
<file path=[Content_Types].xml><?xml version="1.0" encoding="utf-8"?>
<Types xmlns="http://schemas.openxmlformats.org/package/2006/content-types">
  <Default Extension="fntdata" ContentType="application/x-fontdata"/>
  <Default Extension="jpeg" ContentType="image/jpeg"/>
  <Default Extension="mkv" ContentType="video/unknown"/>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6.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7.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45.xml" ContentType="application/vnd.openxmlformats-officedocument.presentationml.notesSlide+xml"/>
  <Override PartName="/ppt/charts/chartEx2.xml" ContentType="application/vnd.ms-office.chartex+xml"/>
  <Override PartName="/ppt/charts/style2.xml" ContentType="application/vnd.ms-office.chartstyle+xml"/>
  <Override PartName="/ppt/charts/colors2.xml" ContentType="application/vnd.ms-office.chartcolorstyle+xml"/>
  <Override PartName="/ppt/charts/chartEx3.xml" ContentType="application/vnd.ms-office.chartex+xml"/>
  <Override PartName="/ppt/charts/style3.xml" ContentType="application/vnd.ms-office.chartstyle+xml"/>
  <Override PartName="/ppt/charts/colors3.xml" ContentType="application/vnd.ms-office.chartcolorstyle+xml"/>
  <Override PartName="/ppt/notesSlides/notesSlide46.xml" ContentType="application/vnd.openxmlformats-officedocument.presentationml.notesSlide+xml"/>
  <Override PartName="/ppt/charts/chartEx4.xml" ContentType="application/vnd.ms-office.chartex+xml"/>
  <Override PartName="/ppt/charts/style4.xml" ContentType="application/vnd.ms-office.chartstyle+xml"/>
  <Override PartName="/ppt/charts/colors4.xml" ContentType="application/vnd.ms-office.chartcolorstyle+xml"/>
  <Override PartName="/ppt/charts/chartEx5.xml" ContentType="application/vnd.ms-office.chartex+xml"/>
  <Override PartName="/ppt/charts/style5.xml" ContentType="application/vnd.ms-office.chartstyle+xml"/>
  <Override PartName="/ppt/charts/colors5.xml" ContentType="application/vnd.ms-office.chartcolorstyle+xml"/>
  <Override PartName="/ppt/charts/chartEx6.xml" ContentType="application/vnd.ms-office.chartex+xml"/>
  <Override PartName="/ppt/charts/style6.xml" ContentType="application/vnd.ms-office.chartstyle+xml"/>
  <Override PartName="/ppt/charts/colors6.xml" ContentType="application/vnd.ms-office.chartcolorstyle+xml"/>
  <Override PartName="/ppt/charts/chartEx7.xml" ContentType="application/vnd.ms-office.chartex+xml"/>
  <Override PartName="/ppt/charts/style7.xml" ContentType="application/vnd.ms-office.chartstyle+xml"/>
  <Override PartName="/ppt/charts/colors7.xml" ContentType="application/vnd.ms-office.chartcolorstyle+xml"/>
  <Override PartName="/ppt/notesSlides/notesSlide47.xml" ContentType="application/vnd.openxmlformats-officedocument.presentationml.notesSlide+xml"/>
  <Override PartName="/ppt/charts/chartEx8.xml" ContentType="application/vnd.ms-office.chartex+xml"/>
  <Override PartName="/ppt/charts/style8.xml" ContentType="application/vnd.ms-office.chartstyle+xml"/>
  <Override PartName="/ppt/charts/colors8.xml" ContentType="application/vnd.ms-office.chartcolorstyle+xml"/>
  <Override PartName="/ppt/charts/chartEx9.xml" ContentType="application/vnd.ms-office.chartex+xml"/>
  <Override PartName="/ppt/charts/style9.xml" ContentType="application/vnd.ms-office.chartstyle+xml"/>
  <Override PartName="/ppt/charts/colors9.xml" ContentType="application/vnd.ms-office.chartcolorstyle+xml"/>
  <Override PartName="/ppt/notesSlides/notesSlide48.xml" ContentType="application/vnd.openxmlformats-officedocument.presentationml.notesSlide+xml"/>
  <Override PartName="/ppt/charts/chartEx10.xml" ContentType="application/vnd.ms-office.chartex+xml"/>
  <Override PartName="/ppt/charts/style10.xml" ContentType="application/vnd.ms-office.chartstyle+xml"/>
  <Override PartName="/ppt/charts/colors10.xml" ContentType="application/vnd.ms-office.chartcolorstyle+xml"/>
  <Override PartName="/ppt/notesSlides/notesSlide49.xml" ContentType="application/vnd.openxmlformats-officedocument.presentationml.notesSlide+xml"/>
  <Override PartName="/ppt/charts/chartEx11.xml" ContentType="application/vnd.ms-office.chartex+xml"/>
  <Override PartName="/ppt/charts/style11.xml" ContentType="application/vnd.ms-office.chartstyle+xml"/>
  <Override PartName="/ppt/charts/colors11.xml" ContentType="application/vnd.ms-office.chartcolorstyl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8.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9.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10.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92"/>
  </p:notesMasterIdLst>
  <p:handoutMasterIdLst>
    <p:handoutMasterId r:id="rId93"/>
  </p:handoutMasterIdLst>
  <p:sldIdLst>
    <p:sldId id="302" r:id="rId5"/>
    <p:sldId id="275" r:id="rId6"/>
    <p:sldId id="356" r:id="rId7"/>
    <p:sldId id="289" r:id="rId8"/>
    <p:sldId id="303" r:id="rId9"/>
    <p:sldId id="305" r:id="rId10"/>
    <p:sldId id="279" r:id="rId11"/>
    <p:sldId id="280" r:id="rId12"/>
    <p:sldId id="290" r:id="rId13"/>
    <p:sldId id="291" r:id="rId14"/>
    <p:sldId id="389" r:id="rId15"/>
    <p:sldId id="285" r:id="rId16"/>
    <p:sldId id="294" r:id="rId17"/>
    <p:sldId id="297" r:id="rId18"/>
    <p:sldId id="327" r:id="rId19"/>
    <p:sldId id="328" r:id="rId20"/>
    <p:sldId id="329" r:id="rId21"/>
    <p:sldId id="292" r:id="rId22"/>
    <p:sldId id="331" r:id="rId23"/>
    <p:sldId id="306" r:id="rId24"/>
    <p:sldId id="309" r:id="rId25"/>
    <p:sldId id="310" r:id="rId26"/>
    <p:sldId id="312" r:id="rId27"/>
    <p:sldId id="313" r:id="rId28"/>
    <p:sldId id="314" r:id="rId29"/>
    <p:sldId id="315" r:id="rId30"/>
    <p:sldId id="317" r:id="rId31"/>
    <p:sldId id="320" r:id="rId32"/>
    <p:sldId id="399" r:id="rId33"/>
    <p:sldId id="321" r:id="rId34"/>
    <p:sldId id="322" r:id="rId35"/>
    <p:sldId id="323" r:id="rId36"/>
    <p:sldId id="324" r:id="rId37"/>
    <p:sldId id="333" r:id="rId38"/>
    <p:sldId id="358" r:id="rId39"/>
    <p:sldId id="301" r:id="rId40"/>
    <p:sldId id="335" r:id="rId41"/>
    <p:sldId id="336" r:id="rId42"/>
    <p:sldId id="332" r:id="rId43"/>
    <p:sldId id="359" r:id="rId44"/>
    <p:sldId id="360" r:id="rId45"/>
    <p:sldId id="287" r:id="rId46"/>
    <p:sldId id="337" r:id="rId47"/>
    <p:sldId id="338" r:id="rId48"/>
    <p:sldId id="342" r:id="rId49"/>
    <p:sldId id="344" r:id="rId50"/>
    <p:sldId id="345" r:id="rId51"/>
    <p:sldId id="346" r:id="rId52"/>
    <p:sldId id="347" r:id="rId53"/>
    <p:sldId id="348" r:id="rId54"/>
    <p:sldId id="351" r:id="rId55"/>
    <p:sldId id="349" r:id="rId56"/>
    <p:sldId id="350" r:id="rId57"/>
    <p:sldId id="353" r:id="rId58"/>
    <p:sldId id="354" r:id="rId59"/>
    <p:sldId id="355" r:id="rId60"/>
    <p:sldId id="362" r:id="rId61"/>
    <p:sldId id="370" r:id="rId62"/>
    <p:sldId id="372" r:id="rId63"/>
    <p:sldId id="374" r:id="rId64"/>
    <p:sldId id="373" r:id="rId65"/>
    <p:sldId id="375" r:id="rId66"/>
    <p:sldId id="376" r:id="rId67"/>
    <p:sldId id="377" r:id="rId68"/>
    <p:sldId id="378" r:id="rId69"/>
    <p:sldId id="398" r:id="rId70"/>
    <p:sldId id="382" r:id="rId71"/>
    <p:sldId id="385" r:id="rId72"/>
    <p:sldId id="386" r:id="rId73"/>
    <p:sldId id="387" r:id="rId74"/>
    <p:sldId id="391" r:id="rId75"/>
    <p:sldId id="388" r:id="rId76"/>
    <p:sldId id="392" r:id="rId77"/>
    <p:sldId id="395" r:id="rId78"/>
    <p:sldId id="393" r:id="rId79"/>
    <p:sldId id="394" r:id="rId80"/>
    <p:sldId id="396" r:id="rId81"/>
    <p:sldId id="397" r:id="rId82"/>
    <p:sldId id="367" r:id="rId83"/>
    <p:sldId id="400" r:id="rId84"/>
    <p:sldId id="402" r:id="rId85"/>
    <p:sldId id="361" r:id="rId86"/>
    <p:sldId id="401" r:id="rId87"/>
    <p:sldId id="403" r:id="rId88"/>
    <p:sldId id="357" r:id="rId89"/>
    <p:sldId id="288" r:id="rId90"/>
    <p:sldId id="272" r:id="rId91"/>
  </p:sldIdLst>
  <p:sldSz cx="12192000" cy="6858000"/>
  <p:notesSz cx="6858000" cy="9144000"/>
  <p:embeddedFontLst>
    <p:embeddedFont>
      <p:font typeface="Cambria Math" panose="02040503050406030204" pitchFamily="18" charset="0"/>
      <p:regular r:id="rId94"/>
    </p:embeddedFont>
    <p:embeddedFont>
      <p:font typeface="Chakra Petch" panose="00000500000000000000" pitchFamily="2" charset="-34"/>
      <p:regular r:id="rId95"/>
      <p:bold r:id="rId96"/>
      <p:italic r:id="rId97"/>
      <p:boldItalic r:id="rId98"/>
    </p:embeddedFont>
    <p:embeddedFont>
      <p:font typeface="Constantia" panose="02030602050306030303" pitchFamily="18" charset="0"/>
      <p:regular r:id="rId99"/>
      <p:bold r:id="rId100"/>
      <p:italic r:id="rId101"/>
      <p:boldItalic r:id="rId10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E1F9740-2BC4-4BAF-95F0-96DDA551D738}">
          <p14:sldIdLst>
            <p14:sldId id="302"/>
          </p14:sldIdLst>
        </p14:section>
        <p14:section name="Introduction" id="{E9F688C2-ACE5-47FD-987A-74F1E499D3E4}">
          <p14:sldIdLst>
            <p14:sldId id="275"/>
            <p14:sldId id="356"/>
            <p14:sldId id="289"/>
            <p14:sldId id="303"/>
            <p14:sldId id="305"/>
            <p14:sldId id="279"/>
            <p14:sldId id="280"/>
            <p14:sldId id="290"/>
            <p14:sldId id="291"/>
            <p14:sldId id="389"/>
          </p14:sldIdLst>
        </p14:section>
        <p14:section name="Aims" id="{AFEA1E4B-6D7F-4934-8013-4712C30FF681}">
          <p14:sldIdLst>
            <p14:sldId id="285"/>
            <p14:sldId id="294"/>
          </p14:sldIdLst>
        </p14:section>
        <p14:section name="The plan" id="{2ACE40C7-621E-4D12-BED4-FFB90D944993}">
          <p14:sldIdLst>
            <p14:sldId id="297"/>
          </p14:sldIdLst>
        </p14:section>
        <p14:section name="The problem" id="{F012811C-58EB-4367-9CAC-52B349EB3CC8}">
          <p14:sldIdLst>
            <p14:sldId id="327"/>
            <p14:sldId id="328"/>
            <p14:sldId id="329"/>
            <p14:sldId id="292"/>
            <p14:sldId id="331"/>
            <p14:sldId id="306"/>
            <p14:sldId id="309"/>
            <p14:sldId id="310"/>
            <p14:sldId id="312"/>
            <p14:sldId id="313"/>
            <p14:sldId id="314"/>
            <p14:sldId id="315"/>
            <p14:sldId id="317"/>
            <p14:sldId id="320"/>
            <p14:sldId id="399"/>
            <p14:sldId id="321"/>
            <p14:sldId id="322"/>
            <p14:sldId id="323"/>
            <p14:sldId id="324"/>
          </p14:sldIdLst>
        </p14:section>
        <p14:section name="Materials and Methods" id="{5730410D-4A53-492A-9BFA-51FBFB9FD161}">
          <p14:sldIdLst>
            <p14:sldId id="333"/>
            <p14:sldId id="358"/>
            <p14:sldId id="301"/>
            <p14:sldId id="335"/>
            <p14:sldId id="336"/>
            <p14:sldId id="332"/>
          </p14:sldIdLst>
        </p14:section>
        <p14:section name="Results" id="{BBB8983F-D2A7-4A42-9503-8095E0EB9046}">
          <p14:sldIdLst>
            <p14:sldId id="359"/>
            <p14:sldId id="360"/>
            <p14:sldId id="287"/>
            <p14:sldId id="337"/>
            <p14:sldId id="338"/>
            <p14:sldId id="342"/>
            <p14:sldId id="344"/>
            <p14:sldId id="345"/>
            <p14:sldId id="346"/>
            <p14:sldId id="347"/>
            <p14:sldId id="348"/>
            <p14:sldId id="351"/>
            <p14:sldId id="349"/>
            <p14:sldId id="350"/>
            <p14:sldId id="353"/>
            <p14:sldId id="354"/>
            <p14:sldId id="355"/>
            <p14:sldId id="362"/>
            <p14:sldId id="370"/>
            <p14:sldId id="372"/>
            <p14:sldId id="374"/>
            <p14:sldId id="373"/>
            <p14:sldId id="375"/>
            <p14:sldId id="376"/>
            <p14:sldId id="377"/>
            <p14:sldId id="378"/>
            <p14:sldId id="398"/>
            <p14:sldId id="382"/>
            <p14:sldId id="385"/>
            <p14:sldId id="386"/>
            <p14:sldId id="387"/>
            <p14:sldId id="391"/>
            <p14:sldId id="388"/>
            <p14:sldId id="392"/>
            <p14:sldId id="395"/>
            <p14:sldId id="393"/>
            <p14:sldId id="394"/>
            <p14:sldId id="396"/>
            <p14:sldId id="397"/>
            <p14:sldId id="367"/>
            <p14:sldId id="400"/>
            <p14:sldId id="402"/>
            <p14:sldId id="361"/>
            <p14:sldId id="401"/>
            <p14:sldId id="403"/>
            <p14:sldId id="357"/>
          </p14:sldIdLst>
        </p14:section>
        <p14:section name="Conclusion" id="{BC8D76ED-E162-4BDE-8D9D-81334BBDEE78}">
          <p14:sldIdLst>
            <p14:sldId id="288"/>
          </p14:sldIdLst>
        </p14:section>
        <p14:section name="The End" id="{314F8B44-178C-47B0-A04E-1451EE7D4BDC}">
          <p14:sldIdLst>
            <p14:sldId id="27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6262"/>
    <a:srgbClr val="F2CFEE"/>
    <a:srgbClr val="96DCF8"/>
    <a:srgbClr val="CCCCFF"/>
    <a:srgbClr val="FFCCCC"/>
    <a:srgbClr val="B4E5A2"/>
    <a:srgbClr val="E8E7E7"/>
    <a:srgbClr val="9999F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59" autoAdjust="0"/>
    <p:restoredTop sz="92373" autoAdjust="0"/>
  </p:normalViewPr>
  <p:slideViewPr>
    <p:cSldViewPr snapToGrid="0">
      <p:cViewPr varScale="1">
        <p:scale>
          <a:sx n="98" d="100"/>
          <a:sy n="98" d="100"/>
        </p:scale>
        <p:origin x="348" y="11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2" d="100"/>
          <a:sy n="62" d="100"/>
        </p:scale>
        <p:origin x="2477" y="7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font" Target="fonts/font9.fntdata"/><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font" Target="fonts/font2.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font" Target="fonts/font3.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font" Target="fonts/font1.fntdata"/><Relationship Id="rId99" Type="http://schemas.openxmlformats.org/officeDocument/2006/relationships/font" Target="fonts/font6.fntdata"/><Relationship Id="rId101"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4.fntdata"/><Relationship Id="rId104"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font" Target="fonts/font7.fntdata"/><Relationship Id="rId105"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handoutMaster" Target="handoutMasters/handoutMaster1.xml"/><Relationship Id="rId98" Type="http://schemas.openxmlformats.org/officeDocument/2006/relationships/font" Target="fonts/font5.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Microsoft_Excel_Worksheet.xlsx"/></Relationships>
</file>

<file path=ppt/charts/_rels/chartEx10.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package" Target="../embeddings/Microsoft_Excel_Worksheet9.xlsx"/></Relationships>
</file>

<file path=ppt/charts/_rels/chartEx11.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package" Target="../embeddings/Microsoft_Excel_Worksheet10.xlsx"/></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Microsoft_Excel_Worksheet1.xlsx"/></Relationships>
</file>

<file path=ppt/charts/_rels/chartEx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Worksheet2.xlsx"/></Relationships>
</file>

<file path=ppt/charts/_rels/chartEx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Microsoft_Excel_Worksheet3.xlsx"/></Relationships>
</file>

<file path=ppt/charts/_rels/chartEx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package" Target="../embeddings/Microsoft_Excel_Worksheet4.xlsx"/></Relationships>
</file>

<file path=ppt/charts/_rels/chartEx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Microsoft_Excel_Worksheet5.xlsx"/></Relationships>
</file>

<file path=ppt/charts/_rels/chartEx7.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package" Target="../embeddings/Microsoft_Excel_Worksheet6.xlsx"/></Relationships>
</file>

<file path=ppt/charts/_rels/chartEx8.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package" Target="../embeddings/Microsoft_Excel_Worksheet7.xlsx"/></Relationships>
</file>

<file path=ppt/charts/_rels/chartEx9.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package" Target="../embeddings/Microsoft_Excel_Worksheet8.xlsx"/></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Sheet1!$B$2:$B$23</cx:f>
        <cx:lvl ptCount="22" formatCode="General">
          <cx:pt idx="0">363294</cx:pt>
          <cx:pt idx="1">258237</cx:pt>
          <cx:pt idx="2">414501</cx:pt>
          <cx:pt idx="3">176266</cx:pt>
          <cx:pt idx="4">390954</cx:pt>
          <cx:pt idx="5">335439</cx:pt>
          <cx:pt idx="6">485946</cx:pt>
          <cx:pt idx="7">412251</cx:pt>
          <cx:pt idx="8">475436</cx:pt>
          <cx:pt idx="9">572292</cx:pt>
          <cx:pt idx="10">308848</cx:pt>
          <cx:pt idx="11">424800</cx:pt>
          <cx:pt idx="12">295481</cx:pt>
          <cx:pt idx="13">491017</cx:pt>
          <cx:pt idx="14">406036</cx:pt>
          <cx:pt idx="15">399764</cx:pt>
          <cx:pt idx="16">644674</cx:pt>
          <cx:pt idx="17">356220</cx:pt>
          <cx:pt idx="18">0</cx:pt>
          <cx:pt idx="19">364836</cx:pt>
          <cx:pt idx="20">578935</cx:pt>
          <cx:pt idx="21">567984</cx:pt>
        </cx:lvl>
      </cx:numDim>
    </cx:data>
    <cx:data id="1">
      <cx:numDim type="val">
        <cx:f>Sheet1!$C$2:$C$23</cx:f>
        <cx:lvl ptCount="22" formatCode="General">
          <cx:pt idx="0">17961</cx:pt>
          <cx:pt idx="1">42811</cx:pt>
          <cx:pt idx="2">27449</cx:pt>
          <cx:pt idx="3">31305</cx:pt>
          <cx:pt idx="4">34627</cx:pt>
          <cx:pt idx="5">26145</cx:pt>
          <cx:pt idx="6">48012</cx:pt>
          <cx:pt idx="7">44478</cx:pt>
          <cx:pt idx="8">27005</cx:pt>
          <cx:pt idx="9">0</cx:pt>
          <cx:pt idx="10">24209</cx:pt>
          <cx:pt idx="11">14292</cx:pt>
          <cx:pt idx="12">42547</cx:pt>
          <cx:pt idx="13">33943</cx:pt>
          <cx:pt idx="14">38500</cx:pt>
          <cx:pt idx="15">23578</cx:pt>
          <cx:pt idx="16">29816</cx:pt>
          <cx:pt idx="17">35698</cx:pt>
          <cx:pt idx="18">28462</cx:pt>
          <cx:pt idx="19">29269</cx:pt>
          <cx:pt idx="20">39756</cx:pt>
          <cx:pt idx="21">52846</cx:pt>
        </cx:lvl>
      </cx:numDim>
    </cx:data>
    <cx:data id="2">
      <cx:numDim type="val">
        <cx:f>Sheet1!$D$2:$D$23</cx:f>
        <cx:lvl ptCount="22" formatCode="General">
          <cx:pt idx="0">211814</cx:pt>
          <cx:pt idx="1">129058</cx:pt>
          <cx:pt idx="2">419827</cx:pt>
          <cx:pt idx="3">74720</cx:pt>
          <cx:pt idx="4">141257</cx:pt>
          <cx:pt idx="5">0</cx:pt>
          <cx:pt idx="6">182545</cx:pt>
          <cx:pt idx="7">235936</cx:pt>
          <cx:pt idx="8">192159</cx:pt>
          <cx:pt idx="9">315960</cx:pt>
          <cx:pt idx="10">118373</cx:pt>
          <cx:pt idx="11">126393</cx:pt>
          <cx:pt idx="12">115180</cx:pt>
          <cx:pt idx="13">144103</cx:pt>
          <cx:pt idx="14">198150</cx:pt>
          <cx:pt idx="15">203526</cx:pt>
          <cx:pt idx="16">197205</cx:pt>
          <cx:pt idx="17">166483</cx:pt>
          <cx:pt idx="18">98364</cx:pt>
          <cx:pt idx="19">79486</cx:pt>
          <cx:pt idx="20">185140</cx:pt>
          <cx:pt idx="21">528025</cx:pt>
        </cx:lvl>
      </cx:numDim>
    </cx:data>
    <cx:data id="3">
      <cx:numDim type="val">
        <cx:f>Sheet1!$E$2:$E$23</cx:f>
        <cx:lvl ptCount="22" formatCode="General">
          <cx:pt idx="0">13208</cx:pt>
          <cx:pt idx="1">12801</cx:pt>
          <cx:pt idx="2">15744</cx:pt>
          <cx:pt idx="3">12989</cx:pt>
          <cx:pt idx="4">13116</cx:pt>
          <cx:pt idx="5">8096</cx:pt>
          <cx:pt idx="6">13856</cx:pt>
          <cx:pt idx="7">15693</cx:pt>
          <cx:pt idx="8">13499</cx:pt>
          <cx:pt idx="9">11378</cx:pt>
          <cx:pt idx="10">12481</cx:pt>
          <cx:pt idx="11">12030</cx:pt>
          <cx:pt idx="12">11056</cx:pt>
          <cx:pt idx="13">0</cx:pt>
          <cx:pt idx="14">0</cx:pt>
          <cx:pt idx="15">10971</cx:pt>
          <cx:pt idx="16">11772</cx:pt>
          <cx:pt idx="17">11852</cx:pt>
          <cx:pt idx="18">8529</cx:pt>
          <cx:pt idx="19">10720</cx:pt>
          <cx:pt idx="20">10976</cx:pt>
          <cx:pt idx="21">14328</cx:pt>
        </cx:lvl>
      </cx:numDim>
    </cx:data>
    <cx:data id="4">
      <cx:numDim type="val">
        <cx:f>Sheet1!$F$2:$F$23</cx:f>
        <cx:lvl ptCount="22" formatCode="General">
          <cx:pt idx="0">0</cx:pt>
          <cx:pt idx="1">52553</cx:pt>
          <cx:pt idx="2">83879</cx:pt>
          <cx:pt idx="3">44805</cx:pt>
          <cx:pt idx="4">92919</cx:pt>
          <cx:pt idx="5">101152</cx:pt>
          <cx:pt idx="6">94915</cx:pt>
          <cx:pt idx="7">89318</cx:pt>
          <cx:pt idx="8">124574</cx:pt>
          <cx:pt idx="9">77820</cx:pt>
          <cx:pt idx="10">77598</cx:pt>
          <cx:pt idx="11">0</cx:pt>
          <cx:pt idx="12">83360</cx:pt>
          <cx:pt idx="13">90286</cx:pt>
          <cx:pt idx="14">80101</cx:pt>
          <cx:pt idx="15">88301</cx:pt>
          <cx:pt idx="16">98632</cx:pt>
          <cx:pt idx="17">85701</cx:pt>
          <cx:pt idx="18">91747</cx:pt>
          <cx:pt idx="19">101264</cx:pt>
          <cx:pt idx="20">115178</cx:pt>
          <cx:pt idx="21">0</cx:pt>
        </cx:lvl>
      </cx:numDim>
    </cx:data>
    <cx:data id="5">
      <cx:numDim type="val">
        <cx:f>Sheet1!$G$2:$G$23</cx:f>
        <cx:lvl ptCount="22" formatCode="General">
          <cx:pt idx="0">377981</cx:pt>
          <cx:pt idx="1">394768</cx:pt>
          <cx:pt idx="2">347877</cx:pt>
          <cx:pt idx="3">0</cx:pt>
          <cx:pt idx="4">333815</cx:pt>
          <cx:pt idx="5">343986</cx:pt>
          <cx:pt idx="6">361172</cx:pt>
          <cx:pt idx="7">355881</cx:pt>
          <cx:pt idx="8">365755</cx:pt>
          <cx:pt idx="9">325985</cx:pt>
          <cx:pt idx="10">336507</cx:pt>
          <cx:pt idx="11">0</cx:pt>
          <cx:pt idx="12">364656</cx:pt>
          <cx:pt idx="13">364713</cx:pt>
          <cx:pt idx="14">363085</cx:pt>
          <cx:pt idx="15">356345</cx:pt>
          <cx:pt idx="16">355449</cx:pt>
          <cx:pt idx="17">342094</cx:pt>
          <cx:pt idx="18">339314</cx:pt>
          <cx:pt idx="19">357957</cx:pt>
          <cx:pt idx="20">380949</cx:pt>
          <cx:pt idx="21">402461</cx:pt>
        </cx:lvl>
      </cx:numDim>
    </cx:data>
    <cx:data id="6">
      <cx:numDim type="val">
        <cx:f>Sheet1!$H$2:$H$23</cx:f>
        <cx:lvl ptCount="22" formatCode="General">
          <cx:pt idx="0">92022</cx:pt>
          <cx:pt idx="1">83536</cx:pt>
          <cx:pt idx="2">71700</cx:pt>
          <cx:pt idx="3">64874</cx:pt>
          <cx:pt idx="4">68873</cx:pt>
          <cx:pt idx="5">66861</cx:pt>
          <cx:pt idx="6">82767</cx:pt>
          <cx:pt idx="7">74736</cx:pt>
          <cx:pt idx="8">84518</cx:pt>
          <cx:pt idx="9">83426</cx:pt>
          <cx:pt idx="10">79721</cx:pt>
          <cx:pt idx="11">0</cx:pt>
          <cx:pt idx="12">81782</cx:pt>
          <cx:pt idx="13">76413</cx:pt>
          <cx:pt idx="14">70284</cx:pt>
          <cx:pt idx="15">82045</cx:pt>
          <cx:pt idx="16">80083</cx:pt>
          <cx:pt idx="17">84217</cx:pt>
          <cx:pt idx="18">81498</cx:pt>
          <cx:pt idx="19">85957</cx:pt>
          <cx:pt idx="20">87212</cx:pt>
          <cx:pt idx="21">83670</cx:pt>
        </cx:lvl>
      </cx:numDim>
    </cx:data>
    <cx:data id="7">
      <cx:numDim type="val">
        <cx:f>Sheet1!$I$2:$I$23</cx:f>
        <cx:lvl ptCount="22" formatCode="General">
          <cx:pt idx="0">105611</cx:pt>
          <cx:pt idx="1">36860</cx:pt>
          <cx:pt idx="2">165973</cx:pt>
          <cx:pt idx="3">84477</cx:pt>
          <cx:pt idx="4">46021</cx:pt>
          <cx:pt idx="5">0</cx:pt>
          <cx:pt idx="6">227644</cx:pt>
          <cx:pt idx="7">280533</cx:pt>
          <cx:pt idx="8">2513231</cx:pt>
          <cx:pt idx="9">165898</cx:pt>
          <cx:pt idx="10">2757305</cx:pt>
          <cx:pt idx="11">194223</cx:pt>
          <cx:pt idx="12">1526713</cx:pt>
          <cx:pt idx="13">225326</cx:pt>
          <cx:pt idx="14">175391</cx:pt>
          <cx:pt idx="15">598016</cx:pt>
          <cx:pt idx="16">327091</cx:pt>
          <cx:pt idx="17">812050</cx:pt>
          <cx:pt idx="18">220776</cx:pt>
          <cx:pt idx="19">0</cx:pt>
          <cx:pt idx="20">286113</cx:pt>
          <cx:pt idx="21">0</cx:pt>
        </cx:lvl>
      </cx:numDim>
    </cx:data>
    <cx:data id="8">
      <cx:numDim type="val">
        <cx:f>Sheet1!$J$2:$J$23</cx:f>
        <cx:lvl ptCount="22" formatCode="General">
          <cx:pt idx="0">1479267</cx:pt>
          <cx:pt idx="1">1861488</cx:pt>
          <cx:pt idx="2">2801578</cx:pt>
          <cx:pt idx="3">1373227</cx:pt>
          <cx:pt idx="4">2564886</cx:pt>
          <cx:pt idx="5">1428367</cx:pt>
          <cx:pt idx="6">1894204</cx:pt>
          <cx:pt idx="7">1888026</cx:pt>
          <cx:pt idx="8">909045</cx:pt>
          <cx:pt idx="9">0</cx:pt>
          <cx:pt idx="10">1495087</cx:pt>
          <cx:pt idx="11">0</cx:pt>
          <cx:pt idx="12">1305267</cx:pt>
          <cx:pt idx="13">1676106</cx:pt>
          <cx:pt idx="14">1804500</cx:pt>
          <cx:pt idx="15">1235033</cx:pt>
          <cx:pt idx="16">3537550</cx:pt>
          <cx:pt idx="17">1526911</cx:pt>
          <cx:pt idx="18">1840623</cx:pt>
          <cx:pt idx="19">712642</cx:pt>
          <cx:pt idx="20">1203606</cx:pt>
          <cx:pt idx="21">0</cx:pt>
        </cx:lvl>
      </cx:numDim>
    </cx:data>
  </cx:chartData>
  <cx:chart>
    <cx:plotArea>
      <cx:plotAreaRegion>
        <cx:plotSurface>
          <cx:spPr>
            <a:noFill/>
          </cx:spPr>
        </cx:plotSurface>
        <cx:series layoutId="boxWhisker" uniqueId="{E295939C-2D64-4C4C-AD49-6B57B444F197}">
          <cx:tx>
            <cx:txData>
              <cx:f>Sheet1!$B$1</cx:f>
              <cx:v>Feature1</cx:v>
            </cx:txData>
          </cx:tx>
          <cx:dataId val="0"/>
          <cx:layoutPr>
            <cx:statistics quartileMethod="exclusive"/>
          </cx:layoutPr>
        </cx:series>
        <cx:series layoutId="boxWhisker" uniqueId="{83A990A9-A96B-4235-8130-34BB6752B1D6}">
          <cx:tx>
            <cx:txData>
              <cx:f>Sheet1!$C$1</cx:f>
              <cx:v>Feature2</cx:v>
            </cx:txData>
          </cx:tx>
          <cx:dataId val="1"/>
          <cx:layoutPr>
            <cx:statistics quartileMethod="exclusive"/>
          </cx:layoutPr>
        </cx:series>
        <cx:series layoutId="boxWhisker" uniqueId="{F007A5A5-12EA-47BD-B9C6-E818CCABB1E9}">
          <cx:tx>
            <cx:txData>
              <cx:f>Sheet1!$D$1</cx:f>
              <cx:v>Feature3</cx:v>
            </cx:txData>
          </cx:tx>
          <cx:dataId val="2"/>
          <cx:layoutPr>
            <cx:statistics quartileMethod="exclusive"/>
          </cx:layoutPr>
        </cx:series>
        <cx:series layoutId="boxWhisker" uniqueId="{6FAF101C-2ADD-4C8B-B94A-E3C0A8D44972}">
          <cx:tx>
            <cx:txData>
              <cx:f>Sheet1!$E$1</cx:f>
              <cx:v>Feature4</cx:v>
            </cx:txData>
          </cx:tx>
          <cx:dataId val="3"/>
          <cx:layoutPr>
            <cx:statistics quartileMethod="exclusive"/>
          </cx:layoutPr>
        </cx:series>
        <cx:series layoutId="boxWhisker" uniqueId="{33799BBC-1BD5-4022-B837-5CAE3AED7768}">
          <cx:tx>
            <cx:txData>
              <cx:f>Sheet1!$F$1</cx:f>
              <cx:v>Feature5</cx:v>
            </cx:txData>
          </cx:tx>
          <cx:dataId val="4"/>
          <cx:layoutPr>
            <cx:statistics quartileMethod="exclusive"/>
          </cx:layoutPr>
        </cx:series>
        <cx:series layoutId="boxWhisker" uniqueId="{9B7BB564-EB6B-4CF3-890A-ACD6AAF04B3E}">
          <cx:tx>
            <cx:txData>
              <cx:f>Sheet1!$G$1</cx:f>
              <cx:v>Feature6</cx:v>
            </cx:txData>
          </cx:tx>
          <cx:dataId val="5"/>
          <cx:layoutPr>
            <cx:statistics quartileMethod="exclusive"/>
          </cx:layoutPr>
        </cx:series>
        <cx:series layoutId="boxWhisker" uniqueId="{E12253B8-E487-4BDD-9C24-C72E66812A25}">
          <cx:tx>
            <cx:txData>
              <cx:f>Sheet1!$H$1</cx:f>
              <cx:v>Feature7</cx:v>
            </cx:txData>
          </cx:tx>
          <cx:dataId val="6"/>
          <cx:layoutPr>
            <cx:statistics quartileMethod="exclusive"/>
          </cx:layoutPr>
        </cx:series>
        <cx:series layoutId="boxWhisker" uniqueId="{DAB703A9-A631-4D1E-A673-2F90155F9522}">
          <cx:tx>
            <cx:txData>
              <cx:f>Sheet1!$I$1</cx:f>
              <cx:v>Feature8</cx:v>
            </cx:txData>
          </cx:tx>
          <cx:dataId val="7"/>
          <cx:layoutPr>
            <cx:statistics quartileMethod="exclusive"/>
          </cx:layoutPr>
        </cx:series>
        <cx:series layoutId="boxWhisker" uniqueId="{19D20370-4DB2-4DFA-AB51-E6987CEAE3A5}">
          <cx:tx>
            <cx:txData>
              <cx:f>Sheet1!$J$1</cx:f>
              <cx:v>Feature9</cx:v>
            </cx:txData>
          </cx:tx>
          <cx:dataId val="8"/>
          <cx:layoutPr>
            <cx:statistics quartileMethod="exclusive"/>
          </cx:layoutPr>
        </cx:series>
      </cx:plotAreaRegion>
      <cx:axis id="0" hidden="1">
        <cx:catScaling gapWidth="0.300000012"/>
        <cx:title>
          <cx:tx>
            <cx:txData>
              <cx:v>Features</cx:v>
            </cx:txData>
          </cx:tx>
          <cx:txPr>
            <a:bodyPr spcFirstLastPara="1" vertOverflow="ellipsis" horzOverflow="overflow" wrap="square" lIns="0" tIns="0" rIns="0" bIns="0" anchor="ctr" anchorCtr="1"/>
            <a:lstStyle/>
            <a:p>
              <a:pPr algn="ctr" rtl="0">
                <a:defRPr/>
              </a:pPr>
              <a:r>
                <a:rPr lang="en-US" sz="1197" b="0" i="0" u="none" strike="noStrike" baseline="0" dirty="0">
                  <a:solidFill>
                    <a:prstClr val="black">
                      <a:lumMod val="65000"/>
                      <a:lumOff val="35000"/>
                    </a:prstClr>
                  </a:solidFill>
                  <a:latin typeface="Aptos" panose="02110004020202020204"/>
                </a:rPr>
                <a:t>Features</a:t>
              </a:r>
            </a:p>
          </cx:txPr>
        </cx:title>
        <cx:tickLabels/>
      </cx:axis>
      <cx:axis id="1">
        <cx:valScaling max="3600000"/>
        <cx:title>
          <cx:tx>
            <cx:txData>
              <cx:v>Relative Intensity</cx:v>
            </cx:txData>
          </cx:tx>
          <cx:txPr>
            <a:bodyPr spcFirstLastPara="1" vertOverflow="ellipsis" horzOverflow="overflow" wrap="square" lIns="0" tIns="0" rIns="0" bIns="0" anchor="ctr" anchorCtr="1"/>
            <a:lstStyle/>
            <a:p>
              <a:pPr algn="ctr" rtl="0">
                <a:defRPr/>
              </a:pPr>
              <a:r>
                <a:rPr lang="en-US" sz="1197" b="0" i="0" u="none" strike="noStrike" baseline="0" dirty="0">
                  <a:solidFill>
                    <a:prstClr val="black">
                      <a:lumMod val="65000"/>
                      <a:lumOff val="35000"/>
                    </a:prstClr>
                  </a:solidFill>
                  <a:latin typeface="Aptos" panose="02110004020202020204"/>
                </a:rPr>
                <a:t>Relative Intensity</a:t>
              </a:r>
            </a:p>
          </cx:txPr>
        </cx:title>
        <cx:tickLabels/>
      </cx:axis>
    </cx:plotArea>
  </cx:chart>
</cx:chartSpace>
</file>

<file path=ppt/charts/chartEx10.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Sheet1!$B$2:$B$23</cx:f>
        <cx:lvl ptCount="22" formatCode="General">
          <cx:pt idx="0">-0.25584815</cx:pt>
          <cx:pt idx="1">-1.75907876</cx:pt>
          <cx:pt idx="2">-2.8634772000000002</cx:pt>
          <cx:pt idx="3">0.45072684000000002</cx:pt>
          <cx:pt idx="4">-0.84084707999999997</cx:pt>
          <cx:pt idx="5">1.18620196</cx:pt>
          <cx:pt idx="6">-0.25584815</cx:pt>
          <cx:pt idx="7">0.80078570000000004</cx:pt>
          <cx:pt idx="8">1.8583984499999999</cx:pt>
          <cx:pt idx="9">-0.25584815</cx:pt>
          <cx:pt idx="10">-1.1189663400000001</cx:pt>
          <cx:pt idx="11">1.18620196</cx:pt>
          <cx:pt idx="12">0.80078570000000004</cx:pt>
          <cx:pt idx="13">-0.25584815</cx:pt>
          <cx:pt idx="14">0.80078570000000004</cx:pt>
          <cx:pt idx="15">-0.57302264999999997</cx:pt>
          <cx:pt idx="16">1.18620196</cx:pt>
          <cx:pt idx="17">-0.57302264999999997</cx:pt>
          <cx:pt idx="18">0.80078570000000004</cx:pt>
          <cx:pt idx="19">-0.25584815</cx:pt>
          <cx:pt idx="20">-1.1189663400000001</cx:pt>
          <cx:pt idx="21">-1.1189663400000001</cx:pt>
        </cx:lvl>
      </cx:numDim>
    </cx:data>
    <cx:data id="1">
      <cx:numDim type="val">
        <cx:f>Sheet1!$C$2:$C$23</cx:f>
        <cx:lvl ptCount="22" formatCode="General">
          <cx:pt idx="0">-0.61689411999999999</cx:pt>
          <cx:pt idx="1">1.92035343</cx:pt>
          <cx:pt idx="2">1.4707773500000001</cx:pt>
          <cx:pt idx="3">0.62806874999999995</cx:pt>
          <cx:pt idx="4">0.33757572000000002</cx:pt>
          <cx:pt idx="5">1.2190701799999999</cx:pt>
          <cx:pt idx="6">0.62806874999999995</cx:pt>
          <cx:pt idx="7">-0.61689411999999999</cx:pt>
          <cx:pt idx="8">-2.0306288600000002</cx:pt>
          <cx:pt idx="9">-3.3598301300000002</cx:pt>
          <cx:pt idx="10">1.4707773500000001</cx:pt>
          <cx:pt idx="11">-0.61689411999999999</cx:pt>
          <cx:pt idx="12">0.33757572000000002</cx:pt>
          <cx:pt idx="13">-0.2756246</cx:pt>
          <cx:pt idx="14">-1.2842111599999999</cx:pt>
          <cx:pt idx="15">-0.2756246</cx:pt>
          <cx:pt idx="16">-1.2842111599999999</cx:pt>
          <cx:pt idx="17">0.029252009999999998</cx:pt>
          <cx:pt idx="18">0.029252009999999998</cx:pt>
          <cx:pt idx="19">1.71080312</cx:pt>
          <cx:pt idx="20">-0.61689411999999999</cx:pt>
          <cx:pt idx="21">-1.2842111599999999</cx:pt>
        </cx:lvl>
      </cx:numDim>
    </cx:data>
    <cx:data id="2">
      <cx:numDim type="val">
        <cx:f>Sheet1!$D$2:$D$23</cx:f>
        <cx:lvl ptCount="22" formatCode="General">
          <cx:pt idx="0">0.58393576999999997</cx:pt>
          <cx:pt idx="1">-0.87326241000000004</cx:pt>
          <cx:pt idx="2">-1.7717365300000001</cx:pt>
          <cx:pt idx="3">-0.87326241000000004</cx:pt>
          <cx:pt idx="4">-1.3481269</cx:pt>
          <cx:pt idx="5">-0.50976399999999999</cx:pt>
          <cx:pt idx="6">-0.35386719999999999</cx:pt>
          <cx:pt idx="7">0.11465714</cx:pt>
          <cx:pt idx="8">1.1259687700000001</cx:pt>
          <cx:pt idx="9">-2.2425345299999999</cx:pt>
          <cx:pt idx="10">-1.50214885</cx:pt>
          <cx:pt idx="11">-1.0196559999999999</cx:pt>
          <cx:pt idx="12">-0.17635973999999999</cx:pt>
          <cx:pt idx="13">0.28284303999999999</cx:pt>
          <cx:pt idx="14">-0.69855650000000002</cx:pt>
          <cx:pt idx="15">-0.50976399999999999</cx:pt>
          <cx:pt idx="16">-2.4691980199999999</cx:pt>
          <cx:pt idx="17">-2.2425345299999999</cx:pt>
          <cx:pt idx="18">-0.69855650000000002</cx:pt>
          <cx:pt idx="19">1.7129883800000001</cx:pt>
          <cx:pt idx="20">1.1259687700000001</cx:pt>
          <cx:pt idx="21">2.5386832899999998</cx:pt>
        </cx:lvl>
      </cx:numDim>
    </cx:data>
    <cx:data id="3">
      <cx:numDim type="val">
        <cx:f>Sheet1!$E$2:$E$23</cx:f>
        <cx:lvl ptCount="22" formatCode="General">
          <cx:pt idx="0">0.9996218</cx:pt>
          <cx:pt idx="1">0.9996218</cx:pt>
          <cx:pt idx="2">2.0897296999999999</cx:pt>
          <cx:pt idx="3">0.9996218</cx:pt>
          <cx:pt idx="4">-0.99523159999999999</cx:pt>
          <cx:pt idx="5">-2.0828492000000001</cx:pt>
          <cx:pt idx="6">0.12594230000000001</cx:pt>
          <cx:pt idx="7">-0.99523159999999999</cx:pt>
          <cx:pt idx="8">-2.0828492000000001</cx:pt>
          <cx:pt idx="9">-0.37948870000000001</cx:pt>
          <cx:pt idx="10">-0.37948870000000001</cx:pt>
          <cx:pt idx="11">-0.99523159999999999</cx:pt>
          <cx:pt idx="12">-0.37948870000000001</cx:pt>
          <cx:pt idx="13">-0.99523159999999999</cx:pt>
          <cx:pt idx="14">-0.99523159999999999</cx:pt>
          <cx:pt idx="15">-0.99523159999999999</cx:pt>
          <cx:pt idx="16">-2.0828492000000001</cx:pt>
          <cx:pt idx="17">-0.37948870000000001</cx:pt>
          <cx:pt idx="18">-0.37948870000000001</cx:pt>
          <cx:pt idx="19">-0.37948870000000001</cx:pt>
          <cx:pt idx="20">0.12594230000000001</cx:pt>
          <cx:pt idx="21">-0.37948870000000001</cx:pt>
        </cx:lvl>
      </cx:numDim>
    </cx:data>
    <cx:data id="4">
      <cx:numDim type="val">
        <cx:f>Sheet1!$F$2:$F$23</cx:f>
        <cx:lvl ptCount="22" formatCode="General">
          <cx:pt idx="0">-1.6491836</cx:pt>
          <cx:pt idx="1">-1.8962124</cx:pt>
          <cx:pt idx="2">-1.3921421</cx:pt>
          <cx:pt idx="3">1.391753</cx:pt>
          <cx:pt idx="4">-0.049325599999999997</cx:pt>
          <cx:pt idx="5">-0.25080079999999999</cx:pt>
          <cx:pt idx="6">-0.049325599999999997</cx:pt>
          <cx:pt idx="7">1.391753</cx:pt>
          <cx:pt idx="8">-1.1847512</cx:pt>
          <cx:pt idx="9">-0.25080079999999999</cx:pt>
          <cx:pt idx="10">0.34643829999999998</cx:pt>
          <cx:pt idx="11">0.13464180000000001</cx:pt>
          <cx:pt idx="12">-0.63992970000000005</cx:pt>
          <cx:pt idx="13">0.34643829999999998</cx:pt>
          <cx:pt idx="14">-1.1847512</cx:pt>
          <cx:pt idx="15">-0.049325599999999997</cx:pt>
          <cx:pt idx="16">-0.44820120000000002</cx:pt>
          <cx:pt idx="17">1.391753</cx:pt>
          <cx:pt idx="18">0.55837570000000003</cx:pt>
          <cx:pt idx="19">-0.99889600000000001</cx:pt>
          <cx:pt idx="20">-1.3921421</cx:pt>
          <cx:pt idx="21">1.1684711999999999</cx:pt>
        </cx:lvl>
      </cx:numDim>
    </cx:data>
    <cx:data id="5">
      <cx:numDim type="val">
        <cx:f>Sheet1!$G$2:$G$23</cx:f>
        <cx:lvl ptCount="22" formatCode="General">
          <cx:pt idx="0">0.88777066699999996</cx:pt>
          <cx:pt idx="1">0.88777066699999996</cx:pt>
          <cx:pt idx="2">0.0085265029999999995</cx:pt>
          <cx:pt idx="3">0.0085265029999999995</cx:pt>
          <cx:pt idx="4">0.0085265029999999995</cx:pt>
          <cx:pt idx="5">0.88777066699999996</cx:pt>
          <cx:pt idx="6">-0.34716741600000001</cx:pt>
          <cx:pt idx="7">0.0085265029999999995</cx:pt>
          <cx:pt idx="8">-1.1177461129999999</cx:pt>
          <cx:pt idx="9">-0.71653377500000004</cx:pt>
          <cx:pt idx="10">-0.34716741600000001</cx:pt>
          <cx:pt idx="11">0.88777066699999996</cx:pt>
          <cx:pt idx="12">0.42976158800000003</cx:pt>
          <cx:pt idx="13">-0.34716741600000001</cx:pt>
          <cx:pt idx="14">-1.1177461129999999</cx:pt>
          <cx:pt idx="15">-0.34716741600000001</cx:pt>
          <cx:pt idx="16">-0.34716741600000001</cx:pt>
          <cx:pt idx="17">-0.34716741600000001</cx:pt>
          <cx:pt idx="18">-1.1177461129999999</cx:pt>
          <cx:pt idx="19">-1.5666582330000001</cx:pt>
          <cx:pt idx="20">-1.1177461129999999</cx:pt>
          <cx:pt idx="21">-2.692692605</cx:pt>
        </cx:lvl>
      </cx:numDim>
    </cx:data>
    <cx:data id="6">
      <cx:numDim type="val">
        <cx:f>Sheet1!$H$2:$H$23</cx:f>
        <cx:lvl ptCount="22" formatCode="General">
          <cx:pt idx="0">2.9819302300000001</cx:pt>
          <cx:pt idx="1">1.27972175</cx:pt>
          <cx:pt idx="2">0.88024502999999998</cx:pt>
          <cx:pt idx="3">0.51332401999999999</cx:pt>
          <cx:pt idx="4">-0.91860914000000005</cx:pt>
          <cx:pt idx="5">-0.68421926</cx:pt>
          <cx:pt idx="6">-0.68421926</cx:pt>
          <cx:pt idx="7">0.51332401999999999</cx:pt>
          <cx:pt idx="8">-0.68421926</cx:pt>
          <cx:pt idx="9">-0.91860914000000005</cx:pt>
          <cx:pt idx="10">0.51332401999999999</cx:pt>
          <cx:pt idx="11">-0.68421926</cx:pt>
          <cx:pt idx="12">-1.5043245300000001</cx:pt>
          <cx:pt idx="13">0.51332401999999999</cx:pt>
          <cx:pt idx="14">-2.1570134300000001</cx:pt>
          <cx:pt idx="15">0.25923509</cx:pt>
          <cx:pt idx="16">-0.91860914000000005</cx:pt>
          <cx:pt idx="17">1.7802017400000001</cx:pt>
          <cx:pt idx="18">0.51332401999999999</cx:pt>
          <cx:pt idx="19">-1.1801585800000001</cx:pt>
          <cx:pt idx="20">0.74533304</cx:pt>
          <cx:pt idx="21">-0.23151171000000001</cx:pt>
        </cx:lvl>
      </cx:numDim>
    </cx:data>
    <cx:data id="7">
      <cx:numDim type="val">
        <cx:f>Sheet1!$I$2:$I$23</cx:f>
        <cx:lvl ptCount="22" formatCode="General">
          <cx:pt idx="0">-0.95522227699999995</cx:pt>
          <cx:pt idx="1">-1.9920872599999999</cx:pt>
          <cx:pt idx="2">-1.142641233</cx:pt>
          <cx:pt idx="3">-1.7922390100000001</cx:pt>
          <cx:pt idx="4">-0.70287575599999996</cx:pt>
          <cx:pt idx="5">-0.52095220099999995</cx:pt>
          <cx:pt idx="6">-0.41579998200000001</cx:pt>
          <cx:pt idx="7">1.4987846090000001</cx:pt>
          <cx:pt idx="8">-0.95522227699999995</cx:pt>
          <cx:pt idx="9">-0.70287575599999996</cx:pt>
          <cx:pt idx="10">1.2271926129999999</cx:pt>
          <cx:pt idx="11">-0.47296336999999999</cx:pt>
          <cx:pt idx="12">-0.90315691600000003</cx:pt>
          <cx:pt idx="13">0.12828949000000001</cx:pt>
          <cx:pt idx="14">-0.41579998200000001</cx:pt>
          <cx:pt idx="15">0.62294969300000003</cx:pt>
          <cx:pt idx="16">-0.66080528999999999</cx:pt>
          <cx:pt idx="17">1.3264804210000001</cx:pt>
          <cx:pt idx="18">-0.47296336999999999</cx:pt>
          <cx:pt idx="19">1.121082592</cx:pt>
          <cx:pt idx="20">0.62294969300000003</cx:pt>
          <cx:pt idx="21">-0.0073172330000000002</cx:pt>
        </cx:lvl>
      </cx:numDim>
    </cx:data>
    <cx:data id="8">
      <cx:numDim type="val">
        <cx:f>Sheet1!$J$2:$J$23</cx:f>
        <cx:lvl ptCount="22" formatCode="General">
          <cx:pt idx="0">0.069512679999999993</cx:pt>
          <cx:pt idx="1">-0.12461519</cx:pt>
          <cx:pt idx="2">-0.74263988000000003</cx:pt>
          <cx:pt idx="3">1.7405532800000001</cx:pt>
          <cx:pt idx="4">-0.33137817000000003</cx:pt>
          <cx:pt idx="5">-0.33137817000000003</cx:pt>
          <cx:pt idx="6">0.25616126</cx:pt>
          <cx:pt idx="7">-2.4419336500000002</cx:pt>
          <cx:pt idx="8">0.069512679999999993</cx:pt>
          <cx:pt idx="9">0.069512679999999993</cx:pt>
          <cx:pt idx="10">-0.74263988000000003</cx:pt>
          <cx:pt idx="11">-0.12461519</cx:pt>
          <cx:pt idx="12">0.069512679999999993</cx:pt>
          <cx:pt idx="13">-0.74263988000000003</cx:pt>
          <cx:pt idx="14">2.4347067299999998</cx:pt>
          <cx:pt idx="15">0.25616126</cx:pt>
          <cx:pt idx="16">0.25616126</cx:pt>
          <cx:pt idx="17">-2.8989885000000002</cx:pt>
          <cx:pt idx="18">-1.3969800800000001</cx:pt>
          <cx:pt idx="19">-0.95400952999999999</cx:pt>
          <cx:pt idx="20">1.4501410800000001</cx:pt>
          <cx:pt idx="21">-0.95400952999999999</cx:pt>
        </cx:lvl>
      </cx:numDim>
    </cx:data>
  </cx:chartData>
  <cx:chart>
    <cx:plotArea>
      <cx:plotAreaRegion>
        <cx:plotSurface>
          <cx:spPr>
            <a:noFill/>
            <a:ln>
              <a:noFill/>
            </a:ln>
          </cx:spPr>
        </cx:plotSurface>
        <cx:series layoutId="boxWhisker" uniqueId="{E295939C-2D64-4C4C-AD49-6B57B444F197}">
          <cx:tx>
            <cx:txData>
              <cx:f>Sheet1!$B$1</cx:f>
              <cx:v>Feature1</cx:v>
            </cx:txData>
          </cx:tx>
          <cx:dataId val="0"/>
          <cx:layoutPr>
            <cx:statistics quartileMethod="exclusive"/>
          </cx:layoutPr>
        </cx:series>
        <cx:series layoutId="boxWhisker" uniqueId="{83A990A9-A96B-4235-8130-34BB6752B1D6}">
          <cx:tx>
            <cx:txData>
              <cx:f>Sheet1!$C$1</cx:f>
              <cx:v>Feature2</cx:v>
            </cx:txData>
          </cx:tx>
          <cx:dataId val="1"/>
          <cx:layoutPr>
            <cx:statistics quartileMethod="exclusive"/>
          </cx:layoutPr>
        </cx:series>
        <cx:series layoutId="boxWhisker" uniqueId="{F007A5A5-12EA-47BD-B9C6-E818CCABB1E9}">
          <cx:tx>
            <cx:txData>
              <cx:f>Sheet1!$D$1</cx:f>
              <cx:v>Feature3</cx:v>
            </cx:txData>
          </cx:tx>
          <cx:dataId val="2"/>
          <cx:layoutPr>
            <cx:statistics quartileMethod="exclusive"/>
          </cx:layoutPr>
        </cx:series>
        <cx:series layoutId="boxWhisker" uniqueId="{6FAF101C-2ADD-4C8B-B94A-E3C0A8D44972}">
          <cx:tx>
            <cx:txData>
              <cx:f>Sheet1!$E$1</cx:f>
              <cx:v>Feature4</cx:v>
            </cx:txData>
          </cx:tx>
          <cx:dataId val="3"/>
          <cx:layoutPr>
            <cx:statistics quartileMethod="exclusive"/>
          </cx:layoutPr>
        </cx:series>
        <cx:series layoutId="boxWhisker" uniqueId="{33799BBC-1BD5-4022-B837-5CAE3AED7768}">
          <cx:tx>
            <cx:txData>
              <cx:f>Sheet1!$F$1</cx:f>
              <cx:v>Feature5</cx:v>
            </cx:txData>
          </cx:tx>
          <cx:dataId val="4"/>
          <cx:layoutPr>
            <cx:statistics quartileMethod="exclusive"/>
          </cx:layoutPr>
        </cx:series>
        <cx:series layoutId="boxWhisker" uniqueId="{9B7BB564-EB6B-4CF3-890A-ACD6AAF04B3E}">
          <cx:tx>
            <cx:txData>
              <cx:f>Sheet1!$G$1</cx:f>
              <cx:v>Feature6</cx:v>
            </cx:txData>
          </cx:tx>
          <cx:dataId val="5"/>
          <cx:layoutPr>
            <cx:statistics quartileMethod="exclusive"/>
          </cx:layoutPr>
        </cx:series>
        <cx:series layoutId="boxWhisker" uniqueId="{E12253B8-E487-4BDD-9C24-C72E66812A25}">
          <cx:tx>
            <cx:txData>
              <cx:f>Sheet1!$H$1</cx:f>
              <cx:v>Feature7</cx:v>
            </cx:txData>
          </cx:tx>
          <cx:dataId val="6"/>
          <cx:layoutPr>
            <cx:statistics quartileMethod="exclusive"/>
          </cx:layoutPr>
        </cx:series>
        <cx:series layoutId="boxWhisker" uniqueId="{DAB703A9-A631-4D1E-A673-2F90155F9522}">
          <cx:tx>
            <cx:txData>
              <cx:f>Sheet1!$I$1</cx:f>
              <cx:v>Feature8</cx:v>
            </cx:txData>
          </cx:tx>
          <cx:dataId val="7"/>
          <cx:layoutPr>
            <cx:statistics quartileMethod="exclusive"/>
          </cx:layoutPr>
        </cx:series>
        <cx:series layoutId="boxWhisker" uniqueId="{19D20370-4DB2-4DFA-AB51-E6987CEAE3A5}">
          <cx:tx>
            <cx:txData>
              <cx:f>Sheet1!$J$1</cx:f>
              <cx:v>Feature9</cx:v>
            </cx:txData>
          </cx:tx>
          <cx:dataId val="8"/>
          <cx:layoutPr>
            <cx:statistics quartileMethod="exclusive"/>
          </cx:layoutPr>
        </cx:series>
      </cx:plotAreaRegion>
      <cx:axis id="0" hidden="1">
        <cx:catScaling gapWidth="0.300000012"/>
        <cx:title>
          <cx:tx>
            <cx:txData>
              <cx:v>Features</cx:v>
            </cx:txData>
          </cx:tx>
          <cx:txPr>
            <a:bodyPr spcFirstLastPara="1" vertOverflow="ellipsis" horzOverflow="overflow" wrap="square" lIns="0" tIns="0" rIns="0" bIns="0" anchor="ctr" anchorCtr="1"/>
            <a:lstStyle/>
            <a:p>
              <a:pPr algn="ctr" rtl="0">
                <a:defRPr/>
              </a:pPr>
              <a:r>
                <a:rPr lang="en-US" sz="1197" b="0" i="0" u="none" strike="noStrike" baseline="0" dirty="0">
                  <a:solidFill>
                    <a:prstClr val="black">
                      <a:lumMod val="65000"/>
                      <a:lumOff val="35000"/>
                    </a:prstClr>
                  </a:solidFill>
                  <a:latin typeface="Aptos" panose="02110004020202020204"/>
                </a:rPr>
                <a:t>Features</a:t>
              </a:r>
            </a:p>
          </cx:txPr>
        </cx:title>
        <cx:tickLabels/>
      </cx:axis>
      <cx:axis id="1">
        <cx:valScaling/>
        <cx:title>
          <cx:tx>
            <cx:txData>
              <cx:v>Relative Intensity</cx:v>
            </cx:txData>
          </cx:tx>
          <cx:txPr>
            <a:bodyPr spcFirstLastPara="1" vertOverflow="ellipsis" horzOverflow="overflow" wrap="square" lIns="0" tIns="0" rIns="0" bIns="0" anchor="ctr" anchorCtr="1"/>
            <a:lstStyle/>
            <a:p>
              <a:pPr algn="ctr" rtl="0">
                <a:defRPr/>
              </a:pPr>
              <a:r>
                <a:rPr lang="en-US" sz="1197" b="0" i="0" u="none" strike="noStrike" baseline="0" dirty="0">
                  <a:solidFill>
                    <a:prstClr val="black">
                      <a:lumMod val="65000"/>
                      <a:lumOff val="35000"/>
                    </a:prstClr>
                  </a:solidFill>
                  <a:latin typeface="Aptos" panose="02110004020202020204"/>
                </a:rPr>
                <a:t>Relative Intensity</a:t>
              </a:r>
            </a:p>
          </cx:txPr>
        </cx:title>
        <cx:tickLabels/>
      </cx:axis>
    </cx:plotArea>
  </cx:chart>
</cx:chartSpace>
</file>

<file path=ppt/charts/chartEx1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Sheet1!$B$2:$B$23</cx:f>
        <cx:lvl ptCount="22" formatCode="General">
          <cx:pt idx="0">-0.25584815</cx:pt>
          <cx:pt idx="1">-1.75907876</cx:pt>
          <cx:pt idx="2">-2.8634772000000002</cx:pt>
          <cx:pt idx="3">0.45072684000000002</cx:pt>
          <cx:pt idx="4">-0.84084707999999997</cx:pt>
          <cx:pt idx="5">1.18620196</cx:pt>
          <cx:pt idx="6">-0.25584815</cx:pt>
          <cx:pt idx="7">0.80078570000000004</cx:pt>
          <cx:pt idx="8">1.8583984499999999</cx:pt>
          <cx:pt idx="9">-0.25584815</cx:pt>
          <cx:pt idx="10">-1.1189663400000001</cx:pt>
          <cx:pt idx="11">1.18620196</cx:pt>
          <cx:pt idx="12">0.80078570000000004</cx:pt>
          <cx:pt idx="13">-0.25584815</cx:pt>
          <cx:pt idx="14">0.80078570000000004</cx:pt>
          <cx:pt idx="15">-0.57302264999999997</cx:pt>
          <cx:pt idx="16">1.18620196</cx:pt>
          <cx:pt idx="17">-0.57302264999999997</cx:pt>
          <cx:pt idx="18">0.80078570000000004</cx:pt>
          <cx:pt idx="19">-0.25584815</cx:pt>
          <cx:pt idx="20">-1.1189663400000001</cx:pt>
          <cx:pt idx="21">-1.1189663400000001</cx:pt>
        </cx:lvl>
      </cx:numDim>
    </cx:data>
    <cx:data id="1">
      <cx:numDim type="val">
        <cx:f>Sheet1!$C$2:$C$23</cx:f>
        <cx:lvl ptCount="22" formatCode="General">
          <cx:pt idx="0">-0.61689411999999999</cx:pt>
          <cx:pt idx="1">1.92035343</cx:pt>
          <cx:pt idx="2">1.4707773500000001</cx:pt>
          <cx:pt idx="3">0.62806874999999995</cx:pt>
          <cx:pt idx="4">0.33757572000000002</cx:pt>
          <cx:pt idx="5">1.2190701799999999</cx:pt>
          <cx:pt idx="6">0.62806874999999995</cx:pt>
          <cx:pt idx="7">-0.61689411999999999</cx:pt>
          <cx:pt idx="8">-2.0306288600000002</cx:pt>
          <cx:pt idx="9">-3.3598301300000002</cx:pt>
          <cx:pt idx="10">1.4707773500000001</cx:pt>
          <cx:pt idx="11">-0.61689411999999999</cx:pt>
          <cx:pt idx="12">0.33757572000000002</cx:pt>
          <cx:pt idx="13">-0.2756246</cx:pt>
          <cx:pt idx="14">-1.2842111599999999</cx:pt>
          <cx:pt idx="15">-0.2756246</cx:pt>
          <cx:pt idx="16">-1.2842111599999999</cx:pt>
          <cx:pt idx="17">0.029252009999999998</cx:pt>
          <cx:pt idx="18">0.029252009999999998</cx:pt>
          <cx:pt idx="19">1.71080312</cx:pt>
          <cx:pt idx="20">-0.61689411999999999</cx:pt>
          <cx:pt idx="21">-1.2842111599999999</cx:pt>
        </cx:lvl>
      </cx:numDim>
    </cx:data>
    <cx:data id="2">
      <cx:numDim type="val">
        <cx:f>Sheet1!$D$2:$D$23</cx:f>
        <cx:lvl ptCount="22" formatCode="General">
          <cx:pt idx="0">0.58393576999999997</cx:pt>
          <cx:pt idx="1">-0.87326241000000004</cx:pt>
          <cx:pt idx="2">-1.7717365300000001</cx:pt>
          <cx:pt idx="3">-0.87326241000000004</cx:pt>
          <cx:pt idx="4">-1.3481269</cx:pt>
          <cx:pt idx="5">-0.50976399999999999</cx:pt>
          <cx:pt idx="6">-0.35386719999999999</cx:pt>
          <cx:pt idx="7">0.11465714</cx:pt>
          <cx:pt idx="8">1.1259687700000001</cx:pt>
          <cx:pt idx="9">-2.2425345299999999</cx:pt>
          <cx:pt idx="10">-1.50214885</cx:pt>
          <cx:pt idx="11">-1.0196559999999999</cx:pt>
          <cx:pt idx="12">-0.17635973999999999</cx:pt>
          <cx:pt idx="13">0.28284303999999999</cx:pt>
          <cx:pt idx="14">-0.69855650000000002</cx:pt>
          <cx:pt idx="15">-0.50976399999999999</cx:pt>
          <cx:pt idx="16">-2.4691980199999999</cx:pt>
          <cx:pt idx="17">-2.2425345299999999</cx:pt>
          <cx:pt idx="18">-0.69855650000000002</cx:pt>
          <cx:pt idx="19">1.7129883800000001</cx:pt>
          <cx:pt idx="20">1.1259687700000001</cx:pt>
          <cx:pt idx="21">2.5386832899999998</cx:pt>
        </cx:lvl>
      </cx:numDim>
    </cx:data>
    <cx:data id="3">
      <cx:numDim type="val">
        <cx:f>Sheet1!$E$2:$E$23</cx:f>
        <cx:lvl ptCount="22" formatCode="General">
          <cx:pt idx="0">0.9996218</cx:pt>
          <cx:pt idx="1">0.9996218</cx:pt>
          <cx:pt idx="2">2.0897296999999999</cx:pt>
          <cx:pt idx="3">0.9996218</cx:pt>
          <cx:pt idx="4">-0.99523159999999999</cx:pt>
          <cx:pt idx="5">-2.0828492000000001</cx:pt>
          <cx:pt idx="6">0.12594230000000001</cx:pt>
          <cx:pt idx="7">-0.99523159999999999</cx:pt>
          <cx:pt idx="8">-2.0828492000000001</cx:pt>
          <cx:pt idx="9">-0.37948870000000001</cx:pt>
          <cx:pt idx="10">-0.37948870000000001</cx:pt>
          <cx:pt idx="11">-0.99523159999999999</cx:pt>
          <cx:pt idx="12">-0.37948870000000001</cx:pt>
          <cx:pt idx="13">-0.99523159999999999</cx:pt>
          <cx:pt idx="14">-0.99523159999999999</cx:pt>
          <cx:pt idx="15">-0.99523159999999999</cx:pt>
          <cx:pt idx="16">-2.0828492000000001</cx:pt>
          <cx:pt idx="17">-0.37948870000000001</cx:pt>
          <cx:pt idx="18">-0.37948870000000001</cx:pt>
          <cx:pt idx="19">-0.37948870000000001</cx:pt>
          <cx:pt idx="20">0.12594230000000001</cx:pt>
          <cx:pt idx="21">-0.37948870000000001</cx:pt>
        </cx:lvl>
      </cx:numDim>
    </cx:data>
    <cx:data id="4">
      <cx:numDim type="val">
        <cx:f>Sheet1!$F$2:$F$23</cx:f>
        <cx:lvl ptCount="22" formatCode="General">
          <cx:pt idx="0">-1.6491836</cx:pt>
          <cx:pt idx="1">-1.8962124</cx:pt>
          <cx:pt idx="2">-1.3921421</cx:pt>
          <cx:pt idx="3">1.391753</cx:pt>
          <cx:pt idx="4">-0.049325599999999997</cx:pt>
          <cx:pt idx="5">-0.25080079999999999</cx:pt>
          <cx:pt idx="6">-0.049325599999999997</cx:pt>
          <cx:pt idx="7">1.391753</cx:pt>
          <cx:pt idx="8">-1.1847512</cx:pt>
          <cx:pt idx="9">-0.25080079999999999</cx:pt>
          <cx:pt idx="10">0.34643829999999998</cx:pt>
          <cx:pt idx="11">0.13464180000000001</cx:pt>
          <cx:pt idx="12">-0.63992970000000005</cx:pt>
          <cx:pt idx="13">0.34643829999999998</cx:pt>
          <cx:pt idx="14">-1.1847512</cx:pt>
          <cx:pt idx="15">-0.049325599999999997</cx:pt>
          <cx:pt idx="16">-0.44820120000000002</cx:pt>
          <cx:pt idx="17">1.391753</cx:pt>
          <cx:pt idx="18">0.55837570000000003</cx:pt>
          <cx:pt idx="19">-0.99889600000000001</cx:pt>
          <cx:pt idx="20">-1.3921421</cx:pt>
          <cx:pt idx="21">1.1684711999999999</cx:pt>
        </cx:lvl>
      </cx:numDim>
    </cx:data>
    <cx:data id="5">
      <cx:numDim type="val">
        <cx:f>Sheet1!$G$2:$G$23</cx:f>
        <cx:lvl ptCount="22" formatCode="General">
          <cx:pt idx="0">0.88777066699999996</cx:pt>
          <cx:pt idx="1">0.88777066699999996</cx:pt>
          <cx:pt idx="2">0.0085265029999999995</cx:pt>
          <cx:pt idx="3">0.0085265029999999995</cx:pt>
          <cx:pt idx="4">0.0085265029999999995</cx:pt>
          <cx:pt idx="5">0.88777066699999996</cx:pt>
          <cx:pt idx="6">-0.34716741600000001</cx:pt>
          <cx:pt idx="7">0.0085265029999999995</cx:pt>
          <cx:pt idx="8">-1.1177461129999999</cx:pt>
          <cx:pt idx="9">-0.71653377500000004</cx:pt>
          <cx:pt idx="10">-0.34716741600000001</cx:pt>
          <cx:pt idx="11">0.88777066699999996</cx:pt>
          <cx:pt idx="12">0.42976158800000003</cx:pt>
          <cx:pt idx="13">-0.34716741600000001</cx:pt>
          <cx:pt idx="14">-1.1177461129999999</cx:pt>
          <cx:pt idx="15">-0.34716741600000001</cx:pt>
          <cx:pt idx="16">-0.34716741600000001</cx:pt>
          <cx:pt idx="17">-0.34716741600000001</cx:pt>
          <cx:pt idx="18">-1.1177461129999999</cx:pt>
          <cx:pt idx="19">-1.5666582330000001</cx:pt>
          <cx:pt idx="20">-1.1177461129999999</cx:pt>
          <cx:pt idx="21">-2.692692605</cx:pt>
        </cx:lvl>
      </cx:numDim>
    </cx:data>
    <cx:data id="6">
      <cx:numDim type="val">
        <cx:f>Sheet1!$H$2:$H$23</cx:f>
        <cx:lvl ptCount="22" formatCode="General">
          <cx:pt idx="0">2.9819302300000001</cx:pt>
          <cx:pt idx="1">1.27972175</cx:pt>
          <cx:pt idx="2">0.88024502999999998</cx:pt>
          <cx:pt idx="3">0.51332401999999999</cx:pt>
          <cx:pt idx="4">-0.91860914000000005</cx:pt>
          <cx:pt idx="5">-0.68421926</cx:pt>
          <cx:pt idx="6">-0.68421926</cx:pt>
          <cx:pt idx="7">0.51332401999999999</cx:pt>
          <cx:pt idx="8">-0.68421926</cx:pt>
          <cx:pt idx="9">-0.91860914000000005</cx:pt>
          <cx:pt idx="10">0.51332401999999999</cx:pt>
          <cx:pt idx="11">-0.68421926</cx:pt>
          <cx:pt idx="12">-1.5043245300000001</cx:pt>
          <cx:pt idx="13">0.51332401999999999</cx:pt>
          <cx:pt idx="14">-2.1570134300000001</cx:pt>
          <cx:pt idx="15">0.25923509</cx:pt>
          <cx:pt idx="16">-0.91860914000000005</cx:pt>
          <cx:pt idx="17">1.7802017400000001</cx:pt>
          <cx:pt idx="18">0.51332401999999999</cx:pt>
          <cx:pt idx="19">-1.1801585800000001</cx:pt>
          <cx:pt idx="20">0.74533304</cx:pt>
          <cx:pt idx="21">-0.23151171000000001</cx:pt>
        </cx:lvl>
      </cx:numDim>
    </cx:data>
    <cx:data id="7">
      <cx:numDim type="val">
        <cx:f>Sheet1!$I$2:$I$23</cx:f>
        <cx:lvl ptCount="22" formatCode="General">
          <cx:pt idx="0">-0.95522227699999995</cx:pt>
          <cx:pt idx="1">-1.9920872599999999</cx:pt>
          <cx:pt idx="2">-1.142641233</cx:pt>
          <cx:pt idx="3">-1.7922390100000001</cx:pt>
          <cx:pt idx="4">-0.70287575599999996</cx:pt>
          <cx:pt idx="5">-0.52095220099999995</cx:pt>
          <cx:pt idx="6">-0.41579998200000001</cx:pt>
          <cx:pt idx="7">1.4987846090000001</cx:pt>
          <cx:pt idx="8">-0.95522227699999995</cx:pt>
          <cx:pt idx="9">-0.70287575599999996</cx:pt>
          <cx:pt idx="10">1.2271926129999999</cx:pt>
          <cx:pt idx="11">-0.47296336999999999</cx:pt>
          <cx:pt idx="12">-0.90315691600000003</cx:pt>
          <cx:pt idx="13">0.12828949000000001</cx:pt>
          <cx:pt idx="14">-0.41579998200000001</cx:pt>
          <cx:pt idx="15">0.62294969300000003</cx:pt>
          <cx:pt idx="16">-0.66080528999999999</cx:pt>
          <cx:pt idx="17">1.3264804210000001</cx:pt>
          <cx:pt idx="18">-0.47296336999999999</cx:pt>
          <cx:pt idx="19">1.121082592</cx:pt>
          <cx:pt idx="20">0.62294969300000003</cx:pt>
          <cx:pt idx="21">-0.0073172330000000002</cx:pt>
        </cx:lvl>
      </cx:numDim>
    </cx:data>
    <cx:data id="8">
      <cx:numDim type="val">
        <cx:f>Sheet1!$J$2:$J$23</cx:f>
        <cx:lvl ptCount="22" formatCode="General">
          <cx:pt idx="0">0.069512679999999993</cx:pt>
          <cx:pt idx="1">-0.12461519</cx:pt>
          <cx:pt idx="2">-0.74263988000000003</cx:pt>
          <cx:pt idx="3">1.7405532800000001</cx:pt>
          <cx:pt idx="4">-0.33137817000000003</cx:pt>
          <cx:pt idx="5">-0.33137817000000003</cx:pt>
          <cx:pt idx="6">0.25616126</cx:pt>
          <cx:pt idx="7">-2.4419336500000002</cx:pt>
          <cx:pt idx="8">0.069512679999999993</cx:pt>
          <cx:pt idx="9">0.069512679999999993</cx:pt>
          <cx:pt idx="10">-0.74263988000000003</cx:pt>
          <cx:pt idx="11">-0.12461519</cx:pt>
          <cx:pt idx="12">0.069512679999999993</cx:pt>
          <cx:pt idx="13">-0.74263988000000003</cx:pt>
          <cx:pt idx="14">2.4347067299999998</cx:pt>
          <cx:pt idx="15">0.25616126</cx:pt>
          <cx:pt idx="16">0.25616126</cx:pt>
          <cx:pt idx="17">-2.8989885000000002</cx:pt>
          <cx:pt idx="18">-1.3969800800000001</cx:pt>
          <cx:pt idx="19">-0.95400952999999999</cx:pt>
          <cx:pt idx="20">1.4501410800000001</cx:pt>
          <cx:pt idx="21">-0.95400952999999999</cx:pt>
        </cx:lvl>
      </cx:numDim>
    </cx:data>
  </cx:chartData>
  <cx:chart>
    <cx:plotArea>
      <cx:plotAreaRegion>
        <cx:plotSurface>
          <cx:spPr>
            <a:noFill/>
            <a:ln>
              <a:noFill/>
            </a:ln>
          </cx:spPr>
        </cx:plotSurface>
        <cx:series layoutId="boxWhisker" uniqueId="{E295939C-2D64-4C4C-AD49-6B57B444F197}">
          <cx:tx>
            <cx:txData>
              <cx:f>Sheet1!$B$1</cx:f>
              <cx:v>Feature1</cx:v>
            </cx:txData>
          </cx:tx>
          <cx:dataId val="0"/>
          <cx:layoutPr>
            <cx:statistics quartileMethod="exclusive"/>
          </cx:layoutPr>
        </cx:series>
        <cx:series layoutId="boxWhisker" uniqueId="{83A990A9-A96B-4235-8130-34BB6752B1D6}">
          <cx:tx>
            <cx:txData>
              <cx:f>Sheet1!$C$1</cx:f>
              <cx:v>Feature2</cx:v>
            </cx:txData>
          </cx:tx>
          <cx:dataId val="1"/>
          <cx:layoutPr>
            <cx:statistics quartileMethod="exclusive"/>
          </cx:layoutPr>
        </cx:series>
        <cx:series layoutId="boxWhisker" uniqueId="{F007A5A5-12EA-47BD-B9C6-E818CCABB1E9}">
          <cx:tx>
            <cx:txData>
              <cx:f>Sheet1!$D$1</cx:f>
              <cx:v>Feature3</cx:v>
            </cx:txData>
          </cx:tx>
          <cx:dataId val="2"/>
          <cx:layoutPr>
            <cx:statistics quartileMethod="exclusive"/>
          </cx:layoutPr>
        </cx:series>
        <cx:series layoutId="boxWhisker" uniqueId="{6FAF101C-2ADD-4C8B-B94A-E3C0A8D44972}">
          <cx:tx>
            <cx:txData>
              <cx:f>Sheet1!$E$1</cx:f>
              <cx:v>Feature4</cx:v>
            </cx:txData>
          </cx:tx>
          <cx:dataId val="3"/>
          <cx:layoutPr>
            <cx:statistics quartileMethod="exclusive"/>
          </cx:layoutPr>
        </cx:series>
        <cx:series layoutId="boxWhisker" uniqueId="{33799BBC-1BD5-4022-B837-5CAE3AED7768}">
          <cx:tx>
            <cx:txData>
              <cx:f>Sheet1!$F$1</cx:f>
              <cx:v>Feature5</cx:v>
            </cx:txData>
          </cx:tx>
          <cx:dataId val="4"/>
          <cx:layoutPr>
            <cx:statistics quartileMethod="exclusive"/>
          </cx:layoutPr>
        </cx:series>
        <cx:series layoutId="boxWhisker" uniqueId="{9B7BB564-EB6B-4CF3-890A-ACD6AAF04B3E}">
          <cx:tx>
            <cx:txData>
              <cx:f>Sheet1!$G$1</cx:f>
              <cx:v>Feature6</cx:v>
            </cx:txData>
          </cx:tx>
          <cx:dataId val="5"/>
          <cx:layoutPr>
            <cx:statistics quartileMethod="exclusive"/>
          </cx:layoutPr>
        </cx:series>
        <cx:series layoutId="boxWhisker" uniqueId="{E12253B8-E487-4BDD-9C24-C72E66812A25}">
          <cx:tx>
            <cx:txData>
              <cx:f>Sheet1!$H$1</cx:f>
              <cx:v>Feature7</cx:v>
            </cx:txData>
          </cx:tx>
          <cx:dataId val="6"/>
          <cx:layoutPr>
            <cx:statistics quartileMethod="exclusive"/>
          </cx:layoutPr>
        </cx:series>
        <cx:series layoutId="boxWhisker" uniqueId="{DAB703A9-A631-4D1E-A673-2F90155F9522}">
          <cx:tx>
            <cx:txData>
              <cx:f>Sheet1!$I$1</cx:f>
              <cx:v>Feature8</cx:v>
            </cx:txData>
          </cx:tx>
          <cx:dataId val="7"/>
          <cx:layoutPr>
            <cx:statistics quartileMethod="exclusive"/>
          </cx:layoutPr>
        </cx:series>
        <cx:series layoutId="boxWhisker" uniqueId="{19D20370-4DB2-4DFA-AB51-E6987CEAE3A5}">
          <cx:tx>
            <cx:txData>
              <cx:f>Sheet1!$J$1</cx:f>
              <cx:v>Feature9</cx:v>
            </cx:txData>
          </cx:tx>
          <cx:dataId val="8"/>
          <cx:layoutPr>
            <cx:statistics quartileMethod="exclusive"/>
          </cx:layoutPr>
        </cx:series>
      </cx:plotAreaRegion>
      <cx:axis id="0" hidden="1">
        <cx:catScaling gapWidth="0.300000012"/>
        <cx:title>
          <cx:tx>
            <cx:txData>
              <cx:v>Features</cx:v>
            </cx:txData>
          </cx:tx>
          <cx:txPr>
            <a:bodyPr spcFirstLastPara="1" vertOverflow="ellipsis" horzOverflow="overflow" wrap="square" lIns="0" tIns="0" rIns="0" bIns="0" anchor="ctr" anchorCtr="1"/>
            <a:lstStyle/>
            <a:p>
              <a:pPr algn="ctr" rtl="0">
                <a:defRPr/>
              </a:pPr>
              <a:r>
                <a:rPr lang="en-US" sz="1197" b="0" i="0" u="none" strike="noStrike" baseline="0" dirty="0">
                  <a:solidFill>
                    <a:prstClr val="black">
                      <a:lumMod val="65000"/>
                      <a:lumOff val="35000"/>
                    </a:prstClr>
                  </a:solidFill>
                  <a:latin typeface="Aptos" panose="02110004020202020204"/>
                </a:rPr>
                <a:t>Features</a:t>
              </a:r>
            </a:p>
          </cx:txPr>
        </cx:title>
        <cx:tickLabels/>
      </cx:axis>
      <cx:axis id="1">
        <cx:valScaling/>
        <cx:title>
          <cx:tx>
            <cx:txData>
              <cx:v>Relative Intensity</cx:v>
            </cx:txData>
          </cx:tx>
          <cx:txPr>
            <a:bodyPr spcFirstLastPara="1" vertOverflow="ellipsis" horzOverflow="overflow" wrap="square" lIns="0" tIns="0" rIns="0" bIns="0" anchor="ctr" anchorCtr="1"/>
            <a:lstStyle/>
            <a:p>
              <a:pPr algn="ctr" rtl="0">
                <a:defRPr/>
              </a:pPr>
              <a:r>
                <a:rPr lang="en-US" sz="1197" b="0" i="0" u="none" strike="noStrike" baseline="0" dirty="0">
                  <a:solidFill>
                    <a:prstClr val="black">
                      <a:lumMod val="65000"/>
                      <a:lumOff val="35000"/>
                    </a:prstClr>
                  </a:solidFill>
                  <a:latin typeface="Aptos" panose="02110004020202020204"/>
                </a:rPr>
                <a:t>Relative Intensity</a:t>
              </a:r>
            </a:p>
          </cx:txPr>
        </cx:title>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Sheet1!$B$2:$B$23</cx:f>
        <cx:lvl ptCount="22" formatCode="General">
          <cx:pt idx="0">363294</cx:pt>
          <cx:pt idx="1">258237</cx:pt>
          <cx:pt idx="2">414501</cx:pt>
          <cx:pt idx="3">176266</cx:pt>
          <cx:pt idx="4">390954</cx:pt>
          <cx:pt idx="5">335439</cx:pt>
          <cx:pt idx="6">485946</cx:pt>
          <cx:pt idx="7">412251</cx:pt>
          <cx:pt idx="8">475436</cx:pt>
          <cx:pt idx="9">572292</cx:pt>
          <cx:pt idx="10">308848</cx:pt>
          <cx:pt idx="11">424800</cx:pt>
          <cx:pt idx="12">295481</cx:pt>
          <cx:pt idx="13">491017</cx:pt>
          <cx:pt idx="14">406036</cx:pt>
          <cx:pt idx="15">399764</cx:pt>
          <cx:pt idx="16">644674</cx:pt>
          <cx:pt idx="17">356220</cx:pt>
          <cx:pt idx="18">433398</cx:pt>
          <cx:pt idx="19">364836</cx:pt>
          <cx:pt idx="20">578935</cx:pt>
          <cx:pt idx="21">567984</cx:pt>
        </cx:lvl>
      </cx:numDim>
    </cx:data>
    <cx:data id="1">
      <cx:numDim type="val">
        <cx:f>Sheet1!$C$2:$C$23</cx:f>
        <cx:lvl ptCount="22" formatCode="General">
          <cx:pt idx="0">17961</cx:pt>
          <cx:pt idx="1">42811</cx:pt>
          <cx:pt idx="2">27449</cx:pt>
          <cx:pt idx="3">31305</cx:pt>
          <cx:pt idx="4">34627</cx:pt>
          <cx:pt idx="5">26145</cx:pt>
          <cx:pt idx="6">48012</cx:pt>
          <cx:pt idx="7">44478</cx:pt>
          <cx:pt idx="8">27005</cx:pt>
          <cx:pt idx="9">24994</cx:pt>
          <cx:pt idx="10">24209</cx:pt>
          <cx:pt idx="11">14292</cx:pt>
          <cx:pt idx="12">42547</cx:pt>
          <cx:pt idx="13">33943</cx:pt>
          <cx:pt idx="14">38500</cx:pt>
          <cx:pt idx="15">23578</cx:pt>
          <cx:pt idx="16">29816</cx:pt>
          <cx:pt idx="17">35698</cx:pt>
          <cx:pt idx="18">28462</cx:pt>
          <cx:pt idx="19">29269</cx:pt>
          <cx:pt idx="20">39756</cx:pt>
          <cx:pt idx="21">52846</cx:pt>
        </cx:lvl>
      </cx:numDim>
    </cx:data>
    <cx:data id="2">
      <cx:numDim type="val">
        <cx:f>Sheet1!$D$2:$D$23</cx:f>
        <cx:lvl ptCount="22" formatCode="General">
          <cx:pt idx="0">211814</cx:pt>
          <cx:pt idx="1">129058</cx:pt>
          <cx:pt idx="2">419827</cx:pt>
          <cx:pt idx="3">74720</cx:pt>
          <cx:pt idx="4">141257</cx:pt>
          <cx:pt idx="5">139377</cx:pt>
          <cx:pt idx="6">182545</cx:pt>
          <cx:pt idx="7">235936</cx:pt>
          <cx:pt idx="8">192159</cx:pt>
          <cx:pt idx="9">315960</cx:pt>
          <cx:pt idx="10">118373</cx:pt>
          <cx:pt idx="11">126393</cx:pt>
          <cx:pt idx="12">115180</cx:pt>
          <cx:pt idx="13">144103</cx:pt>
          <cx:pt idx="14">198150</cx:pt>
          <cx:pt idx="15">203526</cx:pt>
          <cx:pt idx="16">197205</cx:pt>
          <cx:pt idx="17">166483</cx:pt>
          <cx:pt idx="18">98364</cx:pt>
          <cx:pt idx="19">79486</cx:pt>
          <cx:pt idx="20">185140</cx:pt>
          <cx:pt idx="21">528025</cx:pt>
        </cx:lvl>
      </cx:numDim>
    </cx:data>
    <cx:data id="3">
      <cx:numDim type="val">
        <cx:f>Sheet1!$E$2:$E$23</cx:f>
        <cx:lvl ptCount="22" formatCode="General">
          <cx:pt idx="0">13208</cx:pt>
          <cx:pt idx="1">12801</cx:pt>
          <cx:pt idx="2">15744</cx:pt>
          <cx:pt idx="3">12989</cx:pt>
          <cx:pt idx="4">13116</cx:pt>
          <cx:pt idx="5">8096</cx:pt>
          <cx:pt idx="6">13856</cx:pt>
          <cx:pt idx="7">15693</cx:pt>
          <cx:pt idx="8">13499</cx:pt>
          <cx:pt idx="9">11378</cx:pt>
          <cx:pt idx="10">12481</cx:pt>
          <cx:pt idx="11">12030</cx:pt>
          <cx:pt idx="12">11056</cx:pt>
          <cx:pt idx="13">10453</cx:pt>
          <cx:pt idx="14">14035</cx:pt>
          <cx:pt idx="15">10971</cx:pt>
          <cx:pt idx="16">11772</cx:pt>
          <cx:pt idx="17">11852</cx:pt>
          <cx:pt idx="18">8529</cx:pt>
          <cx:pt idx="19">10720</cx:pt>
          <cx:pt idx="20">10976</cx:pt>
          <cx:pt idx="21">14328</cx:pt>
        </cx:lvl>
      </cx:numDim>
    </cx:data>
    <cx:data id="4">
      <cx:numDim type="val">
        <cx:f>Sheet1!$F$2:$F$23</cx:f>
        <cx:lvl ptCount="22" formatCode="General">
          <cx:pt idx="0">58280</cx:pt>
          <cx:pt idx="1">52553</cx:pt>
          <cx:pt idx="2">83879</cx:pt>
          <cx:pt idx="3">44805</cx:pt>
          <cx:pt idx="4">92919</cx:pt>
          <cx:pt idx="5">101152</cx:pt>
          <cx:pt idx="6">94915</cx:pt>
          <cx:pt idx="7">89318</cx:pt>
          <cx:pt idx="8">124574</cx:pt>
          <cx:pt idx="9">77820</cx:pt>
          <cx:pt idx="10">77598</cx:pt>
          <cx:pt idx="11">114255</cx:pt>
          <cx:pt idx="12">83360</cx:pt>
          <cx:pt idx="13">90286</cx:pt>
          <cx:pt idx="14">80101</cx:pt>
          <cx:pt idx="15">88301</cx:pt>
          <cx:pt idx="16">98632</cx:pt>
          <cx:pt idx="17">85701</cx:pt>
          <cx:pt idx="18">91747</cx:pt>
          <cx:pt idx="19">101264</cx:pt>
          <cx:pt idx="20">115178</cx:pt>
          <cx:pt idx="21">84533</cx:pt>
        </cx:lvl>
      </cx:numDim>
    </cx:data>
    <cx:data id="5">
      <cx:numDim type="val">
        <cx:f>Sheet1!$G$2:$G$23</cx:f>
        <cx:lvl ptCount="22" formatCode="General">
          <cx:pt idx="0">377981</cx:pt>
          <cx:pt idx="1">394768</cx:pt>
          <cx:pt idx="2">347877</cx:pt>
          <cx:pt idx="3">299758</cx:pt>
          <cx:pt idx="4">333815</cx:pt>
          <cx:pt idx="5">343986</cx:pt>
          <cx:pt idx="6">361172</cx:pt>
          <cx:pt idx="7">355881</cx:pt>
          <cx:pt idx="8">365755</cx:pt>
          <cx:pt idx="9">325985</cx:pt>
          <cx:pt idx="10">336507</cx:pt>
          <cx:pt idx="11">332529</cx:pt>
          <cx:pt idx="12">364656</cx:pt>
          <cx:pt idx="13">364713</cx:pt>
          <cx:pt idx="14">363085</cx:pt>
          <cx:pt idx="15">356345</cx:pt>
          <cx:pt idx="16">355449</cx:pt>
          <cx:pt idx="17">342094</cx:pt>
          <cx:pt idx="18">339314</cx:pt>
          <cx:pt idx="19">357957</cx:pt>
          <cx:pt idx="20">380949</cx:pt>
          <cx:pt idx="21">402461</cx:pt>
        </cx:lvl>
      </cx:numDim>
    </cx:data>
    <cx:data id="6">
      <cx:numDim type="val">
        <cx:f>Sheet1!$H$2:$H$23</cx:f>
        <cx:lvl ptCount="22" formatCode="General">
          <cx:pt idx="0">92022</cx:pt>
          <cx:pt idx="1">83536</cx:pt>
          <cx:pt idx="2">71700</cx:pt>
          <cx:pt idx="3">64874</cx:pt>
          <cx:pt idx="4">68873</cx:pt>
          <cx:pt idx="5">66861</cx:pt>
          <cx:pt idx="6">82767</cx:pt>
          <cx:pt idx="7">74736</cx:pt>
          <cx:pt idx="8">84518</cx:pt>
          <cx:pt idx="9">83426</cx:pt>
          <cx:pt idx="10">79721</cx:pt>
          <cx:pt idx="11">83301</cx:pt>
          <cx:pt idx="12">81782</cx:pt>
          <cx:pt idx="13">76413</cx:pt>
          <cx:pt idx="14">70284</cx:pt>
          <cx:pt idx="15">82045</cx:pt>
          <cx:pt idx="16">80083</cx:pt>
          <cx:pt idx="17">84217</cx:pt>
          <cx:pt idx="18">81498</cx:pt>
          <cx:pt idx="19">85957</cx:pt>
          <cx:pt idx="20">87212</cx:pt>
          <cx:pt idx="21">83670</cx:pt>
        </cx:lvl>
      </cx:numDim>
    </cx:data>
    <cx:data id="7">
      <cx:numDim type="val">
        <cx:f>Sheet1!$I$2:$I$23</cx:f>
        <cx:lvl ptCount="22" formatCode="General">
          <cx:pt idx="0">105611</cx:pt>
          <cx:pt idx="1">36860</cx:pt>
          <cx:pt idx="2">165973</cx:pt>
          <cx:pt idx="3">84477</cx:pt>
          <cx:pt idx="4">46021</cx:pt>
          <cx:pt idx="5">0</cx:pt>
          <cx:pt idx="6">227644</cx:pt>
          <cx:pt idx="7">280533</cx:pt>
          <cx:pt idx="8">2513231</cx:pt>
          <cx:pt idx="9">165898</cx:pt>
          <cx:pt idx="10">2757305</cx:pt>
          <cx:pt idx="11">194223</cx:pt>
          <cx:pt idx="12">1526713</cx:pt>
          <cx:pt idx="13">225326</cx:pt>
          <cx:pt idx="14">175391</cx:pt>
          <cx:pt idx="15">598016</cx:pt>
          <cx:pt idx="16">327091</cx:pt>
          <cx:pt idx="17">812050</cx:pt>
          <cx:pt idx="18">220776</cx:pt>
          <cx:pt idx="19">1451623</cx:pt>
          <cx:pt idx="20">286113</cx:pt>
          <cx:pt idx="21">1919485</cx:pt>
        </cx:lvl>
      </cx:numDim>
    </cx:data>
    <cx:data id="8">
      <cx:numDim type="val">
        <cx:f>Sheet1!$J$2:$J$23</cx:f>
        <cx:lvl ptCount="22" formatCode="General">
          <cx:pt idx="0">1479267</cx:pt>
          <cx:pt idx="1">1861488</cx:pt>
          <cx:pt idx="2">2801578</cx:pt>
          <cx:pt idx="3">1373227</cx:pt>
          <cx:pt idx="4">2564886</cx:pt>
          <cx:pt idx="5">1428367</cx:pt>
          <cx:pt idx="6">1894204</cx:pt>
          <cx:pt idx="7">1888026</cx:pt>
          <cx:pt idx="8">909045</cx:pt>
          <cx:pt idx="9">2272224</cx:pt>
          <cx:pt idx="10">1495087</cx:pt>
          <cx:pt idx="11">2194611</cx:pt>
          <cx:pt idx="12">1305267</cx:pt>
          <cx:pt idx="13">1676106</cx:pt>
          <cx:pt idx="14">1804500</cx:pt>
          <cx:pt idx="15">1235033</cx:pt>
          <cx:pt idx="16">3537550</cx:pt>
          <cx:pt idx="17">1526911</cx:pt>
          <cx:pt idx="18">1840623</cx:pt>
          <cx:pt idx="19">712642</cx:pt>
          <cx:pt idx="20">1203606</cx:pt>
          <cx:pt idx="21">1685677</cx:pt>
        </cx:lvl>
      </cx:numDim>
    </cx:data>
  </cx:chartData>
  <cx:chart>
    <cx:plotArea>
      <cx:plotAreaRegion>
        <cx:plotSurface>
          <cx:spPr>
            <a:noFill/>
          </cx:spPr>
        </cx:plotSurface>
        <cx:series layoutId="boxWhisker" uniqueId="{E295939C-2D64-4C4C-AD49-6B57B444F197}">
          <cx:tx>
            <cx:txData>
              <cx:f>Sheet1!$B$1</cx:f>
              <cx:v>Feature1</cx:v>
            </cx:txData>
          </cx:tx>
          <cx:dataId val="0"/>
          <cx:layoutPr>
            <cx:statistics quartileMethod="exclusive"/>
          </cx:layoutPr>
        </cx:series>
        <cx:series layoutId="boxWhisker" uniqueId="{83A990A9-A96B-4235-8130-34BB6752B1D6}">
          <cx:tx>
            <cx:txData>
              <cx:f>Sheet1!$C$1</cx:f>
              <cx:v>Feature2</cx:v>
            </cx:txData>
          </cx:tx>
          <cx:dataId val="1"/>
          <cx:layoutPr>
            <cx:statistics quartileMethod="exclusive"/>
          </cx:layoutPr>
        </cx:series>
        <cx:series layoutId="boxWhisker" uniqueId="{F007A5A5-12EA-47BD-B9C6-E818CCABB1E9}">
          <cx:tx>
            <cx:txData>
              <cx:f>Sheet1!$D$1</cx:f>
              <cx:v>Feature3</cx:v>
            </cx:txData>
          </cx:tx>
          <cx:dataId val="2"/>
          <cx:layoutPr>
            <cx:statistics quartileMethod="exclusive"/>
          </cx:layoutPr>
        </cx:series>
        <cx:series layoutId="boxWhisker" uniqueId="{6FAF101C-2ADD-4C8B-B94A-E3C0A8D44972}">
          <cx:tx>
            <cx:txData>
              <cx:f>Sheet1!$E$1</cx:f>
              <cx:v>Feature4</cx:v>
            </cx:txData>
          </cx:tx>
          <cx:dataId val="3"/>
          <cx:layoutPr>
            <cx:statistics quartileMethod="exclusive"/>
          </cx:layoutPr>
        </cx:series>
        <cx:series layoutId="boxWhisker" uniqueId="{33799BBC-1BD5-4022-B837-5CAE3AED7768}">
          <cx:tx>
            <cx:txData>
              <cx:f>Sheet1!$F$1</cx:f>
              <cx:v>Feature5</cx:v>
            </cx:txData>
          </cx:tx>
          <cx:dataId val="4"/>
          <cx:layoutPr>
            <cx:statistics quartileMethod="exclusive"/>
          </cx:layoutPr>
        </cx:series>
        <cx:series layoutId="boxWhisker" uniqueId="{9B7BB564-EB6B-4CF3-890A-ACD6AAF04B3E}">
          <cx:tx>
            <cx:txData>
              <cx:f>Sheet1!$G$1</cx:f>
              <cx:v>Feature6</cx:v>
            </cx:txData>
          </cx:tx>
          <cx:dataId val="5"/>
          <cx:layoutPr>
            <cx:statistics quartileMethod="exclusive"/>
          </cx:layoutPr>
        </cx:series>
        <cx:series layoutId="boxWhisker" uniqueId="{E12253B8-E487-4BDD-9C24-C72E66812A25}">
          <cx:tx>
            <cx:txData>
              <cx:f>Sheet1!$H$1</cx:f>
              <cx:v>Feature7</cx:v>
            </cx:txData>
          </cx:tx>
          <cx:dataId val="6"/>
          <cx:layoutPr>
            <cx:statistics quartileMethod="exclusive"/>
          </cx:layoutPr>
        </cx:series>
        <cx:series layoutId="boxWhisker" uniqueId="{DAB703A9-A631-4D1E-A673-2F90155F9522}">
          <cx:tx>
            <cx:txData>
              <cx:f>Sheet1!$I$1</cx:f>
              <cx:v>Feature8</cx:v>
            </cx:txData>
          </cx:tx>
          <cx:dataId val="7"/>
          <cx:layoutPr>
            <cx:statistics quartileMethod="exclusive"/>
          </cx:layoutPr>
        </cx:series>
        <cx:series layoutId="boxWhisker" uniqueId="{19D20370-4DB2-4DFA-AB51-E6987CEAE3A5}">
          <cx:tx>
            <cx:txData>
              <cx:f>Sheet1!$J$1</cx:f>
              <cx:v>Feature9</cx:v>
            </cx:txData>
          </cx:tx>
          <cx:dataId val="8"/>
          <cx:layoutPr>
            <cx:statistics quartileMethod="exclusive"/>
          </cx:layoutPr>
        </cx:series>
      </cx:plotAreaRegion>
      <cx:axis id="0" hidden="1">
        <cx:catScaling gapWidth="0.300000012"/>
        <cx:title>
          <cx:tx>
            <cx:txData>
              <cx:v>Features</cx:v>
            </cx:txData>
          </cx:tx>
          <cx:txPr>
            <a:bodyPr spcFirstLastPara="1" vertOverflow="ellipsis" horzOverflow="overflow" wrap="square" lIns="0" tIns="0" rIns="0" bIns="0" anchor="ctr" anchorCtr="1"/>
            <a:lstStyle/>
            <a:p>
              <a:pPr algn="ctr" rtl="0">
                <a:defRPr/>
              </a:pPr>
              <a:r>
                <a:rPr lang="en-US" sz="1197" b="0" i="0" u="none" strike="noStrike" baseline="0" dirty="0">
                  <a:solidFill>
                    <a:prstClr val="black">
                      <a:lumMod val="65000"/>
                      <a:lumOff val="35000"/>
                    </a:prstClr>
                  </a:solidFill>
                  <a:latin typeface="Aptos" panose="02110004020202020204"/>
                </a:rPr>
                <a:t>Features</a:t>
              </a:r>
            </a:p>
          </cx:txPr>
        </cx:title>
        <cx:tickLabels/>
      </cx:axis>
      <cx:axis id="1">
        <cx:valScaling max="3600000"/>
        <cx:title>
          <cx:tx>
            <cx:txData>
              <cx:v>Relative Intensity</cx:v>
            </cx:txData>
          </cx:tx>
          <cx:txPr>
            <a:bodyPr spcFirstLastPara="1" vertOverflow="ellipsis" horzOverflow="overflow" wrap="square" lIns="0" tIns="0" rIns="0" bIns="0" anchor="ctr" anchorCtr="1"/>
            <a:lstStyle/>
            <a:p>
              <a:pPr algn="ctr" rtl="0">
                <a:defRPr/>
              </a:pPr>
              <a:r>
                <a:rPr lang="en-US" sz="1197" b="0" i="0" u="none" strike="noStrike" baseline="0" dirty="0">
                  <a:solidFill>
                    <a:prstClr val="black">
                      <a:lumMod val="65000"/>
                      <a:lumOff val="35000"/>
                    </a:prstClr>
                  </a:solidFill>
                  <a:latin typeface="Aptos" panose="02110004020202020204"/>
                </a:rPr>
                <a:t>Relative Intensity</a:t>
              </a:r>
            </a:p>
          </cx:txPr>
        </cx:title>
        <cx:tickLabels/>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Sheet1!$B$2:$B$23</cx:f>
        <cx:lvl ptCount="22" formatCode="General">
          <cx:pt idx="0">363294</cx:pt>
          <cx:pt idx="1">258237</cx:pt>
          <cx:pt idx="2">414501</cx:pt>
          <cx:pt idx="3">176266</cx:pt>
          <cx:pt idx="4">390954</cx:pt>
          <cx:pt idx="5">335439</cx:pt>
          <cx:pt idx="6">485946</cx:pt>
          <cx:pt idx="7">412251</cx:pt>
          <cx:pt idx="8">475436</cx:pt>
          <cx:pt idx="9">572292</cx:pt>
          <cx:pt idx="10">308848</cx:pt>
          <cx:pt idx="11">424800</cx:pt>
          <cx:pt idx="12">295481</cx:pt>
          <cx:pt idx="13">491017</cx:pt>
          <cx:pt idx="14">406036</cx:pt>
          <cx:pt idx="15">399764</cx:pt>
          <cx:pt idx="16">644674</cx:pt>
          <cx:pt idx="17">356220</cx:pt>
          <cx:pt idx="18">0</cx:pt>
          <cx:pt idx="19">364836</cx:pt>
          <cx:pt idx="20">578935</cx:pt>
          <cx:pt idx="21">567984</cx:pt>
        </cx:lvl>
      </cx:numDim>
    </cx:data>
    <cx:data id="1">
      <cx:numDim type="val">
        <cx:f>Sheet1!$C$2:$C$23</cx:f>
        <cx:lvl ptCount="22" formatCode="General">
          <cx:pt idx="0">17961</cx:pt>
          <cx:pt idx="1">42811</cx:pt>
          <cx:pt idx="2">27449</cx:pt>
          <cx:pt idx="3">31305</cx:pt>
          <cx:pt idx="4">34627</cx:pt>
          <cx:pt idx="5">26145</cx:pt>
          <cx:pt idx="6">48012</cx:pt>
          <cx:pt idx="7">44478</cx:pt>
          <cx:pt idx="8">27005</cx:pt>
          <cx:pt idx="9">0</cx:pt>
          <cx:pt idx="10">24209</cx:pt>
          <cx:pt idx="11">14292</cx:pt>
          <cx:pt idx="12">42547</cx:pt>
          <cx:pt idx="13">33943</cx:pt>
          <cx:pt idx="14">38500</cx:pt>
          <cx:pt idx="15">23578</cx:pt>
          <cx:pt idx="16">29816</cx:pt>
          <cx:pt idx="17">35698</cx:pt>
          <cx:pt idx="18">28462</cx:pt>
          <cx:pt idx="19">29269</cx:pt>
          <cx:pt idx="20">39756</cx:pt>
          <cx:pt idx="21">52846</cx:pt>
        </cx:lvl>
      </cx:numDim>
    </cx:data>
    <cx:data id="2">
      <cx:numDim type="val">
        <cx:f>Sheet1!$D$2:$D$23</cx:f>
        <cx:lvl ptCount="22" formatCode="General">
          <cx:pt idx="0">211814</cx:pt>
          <cx:pt idx="1">129058</cx:pt>
          <cx:pt idx="2">419827</cx:pt>
          <cx:pt idx="3">74720</cx:pt>
          <cx:pt idx="4">141257</cx:pt>
          <cx:pt idx="5">0</cx:pt>
          <cx:pt idx="6">182545</cx:pt>
          <cx:pt idx="7">235936</cx:pt>
          <cx:pt idx="8">192159</cx:pt>
          <cx:pt idx="9">315960</cx:pt>
          <cx:pt idx="10">118373</cx:pt>
          <cx:pt idx="11">126393</cx:pt>
          <cx:pt idx="12">115180</cx:pt>
          <cx:pt idx="13">144103</cx:pt>
          <cx:pt idx="14">198150</cx:pt>
          <cx:pt idx="15">203526</cx:pt>
          <cx:pt idx="16">197205</cx:pt>
          <cx:pt idx="17">166483</cx:pt>
          <cx:pt idx="18">98364</cx:pt>
          <cx:pt idx="19">79486</cx:pt>
          <cx:pt idx="20">185140</cx:pt>
          <cx:pt idx="21">528025</cx:pt>
        </cx:lvl>
      </cx:numDim>
    </cx:data>
    <cx:data id="3">
      <cx:numDim type="val">
        <cx:f>Sheet1!$E$2:$E$23</cx:f>
        <cx:lvl ptCount="22" formatCode="General">
          <cx:pt idx="0">13208</cx:pt>
          <cx:pt idx="1">12801</cx:pt>
          <cx:pt idx="2">15744</cx:pt>
          <cx:pt idx="3">12989</cx:pt>
          <cx:pt idx="4">13116</cx:pt>
          <cx:pt idx="5">8096</cx:pt>
          <cx:pt idx="6">13856</cx:pt>
          <cx:pt idx="7">15693</cx:pt>
          <cx:pt idx="8">13499</cx:pt>
          <cx:pt idx="9">11378</cx:pt>
          <cx:pt idx="10">12481</cx:pt>
          <cx:pt idx="11">12030</cx:pt>
          <cx:pt idx="12">11056</cx:pt>
          <cx:pt idx="13">0</cx:pt>
          <cx:pt idx="14">0</cx:pt>
          <cx:pt idx="15">10971</cx:pt>
          <cx:pt idx="16">11772</cx:pt>
          <cx:pt idx="17">11852</cx:pt>
          <cx:pt idx="18">8529</cx:pt>
          <cx:pt idx="19">10720</cx:pt>
          <cx:pt idx="20">10976</cx:pt>
          <cx:pt idx="21">14328</cx:pt>
        </cx:lvl>
      </cx:numDim>
    </cx:data>
    <cx:data id="4">
      <cx:numDim type="val">
        <cx:f>Sheet1!$F$2:$F$23</cx:f>
        <cx:lvl ptCount="22" formatCode="General">
          <cx:pt idx="0">0</cx:pt>
          <cx:pt idx="1">52553</cx:pt>
          <cx:pt idx="2">83879</cx:pt>
          <cx:pt idx="3">44805</cx:pt>
          <cx:pt idx="4">92919</cx:pt>
          <cx:pt idx="5">101152</cx:pt>
          <cx:pt idx="6">94915</cx:pt>
          <cx:pt idx="7">89318</cx:pt>
          <cx:pt idx="8">124574</cx:pt>
          <cx:pt idx="9">77820</cx:pt>
          <cx:pt idx="10">77598</cx:pt>
          <cx:pt idx="11">0</cx:pt>
          <cx:pt idx="12">83360</cx:pt>
          <cx:pt idx="13">90286</cx:pt>
          <cx:pt idx="14">80101</cx:pt>
          <cx:pt idx="15">88301</cx:pt>
          <cx:pt idx="16">98632</cx:pt>
          <cx:pt idx="17">85701</cx:pt>
          <cx:pt idx="18">91747</cx:pt>
          <cx:pt idx="19">101264</cx:pt>
          <cx:pt idx="20">115178</cx:pt>
          <cx:pt idx="21">0</cx:pt>
        </cx:lvl>
      </cx:numDim>
    </cx:data>
    <cx:data id="5">
      <cx:numDim type="val">
        <cx:f>Sheet1!$G$2:$G$23</cx:f>
        <cx:lvl ptCount="22" formatCode="General">
          <cx:pt idx="0">377981</cx:pt>
          <cx:pt idx="1">394768</cx:pt>
          <cx:pt idx="2">347877</cx:pt>
          <cx:pt idx="3">0</cx:pt>
          <cx:pt idx="4">333815</cx:pt>
          <cx:pt idx="5">343986</cx:pt>
          <cx:pt idx="6">361172</cx:pt>
          <cx:pt idx="7">355881</cx:pt>
          <cx:pt idx="8">365755</cx:pt>
          <cx:pt idx="9">325985</cx:pt>
          <cx:pt idx="10">336507</cx:pt>
          <cx:pt idx="11">0</cx:pt>
          <cx:pt idx="12">364656</cx:pt>
          <cx:pt idx="13">364713</cx:pt>
          <cx:pt idx="14">363085</cx:pt>
          <cx:pt idx="15">356345</cx:pt>
          <cx:pt idx="16">355449</cx:pt>
          <cx:pt idx="17">342094</cx:pt>
          <cx:pt idx="18">339314</cx:pt>
          <cx:pt idx="19">357957</cx:pt>
          <cx:pt idx="20">380949</cx:pt>
          <cx:pt idx="21">402461</cx:pt>
        </cx:lvl>
      </cx:numDim>
    </cx:data>
    <cx:data id="6">
      <cx:numDim type="val">
        <cx:f>Sheet1!$H$2:$H$23</cx:f>
        <cx:lvl ptCount="22" formatCode="General">
          <cx:pt idx="0">92022</cx:pt>
          <cx:pt idx="1">83536</cx:pt>
          <cx:pt idx="2">71700</cx:pt>
          <cx:pt idx="3">64874</cx:pt>
          <cx:pt idx="4">68873</cx:pt>
          <cx:pt idx="5">66861</cx:pt>
          <cx:pt idx="6">82767</cx:pt>
          <cx:pt idx="7">74736</cx:pt>
          <cx:pt idx="8">84518</cx:pt>
          <cx:pt idx="9">83426</cx:pt>
          <cx:pt idx="10">79721</cx:pt>
          <cx:pt idx="11">0</cx:pt>
          <cx:pt idx="12">81782</cx:pt>
          <cx:pt idx="13">76413</cx:pt>
          <cx:pt idx="14">70284</cx:pt>
          <cx:pt idx="15">82045</cx:pt>
          <cx:pt idx="16">80083</cx:pt>
          <cx:pt idx="17">84217</cx:pt>
          <cx:pt idx="18">81498</cx:pt>
          <cx:pt idx="19">85957</cx:pt>
          <cx:pt idx="20">87212</cx:pt>
          <cx:pt idx="21">83670</cx:pt>
        </cx:lvl>
      </cx:numDim>
    </cx:data>
    <cx:data id="7">
      <cx:numDim type="val">
        <cx:f>Sheet1!$I$2:$I$23</cx:f>
        <cx:lvl ptCount="22" formatCode="General">
          <cx:pt idx="0">105611</cx:pt>
          <cx:pt idx="1">36860</cx:pt>
          <cx:pt idx="2">165973</cx:pt>
          <cx:pt idx="3">84477</cx:pt>
          <cx:pt idx="4">46021</cx:pt>
          <cx:pt idx="5">0</cx:pt>
          <cx:pt idx="6">227644</cx:pt>
          <cx:pt idx="7">280533</cx:pt>
          <cx:pt idx="8">2513231</cx:pt>
          <cx:pt idx="9">165898</cx:pt>
          <cx:pt idx="10">2757305</cx:pt>
          <cx:pt idx="11">194223</cx:pt>
          <cx:pt idx="12">1526713</cx:pt>
          <cx:pt idx="13">225326</cx:pt>
          <cx:pt idx="14">175391</cx:pt>
          <cx:pt idx="15">598016</cx:pt>
          <cx:pt idx="16">327091</cx:pt>
          <cx:pt idx="17">812050</cx:pt>
          <cx:pt idx="18">220776</cx:pt>
          <cx:pt idx="19">0</cx:pt>
          <cx:pt idx="20">286113</cx:pt>
          <cx:pt idx="21">0</cx:pt>
        </cx:lvl>
      </cx:numDim>
    </cx:data>
    <cx:data id="8">
      <cx:numDim type="val">
        <cx:f>Sheet1!$J$2:$J$23</cx:f>
        <cx:lvl ptCount="22" formatCode="General">
          <cx:pt idx="0">1479267</cx:pt>
          <cx:pt idx="1">1861488</cx:pt>
          <cx:pt idx="2">2801578</cx:pt>
          <cx:pt idx="3">1373227</cx:pt>
          <cx:pt idx="4">2564886</cx:pt>
          <cx:pt idx="5">1428367</cx:pt>
          <cx:pt idx="6">1894204</cx:pt>
          <cx:pt idx="7">1888026</cx:pt>
          <cx:pt idx="8">909045</cx:pt>
          <cx:pt idx="9">0</cx:pt>
          <cx:pt idx="10">1495087</cx:pt>
          <cx:pt idx="11">0</cx:pt>
          <cx:pt idx="12">1305267</cx:pt>
          <cx:pt idx="13">1676106</cx:pt>
          <cx:pt idx="14">1804500</cx:pt>
          <cx:pt idx="15">1235033</cx:pt>
          <cx:pt idx="16">3537550</cx:pt>
          <cx:pt idx="17">1526911</cx:pt>
          <cx:pt idx="18">1840623</cx:pt>
          <cx:pt idx="19">712642</cx:pt>
          <cx:pt idx="20">1203606</cx:pt>
          <cx:pt idx="21">0</cx:pt>
        </cx:lvl>
      </cx:numDim>
    </cx:data>
  </cx:chartData>
  <cx:chart>
    <cx:plotArea>
      <cx:plotAreaRegion>
        <cx:plotSurface>
          <cx:spPr>
            <a:noFill/>
          </cx:spPr>
        </cx:plotSurface>
        <cx:series layoutId="boxWhisker" uniqueId="{E295939C-2D64-4C4C-AD49-6B57B444F197}">
          <cx:tx>
            <cx:txData>
              <cx:f>Sheet1!$B$1</cx:f>
              <cx:v>Feature1</cx:v>
            </cx:txData>
          </cx:tx>
          <cx:dataId val="0"/>
          <cx:layoutPr>
            <cx:statistics quartileMethod="exclusive"/>
          </cx:layoutPr>
        </cx:series>
        <cx:series layoutId="boxWhisker" uniqueId="{83A990A9-A96B-4235-8130-34BB6752B1D6}">
          <cx:tx>
            <cx:txData>
              <cx:f>Sheet1!$C$1</cx:f>
              <cx:v>Feature2</cx:v>
            </cx:txData>
          </cx:tx>
          <cx:dataId val="1"/>
          <cx:layoutPr>
            <cx:statistics quartileMethod="exclusive"/>
          </cx:layoutPr>
        </cx:series>
        <cx:series layoutId="boxWhisker" uniqueId="{F007A5A5-12EA-47BD-B9C6-E818CCABB1E9}">
          <cx:tx>
            <cx:txData>
              <cx:f>Sheet1!$D$1</cx:f>
              <cx:v>Feature3</cx:v>
            </cx:txData>
          </cx:tx>
          <cx:dataId val="2"/>
          <cx:layoutPr>
            <cx:statistics quartileMethod="exclusive"/>
          </cx:layoutPr>
        </cx:series>
        <cx:series layoutId="boxWhisker" uniqueId="{6FAF101C-2ADD-4C8B-B94A-E3C0A8D44972}">
          <cx:tx>
            <cx:txData>
              <cx:f>Sheet1!$E$1</cx:f>
              <cx:v>Feature4</cx:v>
            </cx:txData>
          </cx:tx>
          <cx:dataId val="3"/>
          <cx:layoutPr>
            <cx:statistics quartileMethod="exclusive"/>
          </cx:layoutPr>
        </cx:series>
        <cx:series layoutId="boxWhisker" uniqueId="{33799BBC-1BD5-4022-B837-5CAE3AED7768}">
          <cx:tx>
            <cx:txData>
              <cx:f>Sheet1!$F$1</cx:f>
              <cx:v>Feature5</cx:v>
            </cx:txData>
          </cx:tx>
          <cx:dataId val="4"/>
          <cx:layoutPr>
            <cx:statistics quartileMethod="exclusive"/>
          </cx:layoutPr>
        </cx:series>
        <cx:series layoutId="boxWhisker" uniqueId="{9B7BB564-EB6B-4CF3-890A-ACD6AAF04B3E}">
          <cx:tx>
            <cx:txData>
              <cx:f>Sheet1!$G$1</cx:f>
              <cx:v>Feature6</cx:v>
            </cx:txData>
          </cx:tx>
          <cx:dataId val="5"/>
          <cx:layoutPr>
            <cx:statistics quartileMethod="exclusive"/>
          </cx:layoutPr>
        </cx:series>
        <cx:series layoutId="boxWhisker" uniqueId="{E12253B8-E487-4BDD-9C24-C72E66812A25}">
          <cx:tx>
            <cx:txData>
              <cx:f>Sheet1!$H$1</cx:f>
              <cx:v>Feature7</cx:v>
            </cx:txData>
          </cx:tx>
          <cx:dataId val="6"/>
          <cx:layoutPr>
            <cx:statistics quartileMethod="exclusive"/>
          </cx:layoutPr>
        </cx:series>
        <cx:series layoutId="boxWhisker" uniqueId="{DAB703A9-A631-4D1E-A673-2F90155F9522}">
          <cx:tx>
            <cx:txData>
              <cx:f>Sheet1!$I$1</cx:f>
              <cx:v>Feature8</cx:v>
            </cx:txData>
          </cx:tx>
          <cx:dataId val="7"/>
          <cx:layoutPr>
            <cx:statistics quartileMethod="exclusive"/>
          </cx:layoutPr>
        </cx:series>
        <cx:series layoutId="boxWhisker" uniqueId="{19D20370-4DB2-4DFA-AB51-E6987CEAE3A5}">
          <cx:tx>
            <cx:txData>
              <cx:f>Sheet1!$J$1</cx:f>
              <cx:v>Feature9</cx:v>
            </cx:txData>
          </cx:tx>
          <cx:dataId val="8"/>
          <cx:layoutPr>
            <cx:statistics quartileMethod="exclusive"/>
          </cx:layoutPr>
        </cx:series>
      </cx:plotAreaRegion>
      <cx:axis id="0" hidden="1">
        <cx:catScaling gapWidth="0.300000012"/>
        <cx:title>
          <cx:tx>
            <cx:txData>
              <cx:v>Features</cx:v>
            </cx:txData>
          </cx:tx>
          <cx:txPr>
            <a:bodyPr spcFirstLastPara="1" vertOverflow="ellipsis" horzOverflow="overflow" wrap="square" lIns="0" tIns="0" rIns="0" bIns="0" anchor="ctr" anchorCtr="1"/>
            <a:lstStyle/>
            <a:p>
              <a:pPr algn="ctr" rtl="0">
                <a:defRPr/>
              </a:pPr>
              <a:r>
                <a:rPr lang="en-US" sz="1197" b="0" i="0" u="none" strike="noStrike" baseline="0" dirty="0">
                  <a:solidFill>
                    <a:prstClr val="black">
                      <a:lumMod val="65000"/>
                      <a:lumOff val="35000"/>
                    </a:prstClr>
                  </a:solidFill>
                  <a:latin typeface="Aptos" panose="02110004020202020204"/>
                </a:rPr>
                <a:t>Features</a:t>
              </a:r>
            </a:p>
          </cx:txPr>
        </cx:title>
        <cx:tickLabels/>
      </cx:axis>
      <cx:axis id="1">
        <cx:valScaling max="3600000"/>
        <cx:title>
          <cx:tx>
            <cx:txData>
              <cx:v>Relative Intensity</cx:v>
            </cx:txData>
          </cx:tx>
          <cx:txPr>
            <a:bodyPr spcFirstLastPara="1" vertOverflow="ellipsis" horzOverflow="overflow" wrap="square" lIns="0" tIns="0" rIns="0" bIns="0" anchor="ctr" anchorCtr="1"/>
            <a:lstStyle/>
            <a:p>
              <a:pPr algn="ctr" rtl="0">
                <a:defRPr/>
              </a:pPr>
              <a:r>
                <a:rPr lang="en-US" sz="1197" b="0" i="0" u="none" strike="noStrike" baseline="0" dirty="0">
                  <a:solidFill>
                    <a:prstClr val="black">
                      <a:lumMod val="65000"/>
                      <a:lumOff val="35000"/>
                    </a:prstClr>
                  </a:solidFill>
                  <a:latin typeface="Aptos" panose="02110004020202020204"/>
                </a:rPr>
                <a:t>Relative Intensity</a:t>
              </a:r>
            </a:p>
          </cx:txPr>
        </cx:title>
        <cx:tickLabels/>
      </cx:axis>
    </cx:plotArea>
  </cx:chart>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Sheet1!$B$2:$B$23</cx:f>
        <cx:lvl ptCount="22" formatCode="General">
          <cx:pt idx="0">396886.70000000001</cx:pt>
          <cx:pt idx="1">287463.20000000001</cx:pt>
          <cx:pt idx="2">226811.20000000001</cx:pt>
          <cx:pt idx="3">461861.09999999998</cx:pt>
          <cx:pt idx="4">350067</cx:pt>
          <cx:pt idx="5">540815.80000000005</cx:pt>
          <cx:pt idx="6">396886.70000000001</cx:pt>
          <cx:pt idx="7">497889.40000000002</cx:pt>
          <cx:pt idx="8">624727.30000000005</cx:pt>
          <cx:pt idx="9">396886.70000000001</cx:pt>
          <cx:pt idx="10">329787</cx:pt>
          <cx:pt idx="11">540815.80000000005</cx:pt>
          <cx:pt idx="12">497889.40000000002</cx:pt>
          <cx:pt idx="13">396886.70000000001</cx:pt>
          <cx:pt idx="14">497889.40000000002</cx:pt>
          <cx:pt idx="15">370774.09999999998</cx:pt>
          <cx:pt idx="16">540815.80000000005</cx:pt>
          <cx:pt idx="17">370774.09999999998</cx:pt>
          <cx:pt idx="18">497889.40000000002</cx:pt>
          <cx:pt idx="19">396886.70000000001</cx:pt>
          <cx:pt idx="20">329787</cx:pt>
          <cx:pt idx="21">329787</cx:pt>
        </cx:lvl>
      </cx:numDim>
    </cx:data>
    <cx:data id="1">
      <cx:numDim type="val">
        <cx:f>Sheet1!$C$2:$C$23</cx:f>
        <cx:lvl ptCount="22" formatCode="General">
          <cx:pt idx="0">26162.549999999999</cx:pt>
          <cx:pt idx="1">51540.580000000002</cx:pt>
          <cx:pt idx="2">45706.360000000001</cx:pt>
          <cx:pt idx="3">36490.300000000003</cx:pt>
          <cx:pt idx="4">33764.720000000001</cx:pt>
          <cx:pt idx="5">42733.230000000003</cx:pt>
          <cx:pt idx="6">36490.300000000003</cx:pt>
          <cx:pt idx="7">26162.549999999999</cx:pt>
          <cx:pt idx="8">17928.869999999999</cx:pt>
          <cx:pt idx="9">12564.860000000001</cx:pt>
          <cx:pt idx="10">45706.360000000001</cx:pt>
          <cx:pt idx="11">26162.549999999999</cx:pt>
          <cx:pt idx="12">33764.720000000001</cx:pt>
          <cx:pt idx="13">28661.049999999999</cx:pt>
          <cx:pt idx="14">21888.48</cx:pt>
          <cx:pt idx="15">28661.049999999999</cx:pt>
          <cx:pt idx="16">21888.48</cx:pt>
          <cx:pt idx="17">31094.119999999999</cx:pt>
          <cx:pt idx="18">31094.119999999999</cx:pt>
          <cx:pt idx="19">48733.93</cx:pt>
          <cx:pt idx="20">26162.549999999999</cx:pt>
          <cx:pt idx="21">21888.48</cx:pt>
        </cx:lvl>
      </cx:numDim>
    </cx:data>
    <cx:data id="2">
      <cx:numDim type="val">
        <cx:f>Sheet1!$D$2:$D$23</cx:f>
        <cx:lvl ptCount="22" formatCode="General">
          <cx:pt idx="0">239646.32000000001</cx:pt>
          <cx:pt idx="1">146945.48000000001</cx:pt>
          <cx:pt idx="2">108688.96000000001</cx:pt>
          <cx:pt idx="3">146945.48000000001</cx:pt>
          <cx:pt idx="4">125295.42999999999</cx:pt>
          <cx:pt idx="5">166013.42999999999</cx:pt>
          <cx:pt idx="6">174931.57000000001</cx:pt>
          <cx:pt idx="7">204722.01999999999</cx:pt>
          <cx:pt idx="8">287463.15999999997</cx:pt>
          <cx:pt idx="9">92801.820000000007</cx:pt>
          <cx:pt idx="10">118982.59</cx:pt>
          <cx:pt idx="11">139899.60000000001</cx:pt>
          <cx:pt idx="12">185670.67000000001</cx:pt>
          <cx:pt idx="13">216611.17000000001</cx:pt>
          <cx:pt idx="14">155819.94</cx:pt>
          <cx:pt idx="15">166013.42999999999</cx:pt>
          <cx:pt idx="16">86003.330000000002</cx:pt>
          <cx:pt idx="17">92801.820000000007</cx:pt>
          <cx:pt idx="18">155819.94</cx:pt>
          <cx:pt idx="19">350066.98999999999</cx:pt>
          <cx:pt idx="20">287463.15999999997</cx:pt>
          <cx:pt idx="21">461861.09000000003</cx:pt>
        </cx:lvl>
      </cx:numDim>
    </cx:data>
    <cx:data id="3">
      <cx:numDim type="val">
        <cx:f>Sheet1!$E$2:$E$23</cx:f>
        <cx:lvl ptCount="22" formatCode="General">
          <cx:pt idx="0">16085.389999999999</cx:pt>
          <cx:pt idx="1">16085.389999999999</cx:pt>
          <cx:pt idx="2">21888.478999999999</cx:pt>
          <cx:pt idx="3">16085.389999999999</cx:pt>
          <cx:pt idx="4">9149.0570000000007</cx:pt>
          <cx:pt idx="5">6721.8389999999999</cx:pt>
          <cx:pt idx="6">12564.864</cx:pt>
          <cx:pt idx="7">9149.0570000000007</cx:pt>
          <cx:pt idx="8">6721.8389999999999</cx:pt>
          <cx:pt idx="9">10890.964</cx:pt>
          <cx:pt idx="10">10890.964</cx:pt>
          <cx:pt idx="11">9149.0570000000007</cx:pt>
          <cx:pt idx="12">10890.964</cx:pt>
          <cx:pt idx="13">9149.0570000000007</cx:pt>
          <cx:pt idx="14">9149.0570000000007</cx:pt>
          <cx:pt idx="15">9149.0570000000007</cx:pt>
          <cx:pt idx="16">6721.8389999999999</cx:pt>
          <cx:pt idx="17">10890.964</cx:pt>
          <cx:pt idx="18">10890.964</cx:pt>
          <cx:pt idx="19">10890.964</cx:pt>
          <cx:pt idx="20">12564.864</cx:pt>
          <cx:pt idx="21">10890.964</cx:pt>
        </cx:lvl>
      </cx:numDim>
    </cx:data>
    <cx:data id="4">
      <cx:numDim type="val">
        <cx:f>Sheet1!$F$2:$F$23</cx:f>
        <cx:lvl ptCount="22" formatCode="General">
          <cx:pt idx="0">63233.260000000002</cx:pt>
          <cx:pt idx="1">60300.529999999999</cx:pt>
          <cx:pt idx="2">66436.360000000001</cx:pt>
          <cx:pt idx="3">113455.73</cx:pt>
          <cx:pt idx="4">86003.330000000002</cx:pt>
          <cx:pt idx="5">82736.009999999995</cx:pt>
          <cx:pt idx="6">86003.330000000002</cx:pt>
          <cx:pt idx="7">113455.73</cx:pt>
          <cx:pt idx="8">69138.619999999995</cx:pt>
          <cx:pt idx="9">82736.009999999995</cx:pt>
          <cx:pt idx="10">92801.820000000007</cx:pt>
          <cx:pt idx="11">89099.279999999999</cx:pt>
          <cx:pt idx="12">76772.740000000005</cx:pt>
          <cx:pt idx="13">92801.820000000007</cx:pt>
          <cx:pt idx="14">69138.619999999995</cx:pt>
          <cx:pt idx="15">86003.330000000002</cx:pt>
          <cx:pt idx="16">79655.179999999993</cx:pt>
          <cx:pt idx="17">113455.73</cx:pt>
          <cx:pt idx="18">96660.830000000002</cx:pt>
          <cx:pt idx="19">71653.520000000004</cx:pt>
          <cx:pt idx="20">66436.360000000001</cx:pt>
          <cx:pt idx="21">108688.96000000001</cx:pt>
        </cx:lvl>
      </cx:numDim>
    </cx:data>
    <cx:data id="5">
      <cx:numDim type="val">
        <cx:f>Sheet1!$G$2:$G$23</cx:f>
        <cx:lvl ptCount="22" formatCode="General">
          <cx:pt idx="0">427369.90000000002</cx:pt>
          <cx:pt idx="1">427369.90000000002</cx:pt>
          <cx:pt idx="2">370774.09999999998</cx:pt>
          <cx:pt idx="3">370774.09999999998</cx:pt>
          <cx:pt idx="4">370774.09999999998</cx:pt>
          <cx:pt idx="5">427369.90000000002</cx:pt>
          <cx:pt idx="6">350067</cx:pt>
          <cx:pt idx="7">370774.09999999998</cx:pt>
          <cx:pt idx="8">309087.40000000002</cx:pt>
          <cx:pt idx="9">329787</cx:pt>
          <cx:pt idx="10">350067</cx:pt>
          <cx:pt idx="11">427369.90000000002</cx:pt>
          <cx:pt idx="12">396886.70000000001</cx:pt>
          <cx:pt idx="13">350067</cx:pt>
          <cx:pt idx="14">309087.40000000002</cx:pt>
          <cx:pt idx="15">350067</cx:pt>
          <cx:pt idx="16">350067</cx:pt>
          <cx:pt idx="17">350067</cx:pt>
          <cx:pt idx="18">309087.40000000002</cx:pt>
          <cx:pt idx="19">287463.20000000001</cx:pt>
          <cx:pt idx="20">309087.40000000002</cx:pt>
          <cx:pt idx="21">239646.29999999999</cx:pt>
        </cx:lvl>
      </cx:numDim>
    </cx:data>
    <cx:data id="6">
      <cx:numDim type="val">
        <cx:f>Sheet1!$H$2:$H$23</cx:f>
        <cx:lvl ptCount="22" formatCode="General">
          <cx:pt idx="0">125295.42999999999</cx:pt>
          <cx:pt idx="1">96660.830000000002</cx:pt>
          <cx:pt idx="2">90950.550000000003</cx:pt>
          <cx:pt idx="3">86003.330000000002</cx:pt>
          <cx:pt idx="4">69138.619999999995</cx:pt>
          <cx:pt idx="5">71653.520000000004</cx:pt>
          <cx:pt idx="6">71653.520000000004</cx:pt>
          <cx:pt idx="7">86003.330000000002</cx:pt>
          <cx:pt idx="8">71653.520000000004</cx:pt>
          <cx:pt idx="9">69138.619999999995</cx:pt>
          <cx:pt idx="10">86003.330000000002</cx:pt>
          <cx:pt idx="11">71653.520000000004</cx:pt>
          <cx:pt idx="12">63233.260000000002</cx:pt>
          <cx:pt idx="13">86003.330000000002</cx:pt>
          <cx:pt idx="14">57244.830000000002</cx:pt>
          <cx:pt idx="15">82736.009999999995</cx:pt>
          <cx:pt idx="16">69138.619999999995</cx:pt>
          <cx:pt idx="17">104323.46000000001</cx:pt>
          <cx:pt idx="18">86003.330000000002</cx:pt>
          <cx:pt idx="19">66436.360000000001</cx:pt>
          <cx:pt idx="20">89099.279999999999</cx:pt>
          <cx:pt idx="21">76772.740000000005</cx:pt>
        </cx:lvl>
      </cx:numDim>
    </cx:data>
    <cx:data id="7">
      <cx:numDim type="val">
        <cx:f>Sheet1!$I$2:$I$23</cx:f>
        <cx:lvl ptCount="22" formatCode="General">
          <cx:pt idx="0">146945.48000000001</cx:pt>
          <cx:pt idx="1">45706.360000000001</cx:pt>
          <cx:pt idx="2">118982.59</cx:pt>
          <cx:pt idx="3">57244.830000000002</cx:pt>
          <cx:pt idx="4">195248.03</cx:pt>
          <cx:pt idx="5">239646.32000000001</cx:pt>
          <cx:pt idx="6">269776.25</cx:pt>
          <cx:pt idx="7">2330660.21</cx:pt>
          <cx:pt idx="8">146945.48000000001</cx:pt>
          <cx:pt idx="9">195248.03</cx:pt>
          <cx:pt idx="10">1716469.29</cx:pt>
          <cx:pt idx="11">252955.12</cx:pt>
          <cx:pt idx="12">155819.94</cx:pt>
          <cx:pt idx="13">497889.44</cx:pt>
          <cx:pt idx="14">269776.25</cx:pt>
          <cx:pt idx="15">869129.71999999997</cx:pt>
          <cx:pt idx="16">204722.01999999999</cx:pt>
          <cx:pt idx="17">1919554.1399999999</cx:pt>
          <cx:pt idx="18">252955.12</cx:pt>
          <cx:pt idx="19">1523122.3100000001</cx:pt>
          <cx:pt idx="20">869129.71999999997</cx:pt>
          <cx:pt idx="21">427369.94</cx:pt>
        </cx:lvl>
      </cx:numDim>
    </cx:data>
    <cx:data id="8">
      <cx:numDim type="val">
        <cx:f>Sheet1!$J$2:$J$23</cx:f>
        <cx:lvl ptCount="22" formatCode="General">
          <cx:pt idx="0">1817168.3</cx:pt>
          <cx:pt idx="1">1716469.3</cx:pt>
          <cx:pt idx="2">1431571.3999999999</cx:pt>
          <cx:pt idx="3">2968384.2000000002</cx:pt>
          <cx:pt idx="4">1615345.5</cx:pt>
          <cx:pt idx="5">1615345.5</cx:pt>
          <cx:pt idx="6">1919554.1000000001</cx:pt>
          <cx:pt idx="7">869129.69999999995</cx:pt>
          <cx:pt idx="8">1817168.3</cx:pt>
          <cx:pt idx="9">1817168.3</cx:pt>
          <cx:pt idx="10">1431571.3999999999</cx:pt>
          <cx:pt idx="11">1716469.3</cx:pt>
          <cx:pt idx="12">1817168.3</cx:pt>
          <cx:pt idx="13">1431571.3999999999</cx:pt>
          <cx:pt idx="14">3639591.2999999998</cx:pt>
          <cx:pt idx="15">1919554.1000000001</cx:pt>
          <cx:pt idx="16">1919554.1000000001</cx:pt>
          <cx:pt idx="17">759961.69999999995</cx:pt>
          <cx:pt idx="18">1181294.8</cx:pt>
          <cx:pt idx="19">1345410.6000000001</cx:pt>
          <cx:pt idx="20">2725717.6000000001</cx:pt>
          <cx:pt idx="21">1345410.6000000001</cx:pt>
        </cx:lvl>
      </cx:numDim>
    </cx:data>
  </cx:chartData>
  <cx:chart>
    <cx:plotArea>
      <cx:plotAreaRegion>
        <cx:plotSurface>
          <cx:spPr>
            <a:noFill/>
          </cx:spPr>
        </cx:plotSurface>
        <cx:series layoutId="boxWhisker" uniqueId="{E295939C-2D64-4C4C-AD49-6B57B444F197}">
          <cx:tx>
            <cx:txData>
              <cx:f>Sheet1!$B$1</cx:f>
              <cx:v>Feature1</cx:v>
            </cx:txData>
          </cx:tx>
          <cx:dataId val="0"/>
          <cx:layoutPr>
            <cx:visibility meanLine="0"/>
            <cx:statistics quartileMethod="exclusive"/>
          </cx:layoutPr>
        </cx:series>
        <cx:series layoutId="boxWhisker" uniqueId="{83A990A9-A96B-4235-8130-34BB6752B1D6}">
          <cx:tx>
            <cx:txData>
              <cx:f>Sheet1!$C$1</cx:f>
              <cx:v>Feature2</cx:v>
            </cx:txData>
          </cx:tx>
          <cx:dataId val="1"/>
          <cx:layoutPr>
            <cx:statistics quartileMethod="exclusive"/>
          </cx:layoutPr>
        </cx:series>
        <cx:series layoutId="boxWhisker" uniqueId="{F007A5A5-12EA-47BD-B9C6-E818CCABB1E9}">
          <cx:tx>
            <cx:txData>
              <cx:f>Sheet1!$D$1</cx:f>
              <cx:v>Feature3</cx:v>
            </cx:txData>
          </cx:tx>
          <cx:dataId val="2"/>
          <cx:layoutPr>
            <cx:statistics quartileMethod="exclusive"/>
          </cx:layoutPr>
        </cx:series>
        <cx:series layoutId="boxWhisker" uniqueId="{6FAF101C-2ADD-4C8B-B94A-E3C0A8D44972}">
          <cx:tx>
            <cx:txData>
              <cx:f>Sheet1!$E$1</cx:f>
              <cx:v>Feature4</cx:v>
            </cx:txData>
          </cx:tx>
          <cx:dataId val="3"/>
          <cx:layoutPr>
            <cx:statistics quartileMethod="exclusive"/>
          </cx:layoutPr>
        </cx:series>
        <cx:series layoutId="boxWhisker" uniqueId="{33799BBC-1BD5-4022-B837-5CAE3AED7768}">
          <cx:tx>
            <cx:txData>
              <cx:f>Sheet1!$F$1</cx:f>
              <cx:v>Feature5</cx:v>
            </cx:txData>
          </cx:tx>
          <cx:dataId val="4"/>
          <cx:layoutPr>
            <cx:statistics quartileMethod="exclusive"/>
          </cx:layoutPr>
        </cx:series>
        <cx:series layoutId="boxWhisker" uniqueId="{9B7BB564-EB6B-4CF3-890A-ACD6AAF04B3E}">
          <cx:tx>
            <cx:txData>
              <cx:f>Sheet1!$G$1</cx:f>
              <cx:v>Feature6</cx:v>
            </cx:txData>
          </cx:tx>
          <cx:dataId val="5"/>
          <cx:layoutPr>
            <cx:statistics quartileMethod="exclusive"/>
          </cx:layoutPr>
        </cx:series>
        <cx:series layoutId="boxWhisker" uniqueId="{E12253B8-E487-4BDD-9C24-C72E66812A25}">
          <cx:tx>
            <cx:txData>
              <cx:f>Sheet1!$H$1</cx:f>
              <cx:v>Feature7</cx:v>
            </cx:txData>
          </cx:tx>
          <cx:dataId val="6"/>
          <cx:layoutPr>
            <cx:statistics quartileMethod="exclusive"/>
          </cx:layoutPr>
        </cx:series>
        <cx:series layoutId="boxWhisker" uniqueId="{DAB703A9-A631-4D1E-A673-2F90155F9522}">
          <cx:tx>
            <cx:txData>
              <cx:f>Sheet1!$I$1</cx:f>
              <cx:v>Feature8</cx:v>
            </cx:txData>
          </cx:tx>
          <cx:dataId val="7"/>
          <cx:layoutPr>
            <cx:statistics quartileMethod="exclusive"/>
          </cx:layoutPr>
        </cx:series>
        <cx:series layoutId="boxWhisker" uniqueId="{19D20370-4DB2-4DFA-AB51-E6987CEAE3A5}">
          <cx:tx>
            <cx:txData>
              <cx:f>Sheet1!$J$1</cx:f>
              <cx:v>Feature9</cx:v>
            </cx:txData>
          </cx:tx>
          <cx:dataId val="8"/>
          <cx:layoutPr>
            <cx:statistics quartileMethod="exclusive"/>
          </cx:layoutPr>
        </cx:series>
      </cx:plotAreaRegion>
      <cx:axis id="0" hidden="1">
        <cx:catScaling gapWidth="0.300000012"/>
        <cx:title>
          <cx:tx>
            <cx:txData>
              <cx:v>Features</cx:v>
            </cx:txData>
          </cx:tx>
          <cx:txPr>
            <a:bodyPr spcFirstLastPara="1" vertOverflow="ellipsis" horzOverflow="overflow" wrap="square" lIns="0" tIns="0" rIns="0" bIns="0" anchor="ctr" anchorCtr="1"/>
            <a:lstStyle/>
            <a:p>
              <a:pPr algn="ctr" rtl="0">
                <a:defRPr/>
              </a:pPr>
              <a:r>
                <a:rPr lang="en-US" sz="1197" b="0" i="0" u="none" strike="noStrike" baseline="0" dirty="0">
                  <a:solidFill>
                    <a:prstClr val="black">
                      <a:lumMod val="65000"/>
                      <a:lumOff val="35000"/>
                    </a:prstClr>
                  </a:solidFill>
                  <a:latin typeface="Aptos" panose="02110004020202020204"/>
                </a:rPr>
                <a:t>Features</a:t>
              </a:r>
            </a:p>
          </cx:txPr>
        </cx:title>
        <cx:tickLabels/>
      </cx:axis>
      <cx:axis id="1">
        <cx:valScaling max="3600000"/>
        <cx:title>
          <cx:tx>
            <cx:txData>
              <cx:v>Relative Intensity</cx:v>
            </cx:txData>
          </cx:tx>
          <cx:txPr>
            <a:bodyPr spcFirstLastPara="1" vertOverflow="ellipsis" horzOverflow="overflow" wrap="square" lIns="0" tIns="0" rIns="0" bIns="0" anchor="ctr" anchorCtr="1"/>
            <a:lstStyle/>
            <a:p>
              <a:pPr algn="ctr" rtl="0">
                <a:defRPr/>
              </a:pPr>
              <a:r>
                <a:rPr lang="en-US" sz="1197" b="0" i="0" u="none" strike="noStrike" baseline="0" dirty="0">
                  <a:solidFill>
                    <a:prstClr val="black">
                      <a:lumMod val="65000"/>
                      <a:lumOff val="35000"/>
                    </a:prstClr>
                  </a:solidFill>
                  <a:latin typeface="Aptos" panose="02110004020202020204"/>
                </a:rPr>
                <a:t>Relative Intensity</a:t>
              </a:r>
            </a:p>
          </cx:txPr>
        </cx:title>
        <cx:tickLabels/>
      </cx:axis>
    </cx:plotArea>
  </cx:chart>
</cx:chartSpace>
</file>

<file path=ppt/charts/chartEx5.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Sheet1!$B$2:$B$23</cx:f>
        <cx:lvl ptCount="22" formatCode="General">
          <cx:pt idx="0">363294</cx:pt>
          <cx:pt idx="1">258237</cx:pt>
          <cx:pt idx="2">414501</cx:pt>
          <cx:pt idx="3">176266</cx:pt>
          <cx:pt idx="4">390954</cx:pt>
          <cx:pt idx="5">335439</cx:pt>
          <cx:pt idx="6">485946</cx:pt>
          <cx:pt idx="7">412251</cx:pt>
          <cx:pt idx="8">475436</cx:pt>
          <cx:pt idx="9">572292</cx:pt>
          <cx:pt idx="10">308848</cx:pt>
          <cx:pt idx="11">424800</cx:pt>
          <cx:pt idx="12">295481</cx:pt>
          <cx:pt idx="13">491017</cx:pt>
          <cx:pt idx="14">406036</cx:pt>
          <cx:pt idx="15">399764</cx:pt>
          <cx:pt idx="16">644674</cx:pt>
          <cx:pt idx="17">356220</cx:pt>
          <cx:pt idx="18">433398</cx:pt>
          <cx:pt idx="19">364836</cx:pt>
          <cx:pt idx="20">578935</cx:pt>
          <cx:pt idx="21">567984</cx:pt>
        </cx:lvl>
      </cx:numDim>
    </cx:data>
    <cx:data id="1">
      <cx:numDim type="val">
        <cx:f>Sheet1!$C$2:$C$23</cx:f>
        <cx:lvl ptCount="22" formatCode="General">
          <cx:pt idx="0">17961</cx:pt>
          <cx:pt idx="1">42811</cx:pt>
          <cx:pt idx="2">27449</cx:pt>
          <cx:pt idx="3">31305</cx:pt>
          <cx:pt idx="4">34627</cx:pt>
          <cx:pt idx="5">26145</cx:pt>
          <cx:pt idx="6">48012</cx:pt>
          <cx:pt idx="7">44478</cx:pt>
          <cx:pt idx="8">27005</cx:pt>
          <cx:pt idx="9">24994</cx:pt>
          <cx:pt idx="10">24209</cx:pt>
          <cx:pt idx="11">14292</cx:pt>
          <cx:pt idx="12">42547</cx:pt>
          <cx:pt idx="13">33943</cx:pt>
          <cx:pt idx="14">38500</cx:pt>
          <cx:pt idx="15">23578</cx:pt>
          <cx:pt idx="16">29816</cx:pt>
          <cx:pt idx="17">35698</cx:pt>
          <cx:pt idx="18">28462</cx:pt>
          <cx:pt idx="19">29269</cx:pt>
          <cx:pt idx="20">39756</cx:pt>
          <cx:pt idx="21">52846</cx:pt>
        </cx:lvl>
      </cx:numDim>
    </cx:data>
    <cx:data id="2">
      <cx:numDim type="val">
        <cx:f>Sheet1!$D$2:$D$23</cx:f>
        <cx:lvl ptCount="22" formatCode="General">
          <cx:pt idx="0">211814</cx:pt>
          <cx:pt idx="1">129058</cx:pt>
          <cx:pt idx="2">419827</cx:pt>
          <cx:pt idx="3">74720</cx:pt>
          <cx:pt idx="4">141257</cx:pt>
          <cx:pt idx="5">139377</cx:pt>
          <cx:pt idx="6">182545</cx:pt>
          <cx:pt idx="7">235936</cx:pt>
          <cx:pt idx="8">192159</cx:pt>
          <cx:pt idx="9">315960</cx:pt>
          <cx:pt idx="10">118373</cx:pt>
          <cx:pt idx="11">126393</cx:pt>
          <cx:pt idx="12">115180</cx:pt>
          <cx:pt idx="13">144103</cx:pt>
          <cx:pt idx="14">198150</cx:pt>
          <cx:pt idx="15">203526</cx:pt>
          <cx:pt idx="16">197205</cx:pt>
          <cx:pt idx="17">166483</cx:pt>
          <cx:pt idx="18">98364</cx:pt>
          <cx:pt idx="19">79486</cx:pt>
          <cx:pt idx="20">185140</cx:pt>
          <cx:pt idx="21">528025</cx:pt>
        </cx:lvl>
      </cx:numDim>
    </cx:data>
    <cx:data id="3">
      <cx:numDim type="val">
        <cx:f>Sheet1!$E$2:$E$23</cx:f>
        <cx:lvl ptCount="22" formatCode="General">
          <cx:pt idx="0">13208</cx:pt>
          <cx:pt idx="1">12801</cx:pt>
          <cx:pt idx="2">15744</cx:pt>
          <cx:pt idx="3">12989</cx:pt>
          <cx:pt idx="4">13116</cx:pt>
          <cx:pt idx="5">8096</cx:pt>
          <cx:pt idx="6">13856</cx:pt>
          <cx:pt idx="7">15693</cx:pt>
          <cx:pt idx="8">13499</cx:pt>
          <cx:pt idx="9">11378</cx:pt>
          <cx:pt idx="10">12481</cx:pt>
          <cx:pt idx="11">12030</cx:pt>
          <cx:pt idx="12">11056</cx:pt>
          <cx:pt idx="13">10453</cx:pt>
          <cx:pt idx="14">14035</cx:pt>
          <cx:pt idx="15">10971</cx:pt>
          <cx:pt idx="16">11772</cx:pt>
          <cx:pt idx="17">11852</cx:pt>
          <cx:pt idx="18">8529</cx:pt>
          <cx:pt idx="19">10720</cx:pt>
          <cx:pt idx="20">10976</cx:pt>
          <cx:pt idx="21">14328</cx:pt>
        </cx:lvl>
      </cx:numDim>
    </cx:data>
    <cx:data id="4">
      <cx:numDim type="val">
        <cx:f>Sheet1!$F$2:$F$23</cx:f>
        <cx:lvl ptCount="22" formatCode="General">
          <cx:pt idx="0">58280</cx:pt>
          <cx:pt idx="1">52553</cx:pt>
          <cx:pt idx="2">83879</cx:pt>
          <cx:pt idx="3">44805</cx:pt>
          <cx:pt idx="4">92919</cx:pt>
          <cx:pt idx="5">101152</cx:pt>
          <cx:pt idx="6">94915</cx:pt>
          <cx:pt idx="7">89318</cx:pt>
          <cx:pt idx="8">124574</cx:pt>
          <cx:pt idx="9">77820</cx:pt>
          <cx:pt idx="10">77598</cx:pt>
          <cx:pt idx="11">114255</cx:pt>
          <cx:pt idx="12">83360</cx:pt>
          <cx:pt idx="13">90286</cx:pt>
          <cx:pt idx="14">80101</cx:pt>
          <cx:pt idx="15">88301</cx:pt>
          <cx:pt idx="16">98632</cx:pt>
          <cx:pt idx="17">85701</cx:pt>
          <cx:pt idx="18">91747</cx:pt>
          <cx:pt idx="19">101264</cx:pt>
          <cx:pt idx="20">115178</cx:pt>
          <cx:pt idx="21">84533</cx:pt>
        </cx:lvl>
      </cx:numDim>
    </cx:data>
    <cx:data id="5">
      <cx:numDim type="val">
        <cx:f>Sheet1!$G$2:$G$23</cx:f>
        <cx:lvl ptCount="22" formatCode="General">
          <cx:pt idx="0">377981</cx:pt>
          <cx:pt idx="1">394768</cx:pt>
          <cx:pt idx="2">347877</cx:pt>
          <cx:pt idx="3">299758</cx:pt>
          <cx:pt idx="4">333815</cx:pt>
          <cx:pt idx="5">343986</cx:pt>
          <cx:pt idx="6">361172</cx:pt>
          <cx:pt idx="7">355881</cx:pt>
          <cx:pt idx="8">365755</cx:pt>
          <cx:pt idx="9">325985</cx:pt>
          <cx:pt idx="10">336507</cx:pt>
          <cx:pt idx="11">332529</cx:pt>
          <cx:pt idx="12">364656</cx:pt>
          <cx:pt idx="13">364713</cx:pt>
          <cx:pt idx="14">363085</cx:pt>
          <cx:pt idx="15">356345</cx:pt>
          <cx:pt idx="16">355449</cx:pt>
          <cx:pt idx="17">342094</cx:pt>
          <cx:pt idx="18">339314</cx:pt>
          <cx:pt idx="19">357957</cx:pt>
          <cx:pt idx="20">380949</cx:pt>
          <cx:pt idx="21">402461</cx:pt>
        </cx:lvl>
      </cx:numDim>
    </cx:data>
    <cx:data id="6">
      <cx:numDim type="val">
        <cx:f>Sheet1!$H$2:$H$23</cx:f>
        <cx:lvl ptCount="22" formatCode="General">
          <cx:pt idx="0">92022</cx:pt>
          <cx:pt idx="1">83536</cx:pt>
          <cx:pt idx="2">71700</cx:pt>
          <cx:pt idx="3">64874</cx:pt>
          <cx:pt idx="4">68873</cx:pt>
          <cx:pt idx="5">66861</cx:pt>
          <cx:pt idx="6">82767</cx:pt>
          <cx:pt idx="7">74736</cx:pt>
          <cx:pt idx="8">84518</cx:pt>
          <cx:pt idx="9">83426</cx:pt>
          <cx:pt idx="10">79721</cx:pt>
          <cx:pt idx="11">83301</cx:pt>
          <cx:pt idx="12">81782</cx:pt>
          <cx:pt idx="13">76413</cx:pt>
          <cx:pt idx="14">70284</cx:pt>
          <cx:pt idx="15">82045</cx:pt>
          <cx:pt idx="16">80083</cx:pt>
          <cx:pt idx="17">84217</cx:pt>
          <cx:pt idx="18">81498</cx:pt>
          <cx:pt idx="19">85957</cx:pt>
          <cx:pt idx="20">87212</cx:pt>
          <cx:pt idx="21">83670</cx:pt>
        </cx:lvl>
      </cx:numDim>
    </cx:data>
    <cx:data id="7">
      <cx:numDim type="val">
        <cx:f>Sheet1!$I$2:$I$23</cx:f>
        <cx:lvl ptCount="22" formatCode="General">
          <cx:pt idx="0">105611</cx:pt>
          <cx:pt idx="1">36860</cx:pt>
          <cx:pt idx="2">165973</cx:pt>
          <cx:pt idx="3">84477</cx:pt>
          <cx:pt idx="4">46021</cx:pt>
          <cx:pt idx="5">0</cx:pt>
          <cx:pt idx="6">227644</cx:pt>
          <cx:pt idx="7">280533</cx:pt>
          <cx:pt idx="8">2513231</cx:pt>
          <cx:pt idx="9">165898</cx:pt>
          <cx:pt idx="10">2757305</cx:pt>
          <cx:pt idx="11">194223</cx:pt>
          <cx:pt idx="12">1526713</cx:pt>
          <cx:pt idx="13">225326</cx:pt>
          <cx:pt idx="14">175391</cx:pt>
          <cx:pt idx="15">598016</cx:pt>
          <cx:pt idx="16">327091</cx:pt>
          <cx:pt idx="17">812050</cx:pt>
          <cx:pt idx="18">220776</cx:pt>
          <cx:pt idx="19">1451623</cx:pt>
          <cx:pt idx="20">286113</cx:pt>
          <cx:pt idx="21">1919485</cx:pt>
        </cx:lvl>
      </cx:numDim>
    </cx:data>
    <cx:data id="8">
      <cx:numDim type="val">
        <cx:f>Sheet1!$J$2:$J$23</cx:f>
        <cx:lvl ptCount="22" formatCode="General">
          <cx:pt idx="0">1479267</cx:pt>
          <cx:pt idx="1">1861488</cx:pt>
          <cx:pt idx="2">2801578</cx:pt>
          <cx:pt idx="3">1373227</cx:pt>
          <cx:pt idx="4">2564886</cx:pt>
          <cx:pt idx="5">1428367</cx:pt>
          <cx:pt idx="6">1894204</cx:pt>
          <cx:pt idx="7">1888026</cx:pt>
          <cx:pt idx="8">909045</cx:pt>
          <cx:pt idx="9">2272224</cx:pt>
          <cx:pt idx="10">1495087</cx:pt>
          <cx:pt idx="11">2194611</cx:pt>
          <cx:pt idx="12">1305267</cx:pt>
          <cx:pt idx="13">1676106</cx:pt>
          <cx:pt idx="14">1804500</cx:pt>
          <cx:pt idx="15">1235033</cx:pt>
          <cx:pt idx="16">3537550</cx:pt>
          <cx:pt idx="17">1526911</cx:pt>
          <cx:pt idx="18">1840623</cx:pt>
          <cx:pt idx="19">712642</cx:pt>
          <cx:pt idx="20">1203606</cx:pt>
          <cx:pt idx="21">1685677</cx:pt>
        </cx:lvl>
      </cx:numDim>
    </cx:data>
  </cx:chartData>
  <cx:chart>
    <cx:plotArea>
      <cx:plotAreaRegion>
        <cx:plotSurface>
          <cx:spPr>
            <a:noFill/>
          </cx:spPr>
        </cx:plotSurface>
        <cx:series layoutId="boxWhisker" uniqueId="{E295939C-2D64-4C4C-AD49-6B57B444F197}">
          <cx:tx>
            <cx:txData>
              <cx:f>Sheet1!$B$1</cx:f>
              <cx:v>Feature1</cx:v>
            </cx:txData>
          </cx:tx>
          <cx:dataId val="0"/>
          <cx:layoutPr>
            <cx:statistics quartileMethod="exclusive"/>
          </cx:layoutPr>
        </cx:series>
        <cx:series layoutId="boxWhisker" uniqueId="{83A990A9-A96B-4235-8130-34BB6752B1D6}">
          <cx:tx>
            <cx:txData>
              <cx:f>Sheet1!$C$1</cx:f>
              <cx:v>Feature2</cx:v>
            </cx:txData>
          </cx:tx>
          <cx:dataId val="1"/>
          <cx:layoutPr>
            <cx:statistics quartileMethod="exclusive"/>
          </cx:layoutPr>
        </cx:series>
        <cx:series layoutId="boxWhisker" uniqueId="{F007A5A5-12EA-47BD-B9C6-E818CCABB1E9}">
          <cx:tx>
            <cx:txData>
              <cx:f>Sheet1!$D$1</cx:f>
              <cx:v>Feature3</cx:v>
            </cx:txData>
          </cx:tx>
          <cx:dataId val="2"/>
          <cx:layoutPr>
            <cx:statistics quartileMethod="exclusive"/>
          </cx:layoutPr>
        </cx:series>
        <cx:series layoutId="boxWhisker" uniqueId="{6FAF101C-2ADD-4C8B-B94A-E3C0A8D44972}">
          <cx:tx>
            <cx:txData>
              <cx:f>Sheet1!$E$1</cx:f>
              <cx:v>Feature4</cx:v>
            </cx:txData>
          </cx:tx>
          <cx:dataId val="3"/>
          <cx:layoutPr>
            <cx:statistics quartileMethod="exclusive"/>
          </cx:layoutPr>
        </cx:series>
        <cx:series layoutId="boxWhisker" uniqueId="{33799BBC-1BD5-4022-B837-5CAE3AED7768}">
          <cx:tx>
            <cx:txData>
              <cx:f>Sheet1!$F$1</cx:f>
              <cx:v>Feature5</cx:v>
            </cx:txData>
          </cx:tx>
          <cx:dataId val="4"/>
          <cx:layoutPr>
            <cx:statistics quartileMethod="exclusive"/>
          </cx:layoutPr>
        </cx:series>
        <cx:series layoutId="boxWhisker" uniqueId="{9B7BB564-EB6B-4CF3-890A-ACD6AAF04B3E}">
          <cx:tx>
            <cx:txData>
              <cx:f>Sheet1!$G$1</cx:f>
              <cx:v>Feature6</cx:v>
            </cx:txData>
          </cx:tx>
          <cx:dataId val="5"/>
          <cx:layoutPr>
            <cx:statistics quartileMethod="exclusive"/>
          </cx:layoutPr>
        </cx:series>
        <cx:series layoutId="boxWhisker" uniqueId="{E12253B8-E487-4BDD-9C24-C72E66812A25}">
          <cx:tx>
            <cx:txData>
              <cx:f>Sheet1!$H$1</cx:f>
              <cx:v>Feature7</cx:v>
            </cx:txData>
          </cx:tx>
          <cx:dataId val="6"/>
          <cx:layoutPr>
            <cx:statistics quartileMethod="exclusive"/>
          </cx:layoutPr>
        </cx:series>
        <cx:series layoutId="boxWhisker" uniqueId="{DAB703A9-A631-4D1E-A673-2F90155F9522}">
          <cx:tx>
            <cx:txData>
              <cx:f>Sheet1!$I$1</cx:f>
              <cx:v>Feature8</cx:v>
            </cx:txData>
          </cx:tx>
          <cx:dataId val="7"/>
          <cx:layoutPr>
            <cx:statistics quartileMethod="exclusive"/>
          </cx:layoutPr>
        </cx:series>
        <cx:series layoutId="boxWhisker" uniqueId="{19D20370-4DB2-4DFA-AB51-E6987CEAE3A5}">
          <cx:tx>
            <cx:txData>
              <cx:f>Sheet1!$J$1</cx:f>
              <cx:v>Feature9</cx:v>
            </cx:txData>
          </cx:tx>
          <cx:dataId val="8"/>
          <cx:layoutPr>
            <cx:statistics quartileMethod="exclusive"/>
          </cx:layoutPr>
        </cx:series>
      </cx:plotAreaRegion>
      <cx:axis id="0" hidden="1">
        <cx:catScaling gapWidth="0.300000012"/>
        <cx:title>
          <cx:tx>
            <cx:txData>
              <cx:v>Features</cx:v>
            </cx:txData>
          </cx:tx>
          <cx:txPr>
            <a:bodyPr spcFirstLastPara="1" vertOverflow="ellipsis" horzOverflow="overflow" wrap="square" lIns="0" tIns="0" rIns="0" bIns="0" anchor="ctr" anchorCtr="1"/>
            <a:lstStyle/>
            <a:p>
              <a:pPr algn="ctr" rtl="0">
                <a:defRPr/>
              </a:pPr>
              <a:r>
                <a:rPr lang="en-US" sz="1197" b="0" i="0" u="none" strike="noStrike" baseline="0" dirty="0">
                  <a:solidFill>
                    <a:prstClr val="black">
                      <a:lumMod val="65000"/>
                      <a:lumOff val="35000"/>
                    </a:prstClr>
                  </a:solidFill>
                  <a:latin typeface="Aptos" panose="02110004020202020204"/>
                </a:rPr>
                <a:t>Features</a:t>
              </a:r>
            </a:p>
          </cx:txPr>
        </cx:title>
        <cx:tickLabels/>
      </cx:axis>
      <cx:axis id="1">
        <cx:valScaling max="3600000"/>
        <cx:title>
          <cx:tx>
            <cx:txData>
              <cx:v>Relative Intensity</cx:v>
            </cx:txData>
          </cx:tx>
          <cx:txPr>
            <a:bodyPr spcFirstLastPara="1" vertOverflow="ellipsis" horzOverflow="overflow" wrap="square" lIns="0" tIns="0" rIns="0" bIns="0" anchor="ctr" anchorCtr="1"/>
            <a:lstStyle/>
            <a:p>
              <a:pPr algn="ctr" rtl="0">
                <a:defRPr/>
              </a:pPr>
              <a:r>
                <a:rPr lang="en-US" sz="1197" b="0" i="0" u="none" strike="noStrike" baseline="0" dirty="0">
                  <a:solidFill>
                    <a:prstClr val="black">
                      <a:lumMod val="65000"/>
                      <a:lumOff val="35000"/>
                    </a:prstClr>
                  </a:solidFill>
                  <a:latin typeface="Aptos" panose="02110004020202020204"/>
                </a:rPr>
                <a:t>Relative Intensity</a:t>
              </a:r>
            </a:p>
          </cx:txPr>
        </cx:title>
        <cx:tickLabels/>
      </cx:axis>
    </cx:plotArea>
  </cx:chart>
</cx:chartSpace>
</file>

<file path=ppt/charts/chartEx6.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Sheet1!$B$2:$B$23</cx:f>
        <cx:lvl ptCount="22" formatCode="General">
          <cx:pt idx="0">5.5986669999999998</cx:pt>
          <cx:pt idx="1">5.458583</cx:pt>
          <cx:pt idx="2">5.3556650000000001</cx:pt>
          <cx:pt idx="3">5.6645120000000002</cx:pt>
          <cx:pt idx="4">5.5441520000000004</cx:pt>
          <cx:pt idx="5">5.7330500000000004</cx:pt>
          <cx:pt idx="6">5.5986669999999998</cx:pt>
          <cx:pt idx="7">5.697133</cx:pt>
          <cx:pt idx="8">5.7956909999999997</cx:pt>
          <cx:pt idx="9">5.5986669999999998</cx:pt>
          <cx:pt idx="10">5.5182339999999996</cx:pt>
          <cx:pt idx="11">5.7330500000000004</cx:pt>
          <cx:pt idx="12">5.697133</cx:pt>
          <cx:pt idx="13">5.5986669999999998</cx:pt>
          <cx:pt idx="14">5.697133</cx:pt>
          <cx:pt idx="15">5.5691100000000002</cx:pt>
          <cx:pt idx="16">5.7330500000000004</cx:pt>
          <cx:pt idx="17">5.5691100000000002</cx:pt>
          <cx:pt idx="18">5.697133</cx:pt>
          <cx:pt idx="19">5.5986669999999998</cx:pt>
          <cx:pt idx="20">5.5182339999999996</cx:pt>
          <cx:pt idx="21">5.5182339999999996</cx:pt>
        </cx:lvl>
      </cx:numDim>
    </cx:data>
    <cx:data id="1">
      <cx:numDim type="val">
        <cx:f>Sheet1!$C$2:$C$23</cx:f>
        <cx:lvl ptCount="22" formatCode="General">
          <cx:pt idx="0">4.4177520000000001</cx:pt>
          <cx:pt idx="1">4.7121680000000001</cx:pt>
          <cx:pt idx="2">4.6600000000000001</cx:pt>
          <cx:pt idx="3">4.5621419999999997</cx:pt>
          <cx:pt idx="4">4.5285849999999996</cx:pt>
          <cx:pt idx="5">4.6307929999999997</cx:pt>
          <cx:pt idx="6">4.5621419999999997</cx:pt>
          <cx:pt idx="7">4.4177520000000001</cx:pt>
          <cx:pt idx="8">4.2537050000000001</cx:pt>
          <cx:pt idx="9">4.0994679999999999</cx:pt>
          <cx:pt idx="10">4.6600000000000001</cx:pt>
          <cx:pt idx="11">4.4177520000000001</cx:pt>
          <cx:pt idx="12">4.5285849999999996</cx:pt>
          <cx:pt idx="13">4.4573520000000002</cx:pt>
          <cx:pt idx="14">4.3403179999999999</cx:pt>
          <cx:pt idx="15">4.4573520000000002</cx:pt>
          <cx:pt idx="16">4.3403179999999999</cx:pt>
          <cx:pt idx="17">4.4927289999999998</cx:pt>
          <cx:pt idx="18">4.4927289999999998</cx:pt>
          <cx:pt idx="19">4.6878520000000004</cx:pt>
          <cx:pt idx="20">4.4177520000000001</cx:pt>
          <cx:pt idx="21">4.3403179999999999</cx:pt>
        </cx:lvl>
      </cx:numDim>
    </cx:data>
    <cx:data id="2">
      <cx:numDim type="val">
        <cx:f>Sheet1!$D$2:$D$23</cx:f>
        <cx:lvl ptCount="22" formatCode="General">
          <cx:pt idx="0">5.3795719999999996</cx:pt>
          <cx:pt idx="1">5.1671589999999998</cx:pt>
          <cx:pt idx="2">5.0361900000000004</cx:pt>
          <cx:pt idx="3">5.1671589999999998</cx:pt>
          <cx:pt idx="4">5.0979380000000001</cx:pt>
          <cx:pt idx="5">5.2201449999999996</cx:pt>
          <cx:pt idx="6">5.2428699999999999</cx:pt>
          <cx:pt idx="7">5.3111660000000001</cx:pt>
          <cx:pt idx="8">5.458583</cx:pt>
          <cx:pt idx="9">4.9675229999999999</cx:pt>
          <cx:pt idx="10">5.0754869999999999</cx:pt>
          <cx:pt idx="11">5.1458190000000004</cx:pt>
          <cx:pt idx="12">5.268745</cx:pt>
          <cx:pt idx="13">5.3356820000000003</cx:pt>
          <cx:pt idx="14">5.1926249999999996</cx:pt>
          <cx:pt idx="15">5.2201449999999996</cx:pt>
          <cx:pt idx="16">4.9345220000000003</cx:pt>
          <cx:pt idx="17">4.9675229999999999</cx:pt>
          <cx:pt idx="18">5.1926249999999996</cx:pt>
          <cx:pt idx="19">5.5441520000000004</cx:pt>
          <cx:pt idx="20">5.458583</cx:pt>
          <cx:pt idx="21">5.6645120000000002</cx:pt>
        </cx:lvl>
      </cx:numDim>
    </cx:data>
    <cx:data id="3">
      <cx:numDim type="val">
        <cx:f>Sheet1!$E$2:$E$23</cx:f>
        <cx:lvl ptCount="22" formatCode="General">
          <cx:pt idx="0">4.2066210000000002</cx:pt>
          <cx:pt idx="1">4.2066210000000002</cx:pt>
          <cx:pt idx="2">4.3403179999999999</cx:pt>
          <cx:pt idx="3">4.2066210000000002</cx:pt>
          <cx:pt idx="4">3.9619610000000001</cx:pt>
          <cx:pt idx="5">3.82857</cx:pt>
          <cx:pt idx="6">4.0994679999999999</cx:pt>
          <cx:pt idx="7">3.9619610000000001</cx:pt>
          <cx:pt idx="8">3.82857</cx:pt>
          <cx:pt idx="9">4.0374790000000003</cx:pt>
          <cx:pt idx="10">4.0374790000000003</cx:pt>
          <cx:pt idx="11">3.9619610000000001</cx:pt>
          <cx:pt idx="12">4.0374790000000003</cx:pt>
          <cx:pt idx="13">3.9619610000000001</cx:pt>
          <cx:pt idx="14">3.9619610000000001</cx:pt>
          <cx:pt idx="15">3.9619610000000001</cx:pt>
          <cx:pt idx="16">3.82857</cx:pt>
          <cx:pt idx="17">4.0374790000000003</cx:pt>
          <cx:pt idx="18">4.0374790000000003</cx:pt>
          <cx:pt idx="19">4.0374790000000003</cx:pt>
          <cx:pt idx="20">4.0994679999999999</cx:pt>
          <cx:pt idx="21">4.0374790000000003</cx:pt>
        </cx:lvl>
      </cx:numDim>
    </cx:data>
    <cx:data id="4">
      <cx:numDim type="val">
        <cx:f>Sheet1!$F$2:$F$23</cx:f>
        <cx:lvl ptCount="22" formatCode="General">
          <cx:pt idx="0">4.8009579999999996</cx:pt>
          <cx:pt idx="1">4.780335</cx:pt>
          <cx:pt idx="2">4.8224169999999997</cx:pt>
          <cx:pt idx="3">5.0548299999999999</cx:pt>
          <cx:pt idx="4">4.9345220000000003</cx:pt>
          <cx:pt idx="5">4.9177020000000002</cx:pt>
          <cx:pt idx="6">4.9345220000000003</cx:pt>
          <cx:pt idx="7">5.0548299999999999</cx:pt>
          <cx:pt idx="8">4.8397309999999996</cx:pt>
          <cx:pt idx="9">4.9177020000000002</cx:pt>
          <cx:pt idx="10">4.9675229999999999</cx:pt>
          <cx:pt idx="11">4.9499209999999998</cx:pt>
          <cx:pt idx="12">4.8852149999999996</cx:pt>
          <cx:pt idx="13">4.9675229999999999</cx:pt>
          <cx:pt idx="14">4.8397309999999996</cx:pt>
          <cx:pt idx="15">4.9345220000000003</cx:pt>
          <cx:pt idx="16">4.9012219999999997</cx:pt>
          <cx:pt idx="17">5.0548299999999999</cx:pt>
          <cx:pt idx="18">4.9852559999999997</cx:pt>
          <cx:pt idx="19">4.8552470000000003</cx:pt>
          <cx:pt idx="20">4.8224169999999997</cx:pt>
          <cx:pt idx="21">5.0361900000000004</cx:pt>
        </cx:lvl>
      </cx:numDim>
    </cx:data>
    <cx:data id="5">
      <cx:numDim type="val">
        <cx:f>Sheet1!$G$2:$G$23</cx:f>
        <cx:lvl ptCount="22" formatCode="General">
          <cx:pt idx="0">5.6308040000000004</cx:pt>
          <cx:pt idx="1">5.6308040000000004</cx:pt>
          <cx:pt idx="2">5.5691100000000002</cx:pt>
          <cx:pt idx="3">5.5691100000000002</cx:pt>
          <cx:pt idx="4">5.5691100000000002</cx:pt>
          <cx:pt idx="5">5.6308040000000004</cx:pt>
          <cx:pt idx="6">5.5441520000000004</cx:pt>
          <cx:pt idx="7">5.5691100000000002</cx:pt>
          <cx:pt idx="8">5.4900820000000001</cx:pt>
          <cx:pt idx="9">5.5182339999999996</cx:pt>
          <cx:pt idx="10">5.5441520000000004</cx:pt>
          <cx:pt idx="11">5.6308040000000004</cx:pt>
          <cx:pt idx="12">5.5986669999999998</cx:pt>
          <cx:pt idx="13">5.5441520000000004</cx:pt>
          <cx:pt idx="14">5.4900820000000001</cx:pt>
          <cx:pt idx="15">5.5441520000000004</cx:pt>
          <cx:pt idx="16">5.5441520000000004</cx:pt>
          <cx:pt idx="17">5.5441520000000004</cx:pt>
          <cx:pt idx="18">5.4900820000000001</cx:pt>
          <cx:pt idx="19">5.458583</cx:pt>
          <cx:pt idx="20">5.4900820000000001</cx:pt>
          <cx:pt idx="21">5.3795719999999996</cx:pt>
        </cx:lvl>
      </cx:numDim>
    </cx:data>
    <cx:data id="6">
      <cx:numDim type="val">
        <cx:f>Sheet1!$H$2:$H$23</cx:f>
        <cx:lvl ptCount="22" formatCode="General">
          <cx:pt idx="0">5.0979380000000001</cx:pt>
          <cx:pt idx="1">4.9852559999999997</cx:pt>
          <cx:pt idx="2">4.9499209999999998</cx:pt>
          <cx:pt idx="3">4.9345220000000003</cx:pt>
          <cx:pt idx="4">4.8397309999999996</cx:pt>
          <cx:pt idx="5">4.8552470000000003</cx:pt>
          <cx:pt idx="6">4.8552470000000003</cx:pt>
          <cx:pt idx="7">4.9345220000000003</cx:pt>
          <cx:pt idx="8">4.8552470000000003</cx:pt>
          <cx:pt idx="9">4.8397309999999996</cx:pt>
          <cx:pt idx="10">4.9345220000000003</cx:pt>
          <cx:pt idx="11">4.8552470000000003</cx:pt>
          <cx:pt idx="12">4.8009579999999996</cx:pt>
          <cx:pt idx="13">4.9345220000000003</cx:pt>
          <cx:pt idx="14">4.7577509999999998</cx:pt>
          <cx:pt idx="15">4.9177020000000002</cx:pt>
          <cx:pt idx="16">4.8397309999999996</cx:pt>
          <cx:pt idx="17">5.0183859999999996</cx:pt>
          <cx:pt idx="18">4.9345220000000003</cx:pt>
          <cx:pt idx="19">4.8224169999999997</cx:pt>
          <cx:pt idx="20">4.9499209999999998</cx:pt>
          <cx:pt idx="21">4.8852149999999996</cx:pt>
        </cx:lvl>
      </cx:numDim>
    </cx:data>
    <cx:data id="7">
      <cx:numDim type="val">
        <cx:f>Sheet1!$I$2:$I$23</cx:f>
        <cx:lvl ptCount="22" formatCode="General">
          <cx:pt idx="0">5.1671589999999998</cx:pt>
          <cx:pt idx="1">4.6600000000000001</cx:pt>
          <cx:pt idx="2">5.0754869999999999</cx:pt>
          <cx:pt idx="3">4.7577509999999998</cx:pt>
          <cx:pt idx="4">5.2905879999999996</cx:pt>
          <cx:pt idx="5">5.3795719999999996</cx:pt>
          <cx:pt idx="6">5.4310039999999997</cx:pt>
          <cx:pt idx="7">6.3674790000000003</cx:pt>
          <cx:pt idx="8">5.1671589999999998</cx:pt>
          <cx:pt idx="9">5.2905879999999996</cx:pt>
          <cx:pt idx="10">6.2346360000000001</cx:pt>
          <cx:pt idx="11">5.4030440000000004</cx:pt>
          <cx:pt idx="12">5.1926249999999996</cx:pt>
          <cx:pt idx="13">5.697133</cx:pt>
          <cx:pt idx="14">5.4310039999999997</cx:pt>
          <cx:pt idx="15">5.9390850000000004</cx:pt>
          <cx:pt idx="16">5.3111660000000001</cx:pt>
          <cx:pt idx="17">6.2831999999999999</cx:pt>
          <cx:pt idx="18">5.4030440000000004</cx:pt>
          <cx:pt idx="19">6.1827350000000001</cx:pt>
          <cx:pt idx="20">5.9390850000000004</cx:pt>
          <cx:pt idx="21">5.6308040000000004</cx:pt>
        </cx:lvl>
      </cx:numDim>
    </cx:data>
    <cx:data id="8">
      <cx:numDim type="val">
        <cx:f>Sheet1!$J$2:$J$23</cx:f>
        <cx:lvl ptCount="22" formatCode="General">
          <cx:pt idx="0">6.2593949999999996</cx:pt>
          <cx:pt idx="1">6.2346360000000001</cx:pt>
          <cx:pt idx="2">6.1558130000000002</cx:pt>
          <cx:pt idx="3">6.4725200000000003</cx:pt>
          <cx:pt idx="4">6.2082649999999999</cx:pt>
          <cx:pt idx="5">6.2082649999999999</cx:pt>
          <cx:pt idx="6">6.2831999999999999</cx:pt>
          <cx:pt idx="7">5.9390850000000004</cx:pt>
          <cx:pt idx="8">6.2593949999999996</cx:pt>
          <cx:pt idx="9">6.2593949999999996</cx:pt>
          <cx:pt idx="10">6.1558130000000002</cx:pt>
          <cx:pt idx="11">6.2346360000000001</cx:pt>
          <cx:pt idx="12">6.2593949999999996</cx:pt>
          <cx:pt idx="13">6.1558130000000002</cx:pt>
          <cx:pt idx="14">6.5610530000000002</cx:pt>
          <cx:pt idx="15">6.2831999999999999</cx:pt>
          <cx:pt idx="16">6.2831999999999999</cx:pt>
          <cx:pt idx="17">5.8807919999999996</cx:pt>
          <cx:pt idx="18">6.0723580000000004</cx:pt>
          <cx:pt idx="19">6.1288549999999997</cx:pt>
          <cx:pt idx="20">6.4354810000000002</cx:pt>
          <cx:pt idx="21">6.1288549999999997</cx:pt>
        </cx:lvl>
      </cx:numDim>
    </cx:data>
  </cx:chartData>
  <cx:chart>
    <cx:plotArea>
      <cx:plotAreaRegion>
        <cx:plotSurface>
          <cx:spPr>
            <a:noFill/>
          </cx:spPr>
        </cx:plotSurface>
        <cx:series layoutId="boxWhisker" uniqueId="{E295939C-2D64-4C4C-AD49-6B57B444F197}">
          <cx:tx>
            <cx:txData>
              <cx:f>Sheet1!$B$1</cx:f>
              <cx:v>Feature1</cx:v>
            </cx:txData>
          </cx:tx>
          <cx:dataId val="0"/>
          <cx:layoutPr>
            <cx:statistics quartileMethod="exclusive"/>
          </cx:layoutPr>
        </cx:series>
        <cx:series layoutId="boxWhisker" uniqueId="{83A990A9-A96B-4235-8130-34BB6752B1D6}">
          <cx:tx>
            <cx:txData>
              <cx:f>Sheet1!$C$1</cx:f>
              <cx:v>Feature2</cx:v>
            </cx:txData>
          </cx:tx>
          <cx:dataId val="1"/>
          <cx:layoutPr>
            <cx:statistics quartileMethod="exclusive"/>
          </cx:layoutPr>
        </cx:series>
        <cx:series layoutId="boxWhisker" uniqueId="{F007A5A5-12EA-47BD-B9C6-E818CCABB1E9}">
          <cx:tx>
            <cx:txData>
              <cx:f>Sheet1!$D$1</cx:f>
              <cx:v>Feature3</cx:v>
            </cx:txData>
          </cx:tx>
          <cx:dataId val="2"/>
          <cx:layoutPr>
            <cx:statistics quartileMethod="exclusive"/>
          </cx:layoutPr>
        </cx:series>
        <cx:series layoutId="boxWhisker" uniqueId="{6FAF101C-2ADD-4C8B-B94A-E3C0A8D44972}">
          <cx:tx>
            <cx:txData>
              <cx:f>Sheet1!$E$1</cx:f>
              <cx:v>Feature4</cx:v>
            </cx:txData>
          </cx:tx>
          <cx:dataId val="3"/>
          <cx:layoutPr>
            <cx:statistics quartileMethod="exclusive"/>
          </cx:layoutPr>
        </cx:series>
        <cx:series layoutId="boxWhisker" uniqueId="{33799BBC-1BD5-4022-B837-5CAE3AED7768}">
          <cx:tx>
            <cx:txData>
              <cx:f>Sheet1!$F$1</cx:f>
              <cx:v>Feature5</cx:v>
            </cx:txData>
          </cx:tx>
          <cx:dataId val="4"/>
          <cx:layoutPr>
            <cx:statistics quartileMethod="exclusive"/>
          </cx:layoutPr>
        </cx:series>
        <cx:series layoutId="boxWhisker" uniqueId="{9B7BB564-EB6B-4CF3-890A-ACD6AAF04B3E}">
          <cx:tx>
            <cx:txData>
              <cx:f>Sheet1!$G$1</cx:f>
              <cx:v>Feature6</cx:v>
            </cx:txData>
          </cx:tx>
          <cx:dataId val="5"/>
          <cx:layoutPr>
            <cx:statistics quartileMethod="exclusive"/>
          </cx:layoutPr>
        </cx:series>
        <cx:series layoutId="boxWhisker" uniqueId="{E12253B8-E487-4BDD-9C24-C72E66812A25}">
          <cx:tx>
            <cx:txData>
              <cx:f>Sheet1!$H$1</cx:f>
              <cx:v>Feature7</cx:v>
            </cx:txData>
          </cx:tx>
          <cx:dataId val="6"/>
          <cx:layoutPr>
            <cx:statistics quartileMethod="exclusive"/>
          </cx:layoutPr>
        </cx:series>
        <cx:series layoutId="boxWhisker" uniqueId="{DAB703A9-A631-4D1E-A673-2F90155F9522}">
          <cx:tx>
            <cx:txData>
              <cx:f>Sheet1!$I$1</cx:f>
              <cx:v>Feature8</cx:v>
            </cx:txData>
          </cx:tx>
          <cx:dataId val="7"/>
          <cx:layoutPr>
            <cx:statistics quartileMethod="exclusive"/>
          </cx:layoutPr>
        </cx:series>
        <cx:series layoutId="boxWhisker" uniqueId="{19D20370-4DB2-4DFA-AB51-E6987CEAE3A5}">
          <cx:tx>
            <cx:txData>
              <cx:f>Sheet1!$J$1</cx:f>
              <cx:v>Feature9</cx:v>
            </cx:txData>
          </cx:tx>
          <cx:dataId val="8"/>
          <cx:layoutPr>
            <cx:statistics quartileMethod="exclusive"/>
          </cx:layoutPr>
        </cx:series>
      </cx:plotAreaRegion>
      <cx:axis id="0" hidden="1">
        <cx:catScaling gapWidth="0.300000012"/>
        <cx:title>
          <cx:tx>
            <cx:txData>
              <cx:v>Features</cx:v>
            </cx:txData>
          </cx:tx>
          <cx:txPr>
            <a:bodyPr spcFirstLastPara="1" vertOverflow="ellipsis" horzOverflow="overflow" wrap="square" lIns="0" tIns="0" rIns="0" bIns="0" anchor="ctr" anchorCtr="1"/>
            <a:lstStyle/>
            <a:p>
              <a:pPr algn="ctr" rtl="0">
                <a:defRPr/>
              </a:pPr>
              <a:r>
                <a:rPr lang="en-US" sz="1197" b="0" i="0" u="none" strike="noStrike" baseline="0" dirty="0">
                  <a:solidFill>
                    <a:prstClr val="black">
                      <a:lumMod val="65000"/>
                      <a:lumOff val="35000"/>
                    </a:prstClr>
                  </a:solidFill>
                  <a:latin typeface="Aptos" panose="02110004020202020204"/>
                </a:rPr>
                <a:t>Features</a:t>
              </a:r>
            </a:p>
          </cx:txPr>
        </cx:title>
        <cx:tickLabels/>
      </cx:axis>
      <cx:axis id="1">
        <cx:valScaling min="3"/>
        <cx:title>
          <cx:tx>
            <cx:txData>
              <cx:v>Relative Intensity</cx:v>
            </cx:txData>
          </cx:tx>
          <cx:txPr>
            <a:bodyPr spcFirstLastPara="1" vertOverflow="ellipsis" horzOverflow="overflow" wrap="square" lIns="0" tIns="0" rIns="0" bIns="0" anchor="ctr" anchorCtr="1"/>
            <a:lstStyle/>
            <a:p>
              <a:pPr algn="ctr" rtl="0">
                <a:defRPr/>
              </a:pPr>
              <a:r>
                <a:rPr lang="en-US" sz="1197" b="0" i="0" u="none" strike="noStrike" baseline="0" dirty="0">
                  <a:solidFill>
                    <a:prstClr val="black">
                      <a:lumMod val="65000"/>
                      <a:lumOff val="35000"/>
                    </a:prstClr>
                  </a:solidFill>
                  <a:latin typeface="Aptos" panose="02110004020202020204"/>
                </a:rPr>
                <a:t>Relative Intensity</a:t>
              </a:r>
            </a:p>
          </cx:txPr>
        </cx:title>
        <cx:tickLabels/>
      </cx:axis>
    </cx:plotArea>
  </cx:chart>
</cx:chartSpace>
</file>

<file path=ppt/charts/chartEx7.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Sheet1!$B$2:$B$23</cx:f>
        <cx:lvl ptCount="22" formatCode="General">
          <cx:pt idx="0">396886.70000000001</cx:pt>
          <cx:pt idx="1">287463.20000000001</cx:pt>
          <cx:pt idx="2">226811.20000000001</cx:pt>
          <cx:pt idx="3">461861.09999999998</cx:pt>
          <cx:pt idx="4">350067</cx:pt>
          <cx:pt idx="5">540815.80000000005</cx:pt>
          <cx:pt idx="6">396886.70000000001</cx:pt>
          <cx:pt idx="7">497889.40000000002</cx:pt>
          <cx:pt idx="8">624727.30000000005</cx:pt>
          <cx:pt idx="9">396886.70000000001</cx:pt>
          <cx:pt idx="10">329787</cx:pt>
          <cx:pt idx="11">540815.80000000005</cx:pt>
          <cx:pt idx="12">497889.40000000002</cx:pt>
          <cx:pt idx="13">396886.70000000001</cx:pt>
          <cx:pt idx="14">497889.40000000002</cx:pt>
          <cx:pt idx="15">370774.09999999998</cx:pt>
          <cx:pt idx="16">540815.80000000005</cx:pt>
          <cx:pt idx="17">370774.09999999998</cx:pt>
          <cx:pt idx="18">497889.40000000002</cx:pt>
          <cx:pt idx="19">396886.70000000001</cx:pt>
          <cx:pt idx="20">329787</cx:pt>
          <cx:pt idx="21">329787</cx:pt>
        </cx:lvl>
      </cx:numDim>
    </cx:data>
    <cx:data id="1">
      <cx:numDim type="val">
        <cx:f>Sheet1!$C$2:$C$23</cx:f>
        <cx:lvl ptCount="22" formatCode="General">
          <cx:pt idx="0">26162.549999999999</cx:pt>
          <cx:pt idx="1">51540.580000000002</cx:pt>
          <cx:pt idx="2">45706.360000000001</cx:pt>
          <cx:pt idx="3">36490.300000000003</cx:pt>
          <cx:pt idx="4">33764.720000000001</cx:pt>
          <cx:pt idx="5">42733.230000000003</cx:pt>
          <cx:pt idx="6">36490.300000000003</cx:pt>
          <cx:pt idx="7">26162.549999999999</cx:pt>
          <cx:pt idx="8">17928.869999999999</cx:pt>
          <cx:pt idx="9">12564.860000000001</cx:pt>
          <cx:pt idx="10">45706.360000000001</cx:pt>
          <cx:pt idx="11">26162.549999999999</cx:pt>
          <cx:pt idx="12">33764.720000000001</cx:pt>
          <cx:pt idx="13">28661.049999999999</cx:pt>
          <cx:pt idx="14">21888.48</cx:pt>
          <cx:pt idx="15">28661.049999999999</cx:pt>
          <cx:pt idx="16">21888.48</cx:pt>
          <cx:pt idx="17">31094.119999999999</cx:pt>
          <cx:pt idx="18">31094.119999999999</cx:pt>
          <cx:pt idx="19">48733.93</cx:pt>
          <cx:pt idx="20">26162.549999999999</cx:pt>
          <cx:pt idx="21">21888.48</cx:pt>
        </cx:lvl>
      </cx:numDim>
    </cx:data>
    <cx:data id="2">
      <cx:numDim type="val">
        <cx:f>Sheet1!$D$2:$D$23</cx:f>
        <cx:lvl ptCount="22" formatCode="General">
          <cx:pt idx="0">239646.32000000001</cx:pt>
          <cx:pt idx="1">146945.48000000001</cx:pt>
          <cx:pt idx="2">108688.96000000001</cx:pt>
          <cx:pt idx="3">146945.48000000001</cx:pt>
          <cx:pt idx="4">125295.42999999999</cx:pt>
          <cx:pt idx="5">166013.42999999999</cx:pt>
          <cx:pt idx="6">174931.57000000001</cx:pt>
          <cx:pt idx="7">204722.01999999999</cx:pt>
          <cx:pt idx="8">287463.15999999997</cx:pt>
          <cx:pt idx="9">92801.820000000007</cx:pt>
          <cx:pt idx="10">118982.59</cx:pt>
          <cx:pt idx="11">139899.60000000001</cx:pt>
          <cx:pt idx="12">185670.67000000001</cx:pt>
          <cx:pt idx="13">216611.17000000001</cx:pt>
          <cx:pt idx="14">155819.94</cx:pt>
          <cx:pt idx="15">166013.42999999999</cx:pt>
          <cx:pt idx="16">86003.330000000002</cx:pt>
          <cx:pt idx="17">92801.820000000007</cx:pt>
          <cx:pt idx="18">155819.94</cx:pt>
          <cx:pt idx="19">350066.98999999999</cx:pt>
          <cx:pt idx="20">287463.15999999997</cx:pt>
          <cx:pt idx="21">461861.09000000003</cx:pt>
        </cx:lvl>
      </cx:numDim>
    </cx:data>
    <cx:data id="3">
      <cx:numDim type="val">
        <cx:f>Sheet1!$E$2:$E$23</cx:f>
        <cx:lvl ptCount="22" formatCode="General">
          <cx:pt idx="0">16085.389999999999</cx:pt>
          <cx:pt idx="1">16085.389999999999</cx:pt>
          <cx:pt idx="2">21888.478999999999</cx:pt>
          <cx:pt idx="3">16085.389999999999</cx:pt>
          <cx:pt idx="4">9149.0570000000007</cx:pt>
          <cx:pt idx="5">6721.8389999999999</cx:pt>
          <cx:pt idx="6">12564.864</cx:pt>
          <cx:pt idx="7">9149.0570000000007</cx:pt>
          <cx:pt idx="8">6721.8389999999999</cx:pt>
          <cx:pt idx="9">10890.964</cx:pt>
          <cx:pt idx="10">10890.964</cx:pt>
          <cx:pt idx="11">9149.0570000000007</cx:pt>
          <cx:pt idx="12">10890.964</cx:pt>
          <cx:pt idx="13">9149.0570000000007</cx:pt>
          <cx:pt idx="14">9149.0570000000007</cx:pt>
          <cx:pt idx="15">9149.0570000000007</cx:pt>
          <cx:pt idx="16">6721.8389999999999</cx:pt>
          <cx:pt idx="17">10890.964</cx:pt>
          <cx:pt idx="18">10890.964</cx:pt>
          <cx:pt idx="19">10890.964</cx:pt>
          <cx:pt idx="20">12564.864</cx:pt>
          <cx:pt idx="21">10890.964</cx:pt>
        </cx:lvl>
      </cx:numDim>
    </cx:data>
    <cx:data id="4">
      <cx:numDim type="val">
        <cx:f>Sheet1!$F$2:$F$23</cx:f>
        <cx:lvl ptCount="22" formatCode="General">
          <cx:pt idx="0">63233.260000000002</cx:pt>
          <cx:pt idx="1">60300.529999999999</cx:pt>
          <cx:pt idx="2">66436.360000000001</cx:pt>
          <cx:pt idx="3">113455.73</cx:pt>
          <cx:pt idx="4">86003.330000000002</cx:pt>
          <cx:pt idx="5">82736.009999999995</cx:pt>
          <cx:pt idx="6">86003.330000000002</cx:pt>
          <cx:pt idx="7">113455.73</cx:pt>
          <cx:pt idx="8">69138.619999999995</cx:pt>
          <cx:pt idx="9">82736.009999999995</cx:pt>
          <cx:pt idx="10">92801.820000000007</cx:pt>
          <cx:pt idx="11">89099.279999999999</cx:pt>
          <cx:pt idx="12">76772.740000000005</cx:pt>
          <cx:pt idx="13">92801.820000000007</cx:pt>
          <cx:pt idx="14">69138.619999999995</cx:pt>
          <cx:pt idx="15">86003.330000000002</cx:pt>
          <cx:pt idx="16">79655.179999999993</cx:pt>
          <cx:pt idx="17">113455.73</cx:pt>
          <cx:pt idx="18">96660.830000000002</cx:pt>
          <cx:pt idx="19">71653.520000000004</cx:pt>
          <cx:pt idx="20">66436.360000000001</cx:pt>
          <cx:pt idx="21">108688.96000000001</cx:pt>
        </cx:lvl>
      </cx:numDim>
    </cx:data>
    <cx:data id="5">
      <cx:numDim type="val">
        <cx:f>Sheet1!$G$2:$G$23</cx:f>
        <cx:lvl ptCount="22" formatCode="General">
          <cx:pt idx="0">427369.90000000002</cx:pt>
          <cx:pt idx="1">427369.90000000002</cx:pt>
          <cx:pt idx="2">370774.09999999998</cx:pt>
          <cx:pt idx="3">370774.09999999998</cx:pt>
          <cx:pt idx="4">370774.09999999998</cx:pt>
          <cx:pt idx="5">427369.90000000002</cx:pt>
          <cx:pt idx="6">350067</cx:pt>
          <cx:pt idx="7">370774.09999999998</cx:pt>
          <cx:pt idx="8">309087.40000000002</cx:pt>
          <cx:pt idx="9">329787</cx:pt>
          <cx:pt idx="10">350067</cx:pt>
          <cx:pt idx="11">427369.90000000002</cx:pt>
          <cx:pt idx="12">396886.70000000001</cx:pt>
          <cx:pt idx="13">350067</cx:pt>
          <cx:pt idx="14">309087.40000000002</cx:pt>
          <cx:pt idx="15">350067</cx:pt>
          <cx:pt idx="16">350067</cx:pt>
          <cx:pt idx="17">350067</cx:pt>
          <cx:pt idx="18">309087.40000000002</cx:pt>
          <cx:pt idx="19">287463.20000000001</cx:pt>
          <cx:pt idx="20">309087.40000000002</cx:pt>
          <cx:pt idx="21">239646.29999999999</cx:pt>
        </cx:lvl>
      </cx:numDim>
    </cx:data>
    <cx:data id="6">
      <cx:numDim type="val">
        <cx:f>Sheet1!$H$2:$H$23</cx:f>
        <cx:lvl ptCount="22" formatCode="General">
          <cx:pt idx="0">125295.42999999999</cx:pt>
          <cx:pt idx="1">96660.830000000002</cx:pt>
          <cx:pt idx="2">90950.550000000003</cx:pt>
          <cx:pt idx="3">86003.330000000002</cx:pt>
          <cx:pt idx="4">69138.619999999995</cx:pt>
          <cx:pt idx="5">71653.520000000004</cx:pt>
          <cx:pt idx="6">71653.520000000004</cx:pt>
          <cx:pt idx="7">86003.330000000002</cx:pt>
          <cx:pt idx="8">71653.520000000004</cx:pt>
          <cx:pt idx="9">69138.619999999995</cx:pt>
          <cx:pt idx="10">86003.330000000002</cx:pt>
          <cx:pt idx="11">71653.520000000004</cx:pt>
          <cx:pt idx="12">63233.260000000002</cx:pt>
          <cx:pt idx="13">86003.330000000002</cx:pt>
          <cx:pt idx="14">57244.830000000002</cx:pt>
          <cx:pt idx="15">82736.009999999995</cx:pt>
          <cx:pt idx="16">69138.619999999995</cx:pt>
          <cx:pt idx="17">104323.46000000001</cx:pt>
          <cx:pt idx="18">86003.330000000002</cx:pt>
          <cx:pt idx="19">66436.360000000001</cx:pt>
          <cx:pt idx="20">89099.279999999999</cx:pt>
          <cx:pt idx="21">76772.740000000005</cx:pt>
        </cx:lvl>
      </cx:numDim>
    </cx:data>
    <cx:data id="7">
      <cx:numDim type="val">
        <cx:f>Sheet1!$I$2:$I$23</cx:f>
        <cx:lvl ptCount="22" formatCode="General">
          <cx:pt idx="0">146945.48000000001</cx:pt>
          <cx:pt idx="1">45706.360000000001</cx:pt>
          <cx:pt idx="2">118982.59</cx:pt>
          <cx:pt idx="3">57244.830000000002</cx:pt>
          <cx:pt idx="4">195248.03</cx:pt>
          <cx:pt idx="5">239646.32000000001</cx:pt>
          <cx:pt idx="6">269776.25</cx:pt>
          <cx:pt idx="7">2330660.21</cx:pt>
          <cx:pt idx="8">146945.48000000001</cx:pt>
          <cx:pt idx="9">195248.03</cx:pt>
          <cx:pt idx="10">1716469.29</cx:pt>
          <cx:pt idx="11">252955.12</cx:pt>
          <cx:pt idx="12">155819.94</cx:pt>
          <cx:pt idx="13">497889.44</cx:pt>
          <cx:pt idx="14">269776.25</cx:pt>
          <cx:pt idx="15">869129.71999999997</cx:pt>
          <cx:pt idx="16">204722.01999999999</cx:pt>
          <cx:pt idx="17">1919554.1399999999</cx:pt>
          <cx:pt idx="18">252955.12</cx:pt>
          <cx:pt idx="19">1523122.3100000001</cx:pt>
          <cx:pt idx="20">869129.71999999997</cx:pt>
          <cx:pt idx="21">427369.94</cx:pt>
        </cx:lvl>
      </cx:numDim>
    </cx:data>
    <cx:data id="8">
      <cx:numDim type="val">
        <cx:f>Sheet1!$J$2:$J$23</cx:f>
        <cx:lvl ptCount="22" formatCode="General">
          <cx:pt idx="0">1817168.3</cx:pt>
          <cx:pt idx="1">1716469.3</cx:pt>
          <cx:pt idx="2">1431571.3999999999</cx:pt>
          <cx:pt idx="3">2968384.2000000002</cx:pt>
          <cx:pt idx="4">1615345.5</cx:pt>
          <cx:pt idx="5">1615345.5</cx:pt>
          <cx:pt idx="6">1919554.1000000001</cx:pt>
          <cx:pt idx="7">869129.69999999995</cx:pt>
          <cx:pt idx="8">1817168.3</cx:pt>
          <cx:pt idx="9">1817168.3</cx:pt>
          <cx:pt idx="10">1431571.3999999999</cx:pt>
          <cx:pt idx="11">1716469.3</cx:pt>
          <cx:pt idx="12">1817168.3</cx:pt>
          <cx:pt idx="13">1431571.3999999999</cx:pt>
          <cx:pt idx="14">3639591.2999999998</cx:pt>
          <cx:pt idx="15">1919554.1000000001</cx:pt>
          <cx:pt idx="16">1919554.1000000001</cx:pt>
          <cx:pt idx="17">759961.69999999995</cx:pt>
          <cx:pt idx="18">1181294.8</cx:pt>
          <cx:pt idx="19">1345410.6000000001</cx:pt>
          <cx:pt idx="20">2725717.6000000001</cx:pt>
          <cx:pt idx="21">1345410.6000000001</cx:pt>
        </cx:lvl>
      </cx:numDim>
    </cx:data>
  </cx:chartData>
  <cx:chart>
    <cx:plotArea>
      <cx:plotAreaRegion>
        <cx:plotSurface>
          <cx:spPr>
            <a:noFill/>
          </cx:spPr>
        </cx:plotSurface>
        <cx:series layoutId="boxWhisker" uniqueId="{E295939C-2D64-4C4C-AD49-6B57B444F197}">
          <cx:tx>
            <cx:txData>
              <cx:f>Sheet1!$B$1</cx:f>
              <cx:v>Feature1</cx:v>
            </cx:txData>
          </cx:tx>
          <cx:dataId val="0"/>
          <cx:layoutPr>
            <cx:visibility meanLine="0"/>
            <cx:statistics quartileMethod="exclusive"/>
          </cx:layoutPr>
        </cx:series>
        <cx:series layoutId="boxWhisker" uniqueId="{83A990A9-A96B-4235-8130-34BB6752B1D6}">
          <cx:tx>
            <cx:txData>
              <cx:f>Sheet1!$C$1</cx:f>
              <cx:v>Feature2</cx:v>
            </cx:txData>
          </cx:tx>
          <cx:dataId val="1"/>
          <cx:layoutPr>
            <cx:statistics quartileMethod="exclusive"/>
          </cx:layoutPr>
        </cx:series>
        <cx:series layoutId="boxWhisker" uniqueId="{F007A5A5-12EA-47BD-B9C6-E818CCABB1E9}">
          <cx:tx>
            <cx:txData>
              <cx:f>Sheet1!$D$1</cx:f>
              <cx:v>Feature3</cx:v>
            </cx:txData>
          </cx:tx>
          <cx:dataId val="2"/>
          <cx:layoutPr>
            <cx:statistics quartileMethod="exclusive"/>
          </cx:layoutPr>
        </cx:series>
        <cx:series layoutId="boxWhisker" uniqueId="{6FAF101C-2ADD-4C8B-B94A-E3C0A8D44972}">
          <cx:tx>
            <cx:txData>
              <cx:f>Sheet1!$E$1</cx:f>
              <cx:v>Feature4</cx:v>
            </cx:txData>
          </cx:tx>
          <cx:dataId val="3"/>
          <cx:layoutPr>
            <cx:statistics quartileMethod="exclusive"/>
          </cx:layoutPr>
        </cx:series>
        <cx:series layoutId="boxWhisker" uniqueId="{33799BBC-1BD5-4022-B837-5CAE3AED7768}">
          <cx:tx>
            <cx:txData>
              <cx:f>Sheet1!$F$1</cx:f>
              <cx:v>Feature5</cx:v>
            </cx:txData>
          </cx:tx>
          <cx:dataId val="4"/>
          <cx:layoutPr>
            <cx:statistics quartileMethod="exclusive"/>
          </cx:layoutPr>
        </cx:series>
        <cx:series layoutId="boxWhisker" uniqueId="{9B7BB564-EB6B-4CF3-890A-ACD6AAF04B3E}">
          <cx:tx>
            <cx:txData>
              <cx:f>Sheet1!$G$1</cx:f>
              <cx:v>Feature6</cx:v>
            </cx:txData>
          </cx:tx>
          <cx:dataId val="5"/>
          <cx:layoutPr>
            <cx:statistics quartileMethod="exclusive"/>
          </cx:layoutPr>
        </cx:series>
        <cx:series layoutId="boxWhisker" uniqueId="{E12253B8-E487-4BDD-9C24-C72E66812A25}">
          <cx:tx>
            <cx:txData>
              <cx:f>Sheet1!$H$1</cx:f>
              <cx:v>Feature7</cx:v>
            </cx:txData>
          </cx:tx>
          <cx:dataId val="6"/>
          <cx:layoutPr>
            <cx:statistics quartileMethod="exclusive"/>
          </cx:layoutPr>
        </cx:series>
        <cx:series layoutId="boxWhisker" uniqueId="{DAB703A9-A631-4D1E-A673-2F90155F9522}">
          <cx:tx>
            <cx:txData>
              <cx:f>Sheet1!$I$1</cx:f>
              <cx:v>Feature8</cx:v>
            </cx:txData>
          </cx:tx>
          <cx:dataId val="7"/>
          <cx:layoutPr>
            <cx:statistics quartileMethod="exclusive"/>
          </cx:layoutPr>
        </cx:series>
        <cx:series layoutId="boxWhisker" uniqueId="{19D20370-4DB2-4DFA-AB51-E6987CEAE3A5}">
          <cx:tx>
            <cx:txData>
              <cx:f>Sheet1!$J$1</cx:f>
              <cx:v>Feature9</cx:v>
            </cx:txData>
          </cx:tx>
          <cx:dataId val="8"/>
          <cx:layoutPr>
            <cx:statistics quartileMethod="exclusive"/>
          </cx:layoutPr>
        </cx:series>
      </cx:plotAreaRegion>
      <cx:axis id="0" hidden="1">
        <cx:catScaling gapWidth="0.300000012"/>
        <cx:title>
          <cx:tx>
            <cx:txData>
              <cx:v>Features</cx:v>
            </cx:txData>
          </cx:tx>
          <cx:txPr>
            <a:bodyPr spcFirstLastPara="1" vertOverflow="ellipsis" horzOverflow="overflow" wrap="square" lIns="0" tIns="0" rIns="0" bIns="0" anchor="ctr" anchorCtr="1"/>
            <a:lstStyle/>
            <a:p>
              <a:pPr algn="ctr" rtl="0">
                <a:defRPr/>
              </a:pPr>
              <a:r>
                <a:rPr lang="en-US" sz="1197" b="0" i="0" u="none" strike="noStrike" baseline="0" dirty="0">
                  <a:solidFill>
                    <a:prstClr val="black">
                      <a:lumMod val="65000"/>
                      <a:lumOff val="35000"/>
                    </a:prstClr>
                  </a:solidFill>
                  <a:latin typeface="Aptos" panose="02110004020202020204"/>
                </a:rPr>
                <a:t>Features</a:t>
              </a:r>
            </a:p>
          </cx:txPr>
        </cx:title>
        <cx:tickLabels/>
      </cx:axis>
      <cx:axis id="1">
        <cx:valScaling max="3600000"/>
        <cx:title>
          <cx:tx>
            <cx:txData>
              <cx:v>Relative Intensity</cx:v>
            </cx:txData>
          </cx:tx>
          <cx:txPr>
            <a:bodyPr spcFirstLastPara="1" vertOverflow="ellipsis" horzOverflow="overflow" wrap="square" lIns="0" tIns="0" rIns="0" bIns="0" anchor="ctr" anchorCtr="1"/>
            <a:lstStyle/>
            <a:p>
              <a:pPr algn="ctr" rtl="0">
                <a:defRPr/>
              </a:pPr>
              <a:r>
                <a:rPr lang="en-US" sz="1197" b="0" i="0" u="none" strike="noStrike" baseline="0" dirty="0">
                  <a:solidFill>
                    <a:prstClr val="black">
                      <a:lumMod val="65000"/>
                      <a:lumOff val="35000"/>
                    </a:prstClr>
                  </a:solidFill>
                  <a:latin typeface="Aptos" panose="02110004020202020204"/>
                </a:rPr>
                <a:t>Relative Intensity</a:t>
              </a:r>
            </a:p>
          </cx:txPr>
        </cx:title>
        <cx:tickLabels/>
      </cx:axis>
    </cx:plotArea>
  </cx:chart>
</cx:chartSpace>
</file>

<file path=ppt/charts/chartEx8.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Sheet1!$B$2:$B$23</cx:f>
        <cx:lvl ptCount="22" formatCode="General">
          <cx:pt idx="0">-0.25584815</cx:pt>
          <cx:pt idx="1">-1.75907876</cx:pt>
          <cx:pt idx="2">-2.8634772000000002</cx:pt>
          <cx:pt idx="3">0.45072684000000002</cx:pt>
          <cx:pt idx="4">-0.84084707999999997</cx:pt>
          <cx:pt idx="5">1.18620196</cx:pt>
          <cx:pt idx="6">-0.25584815</cx:pt>
          <cx:pt idx="7">0.80078570000000004</cx:pt>
          <cx:pt idx="8">1.8583984499999999</cx:pt>
          <cx:pt idx="9">-0.25584815</cx:pt>
          <cx:pt idx="10">-1.1189663400000001</cx:pt>
          <cx:pt idx="11">1.18620196</cx:pt>
          <cx:pt idx="12">0.80078570000000004</cx:pt>
          <cx:pt idx="13">-0.25584815</cx:pt>
          <cx:pt idx="14">0.80078570000000004</cx:pt>
          <cx:pt idx="15">-0.57302264999999997</cx:pt>
          <cx:pt idx="16">1.18620196</cx:pt>
          <cx:pt idx="17">-0.57302264999999997</cx:pt>
          <cx:pt idx="18">0.80078570000000004</cx:pt>
          <cx:pt idx="19">-0.25584815</cx:pt>
          <cx:pt idx="20">-1.1189663400000001</cx:pt>
          <cx:pt idx="21">-1.1189663400000001</cx:pt>
        </cx:lvl>
      </cx:numDim>
    </cx:data>
    <cx:data id="1">
      <cx:numDim type="val">
        <cx:f>Sheet1!$C$2:$C$23</cx:f>
        <cx:lvl ptCount="22" formatCode="General">
          <cx:pt idx="0">-0.61689411999999999</cx:pt>
          <cx:pt idx="1">1.92035343</cx:pt>
          <cx:pt idx="2">1.4707773500000001</cx:pt>
          <cx:pt idx="3">0.62806874999999995</cx:pt>
          <cx:pt idx="4">0.33757572000000002</cx:pt>
          <cx:pt idx="5">1.2190701799999999</cx:pt>
          <cx:pt idx="6">0.62806874999999995</cx:pt>
          <cx:pt idx="7">-0.61689411999999999</cx:pt>
          <cx:pt idx="8">-2.0306288600000002</cx:pt>
          <cx:pt idx="9">-3.3598301300000002</cx:pt>
          <cx:pt idx="10">1.4707773500000001</cx:pt>
          <cx:pt idx="11">-0.61689411999999999</cx:pt>
          <cx:pt idx="12">0.33757572000000002</cx:pt>
          <cx:pt idx="13">-0.2756246</cx:pt>
          <cx:pt idx="14">-1.2842111599999999</cx:pt>
          <cx:pt idx="15">-0.2756246</cx:pt>
          <cx:pt idx="16">-1.2842111599999999</cx:pt>
          <cx:pt idx="17">0.029252009999999998</cx:pt>
          <cx:pt idx="18">0.029252009999999998</cx:pt>
          <cx:pt idx="19">1.71080312</cx:pt>
          <cx:pt idx="20">-0.61689411999999999</cx:pt>
          <cx:pt idx="21">-1.2842111599999999</cx:pt>
        </cx:lvl>
      </cx:numDim>
    </cx:data>
    <cx:data id="2">
      <cx:numDim type="val">
        <cx:f>Sheet1!$D$2:$D$23</cx:f>
        <cx:lvl ptCount="22" formatCode="General">
          <cx:pt idx="0">0.58393576999999997</cx:pt>
          <cx:pt idx="1">-0.87326241000000004</cx:pt>
          <cx:pt idx="2">-1.7717365300000001</cx:pt>
          <cx:pt idx="3">-0.87326241000000004</cx:pt>
          <cx:pt idx="4">-1.3481269</cx:pt>
          <cx:pt idx="5">-0.50976399999999999</cx:pt>
          <cx:pt idx="6">-0.35386719999999999</cx:pt>
          <cx:pt idx="7">0.11465714</cx:pt>
          <cx:pt idx="8">1.1259687700000001</cx:pt>
          <cx:pt idx="9">-2.2425345299999999</cx:pt>
          <cx:pt idx="10">-1.50214885</cx:pt>
          <cx:pt idx="11">-1.0196559999999999</cx:pt>
          <cx:pt idx="12">-0.17635973999999999</cx:pt>
          <cx:pt idx="13">0.28284303999999999</cx:pt>
          <cx:pt idx="14">-0.69855650000000002</cx:pt>
          <cx:pt idx="15">-0.50976399999999999</cx:pt>
          <cx:pt idx="16">-2.4691980199999999</cx:pt>
          <cx:pt idx="17">-2.2425345299999999</cx:pt>
          <cx:pt idx="18">-0.69855650000000002</cx:pt>
          <cx:pt idx="19">1.7129883800000001</cx:pt>
          <cx:pt idx="20">1.1259687700000001</cx:pt>
          <cx:pt idx="21">2.5386832899999998</cx:pt>
        </cx:lvl>
      </cx:numDim>
    </cx:data>
    <cx:data id="3">
      <cx:numDim type="val">
        <cx:f>Sheet1!$E$2:$E$23</cx:f>
        <cx:lvl ptCount="22" formatCode="General">
          <cx:pt idx="0">0.9996218</cx:pt>
          <cx:pt idx="1">0.9996218</cx:pt>
          <cx:pt idx="2">2.0897296999999999</cx:pt>
          <cx:pt idx="3">0.9996218</cx:pt>
          <cx:pt idx="4">-0.99523159999999999</cx:pt>
          <cx:pt idx="5">-2.0828492000000001</cx:pt>
          <cx:pt idx="6">0.12594230000000001</cx:pt>
          <cx:pt idx="7">-0.99523159999999999</cx:pt>
          <cx:pt idx="8">-2.0828492000000001</cx:pt>
          <cx:pt idx="9">-0.37948870000000001</cx:pt>
          <cx:pt idx="10">-0.37948870000000001</cx:pt>
          <cx:pt idx="11">-0.99523159999999999</cx:pt>
          <cx:pt idx="12">-0.37948870000000001</cx:pt>
          <cx:pt idx="13">-0.99523159999999999</cx:pt>
          <cx:pt idx="14">-0.99523159999999999</cx:pt>
          <cx:pt idx="15">-0.99523159999999999</cx:pt>
          <cx:pt idx="16">-2.0828492000000001</cx:pt>
          <cx:pt idx="17">-0.37948870000000001</cx:pt>
          <cx:pt idx="18">-0.37948870000000001</cx:pt>
          <cx:pt idx="19">-0.37948870000000001</cx:pt>
          <cx:pt idx="20">0.12594230000000001</cx:pt>
          <cx:pt idx="21">-0.37948870000000001</cx:pt>
        </cx:lvl>
      </cx:numDim>
    </cx:data>
    <cx:data id="4">
      <cx:numDim type="val">
        <cx:f>Sheet1!$F$2:$F$23</cx:f>
        <cx:lvl ptCount="22" formatCode="General">
          <cx:pt idx="0">-1.6491836</cx:pt>
          <cx:pt idx="1">-1.8962124</cx:pt>
          <cx:pt idx="2">-1.3921421</cx:pt>
          <cx:pt idx="3">1.391753</cx:pt>
          <cx:pt idx="4">-0.049325599999999997</cx:pt>
          <cx:pt idx="5">-0.25080079999999999</cx:pt>
          <cx:pt idx="6">-0.049325599999999997</cx:pt>
          <cx:pt idx="7">1.391753</cx:pt>
          <cx:pt idx="8">-1.1847512</cx:pt>
          <cx:pt idx="9">-0.25080079999999999</cx:pt>
          <cx:pt idx="10">0.34643829999999998</cx:pt>
          <cx:pt idx="11">0.13464180000000001</cx:pt>
          <cx:pt idx="12">-0.63992970000000005</cx:pt>
          <cx:pt idx="13">0.34643829999999998</cx:pt>
          <cx:pt idx="14">-1.1847512</cx:pt>
          <cx:pt idx="15">-0.049325599999999997</cx:pt>
          <cx:pt idx="16">-0.44820120000000002</cx:pt>
          <cx:pt idx="17">1.391753</cx:pt>
          <cx:pt idx="18">0.55837570000000003</cx:pt>
          <cx:pt idx="19">-0.99889600000000001</cx:pt>
          <cx:pt idx="20">-1.3921421</cx:pt>
          <cx:pt idx="21">1.1684711999999999</cx:pt>
        </cx:lvl>
      </cx:numDim>
    </cx:data>
    <cx:data id="5">
      <cx:numDim type="val">
        <cx:f>Sheet1!$G$2:$G$23</cx:f>
        <cx:lvl ptCount="22" formatCode="General">
          <cx:pt idx="0">0.88777066699999996</cx:pt>
          <cx:pt idx="1">0.88777066699999996</cx:pt>
          <cx:pt idx="2">0.0085265029999999995</cx:pt>
          <cx:pt idx="3">0.0085265029999999995</cx:pt>
          <cx:pt idx="4">0.0085265029999999995</cx:pt>
          <cx:pt idx="5">0.88777066699999996</cx:pt>
          <cx:pt idx="6">-0.34716741600000001</cx:pt>
          <cx:pt idx="7">0.0085265029999999995</cx:pt>
          <cx:pt idx="8">-1.1177461129999999</cx:pt>
          <cx:pt idx="9">-0.71653377500000004</cx:pt>
          <cx:pt idx="10">-0.34716741600000001</cx:pt>
          <cx:pt idx="11">0.88777066699999996</cx:pt>
          <cx:pt idx="12">0.42976158800000003</cx:pt>
          <cx:pt idx="13">-0.34716741600000001</cx:pt>
          <cx:pt idx="14">-1.1177461129999999</cx:pt>
          <cx:pt idx="15">-0.34716741600000001</cx:pt>
          <cx:pt idx="16">-0.34716741600000001</cx:pt>
          <cx:pt idx="17">-0.34716741600000001</cx:pt>
          <cx:pt idx="18">-1.1177461129999999</cx:pt>
          <cx:pt idx="19">-1.5666582330000001</cx:pt>
          <cx:pt idx="20">-1.1177461129999999</cx:pt>
          <cx:pt idx="21">-2.692692605</cx:pt>
        </cx:lvl>
      </cx:numDim>
    </cx:data>
    <cx:data id="6">
      <cx:numDim type="val">
        <cx:f>Sheet1!$H$2:$H$23</cx:f>
        <cx:lvl ptCount="22" formatCode="General">
          <cx:pt idx="0">2.9819302300000001</cx:pt>
          <cx:pt idx="1">1.27972175</cx:pt>
          <cx:pt idx="2">0.88024502999999998</cx:pt>
          <cx:pt idx="3">0.51332401999999999</cx:pt>
          <cx:pt idx="4">-0.91860914000000005</cx:pt>
          <cx:pt idx="5">-0.68421926</cx:pt>
          <cx:pt idx="6">-0.68421926</cx:pt>
          <cx:pt idx="7">0.51332401999999999</cx:pt>
          <cx:pt idx="8">-0.68421926</cx:pt>
          <cx:pt idx="9">-0.91860914000000005</cx:pt>
          <cx:pt idx="10">0.51332401999999999</cx:pt>
          <cx:pt idx="11">-0.68421926</cx:pt>
          <cx:pt idx="12">-1.5043245300000001</cx:pt>
          <cx:pt idx="13">0.51332401999999999</cx:pt>
          <cx:pt idx="14">-2.1570134300000001</cx:pt>
          <cx:pt idx="15">0.25923509</cx:pt>
          <cx:pt idx="16">-0.91860914000000005</cx:pt>
          <cx:pt idx="17">1.7802017400000001</cx:pt>
          <cx:pt idx="18">0.51332401999999999</cx:pt>
          <cx:pt idx="19">-1.1801585800000001</cx:pt>
          <cx:pt idx="20">0.74533304</cx:pt>
          <cx:pt idx="21">-0.23151171000000001</cx:pt>
        </cx:lvl>
      </cx:numDim>
    </cx:data>
    <cx:data id="7">
      <cx:numDim type="val">
        <cx:f>Sheet1!$I$2:$I$23</cx:f>
        <cx:lvl ptCount="22" formatCode="General">
          <cx:pt idx="0">-0.95522227699999995</cx:pt>
          <cx:pt idx="1">-1.9920872599999999</cx:pt>
          <cx:pt idx="2">-1.142641233</cx:pt>
          <cx:pt idx="3">-1.7922390100000001</cx:pt>
          <cx:pt idx="4">-0.70287575599999996</cx:pt>
          <cx:pt idx="5">-0.52095220099999995</cx:pt>
          <cx:pt idx="6">-0.41579998200000001</cx:pt>
          <cx:pt idx="7">1.4987846090000001</cx:pt>
          <cx:pt idx="8">-0.95522227699999995</cx:pt>
          <cx:pt idx="9">-0.70287575599999996</cx:pt>
          <cx:pt idx="10">1.2271926129999999</cx:pt>
          <cx:pt idx="11">-0.47296336999999999</cx:pt>
          <cx:pt idx="12">-0.90315691600000003</cx:pt>
          <cx:pt idx="13">0.12828949000000001</cx:pt>
          <cx:pt idx="14">-0.41579998200000001</cx:pt>
          <cx:pt idx="15">0.62294969300000003</cx:pt>
          <cx:pt idx="16">-0.66080528999999999</cx:pt>
          <cx:pt idx="17">1.3264804210000001</cx:pt>
          <cx:pt idx="18">-0.47296336999999999</cx:pt>
          <cx:pt idx="19">1.121082592</cx:pt>
          <cx:pt idx="20">0.62294969300000003</cx:pt>
          <cx:pt idx="21">-0.0073172330000000002</cx:pt>
        </cx:lvl>
      </cx:numDim>
    </cx:data>
    <cx:data id="8">
      <cx:numDim type="val">
        <cx:f>Sheet1!$J$2:$J$23</cx:f>
        <cx:lvl ptCount="22" formatCode="General">
          <cx:pt idx="0">0.069512679999999993</cx:pt>
          <cx:pt idx="1">-0.12461519</cx:pt>
          <cx:pt idx="2">-0.74263988000000003</cx:pt>
          <cx:pt idx="3">1.7405532800000001</cx:pt>
          <cx:pt idx="4">-0.33137817000000003</cx:pt>
          <cx:pt idx="5">-0.33137817000000003</cx:pt>
          <cx:pt idx="6">0.25616126</cx:pt>
          <cx:pt idx="7">-2.4419336500000002</cx:pt>
          <cx:pt idx="8">0.069512679999999993</cx:pt>
          <cx:pt idx="9">0.069512679999999993</cx:pt>
          <cx:pt idx="10">-0.74263988000000003</cx:pt>
          <cx:pt idx="11">-0.12461519</cx:pt>
          <cx:pt idx="12">0.069512679999999993</cx:pt>
          <cx:pt idx="13">-0.74263988000000003</cx:pt>
          <cx:pt idx="14">2.4347067299999998</cx:pt>
          <cx:pt idx="15">0.25616126</cx:pt>
          <cx:pt idx="16">0.25616126</cx:pt>
          <cx:pt idx="17">-2.8989885000000002</cx:pt>
          <cx:pt idx="18">-1.3969800800000001</cx:pt>
          <cx:pt idx="19">-0.95400952999999999</cx:pt>
          <cx:pt idx="20">1.4501410800000001</cx:pt>
          <cx:pt idx="21">-0.95400952999999999</cx:pt>
        </cx:lvl>
      </cx:numDim>
    </cx:data>
  </cx:chartData>
  <cx:chart>
    <cx:plotArea>
      <cx:plotAreaRegion>
        <cx:plotSurface>
          <cx:spPr>
            <a:noFill/>
            <a:ln>
              <a:noFill/>
            </a:ln>
          </cx:spPr>
        </cx:plotSurface>
        <cx:series layoutId="boxWhisker" uniqueId="{E295939C-2D64-4C4C-AD49-6B57B444F197}">
          <cx:tx>
            <cx:txData>
              <cx:f>Sheet1!$B$1</cx:f>
              <cx:v>Feature1</cx:v>
            </cx:txData>
          </cx:tx>
          <cx:dataId val="0"/>
          <cx:layoutPr>
            <cx:statistics quartileMethod="exclusive"/>
          </cx:layoutPr>
        </cx:series>
        <cx:series layoutId="boxWhisker" uniqueId="{83A990A9-A96B-4235-8130-34BB6752B1D6}">
          <cx:tx>
            <cx:txData>
              <cx:f>Sheet1!$C$1</cx:f>
              <cx:v>Feature2</cx:v>
            </cx:txData>
          </cx:tx>
          <cx:dataId val="1"/>
          <cx:layoutPr>
            <cx:statistics quartileMethod="exclusive"/>
          </cx:layoutPr>
        </cx:series>
        <cx:series layoutId="boxWhisker" uniqueId="{F007A5A5-12EA-47BD-B9C6-E818CCABB1E9}">
          <cx:tx>
            <cx:txData>
              <cx:f>Sheet1!$D$1</cx:f>
              <cx:v>Feature3</cx:v>
            </cx:txData>
          </cx:tx>
          <cx:dataId val="2"/>
          <cx:layoutPr>
            <cx:statistics quartileMethod="exclusive"/>
          </cx:layoutPr>
        </cx:series>
        <cx:series layoutId="boxWhisker" uniqueId="{6FAF101C-2ADD-4C8B-B94A-E3C0A8D44972}">
          <cx:tx>
            <cx:txData>
              <cx:f>Sheet1!$E$1</cx:f>
              <cx:v>Feature4</cx:v>
            </cx:txData>
          </cx:tx>
          <cx:dataId val="3"/>
          <cx:layoutPr>
            <cx:statistics quartileMethod="exclusive"/>
          </cx:layoutPr>
        </cx:series>
        <cx:series layoutId="boxWhisker" uniqueId="{33799BBC-1BD5-4022-B837-5CAE3AED7768}">
          <cx:tx>
            <cx:txData>
              <cx:f>Sheet1!$F$1</cx:f>
              <cx:v>Feature5</cx:v>
            </cx:txData>
          </cx:tx>
          <cx:dataId val="4"/>
          <cx:layoutPr>
            <cx:statistics quartileMethod="exclusive"/>
          </cx:layoutPr>
        </cx:series>
        <cx:series layoutId="boxWhisker" uniqueId="{9B7BB564-EB6B-4CF3-890A-ACD6AAF04B3E}">
          <cx:tx>
            <cx:txData>
              <cx:f>Sheet1!$G$1</cx:f>
              <cx:v>Feature6</cx:v>
            </cx:txData>
          </cx:tx>
          <cx:dataId val="5"/>
          <cx:layoutPr>
            <cx:statistics quartileMethod="exclusive"/>
          </cx:layoutPr>
        </cx:series>
        <cx:series layoutId="boxWhisker" uniqueId="{E12253B8-E487-4BDD-9C24-C72E66812A25}">
          <cx:tx>
            <cx:txData>
              <cx:f>Sheet1!$H$1</cx:f>
              <cx:v>Feature7</cx:v>
            </cx:txData>
          </cx:tx>
          <cx:dataId val="6"/>
          <cx:layoutPr>
            <cx:statistics quartileMethod="exclusive"/>
          </cx:layoutPr>
        </cx:series>
        <cx:series layoutId="boxWhisker" uniqueId="{DAB703A9-A631-4D1E-A673-2F90155F9522}">
          <cx:tx>
            <cx:txData>
              <cx:f>Sheet1!$I$1</cx:f>
              <cx:v>Feature8</cx:v>
            </cx:txData>
          </cx:tx>
          <cx:dataId val="7"/>
          <cx:layoutPr>
            <cx:statistics quartileMethod="exclusive"/>
          </cx:layoutPr>
        </cx:series>
        <cx:series layoutId="boxWhisker" uniqueId="{19D20370-4DB2-4DFA-AB51-E6987CEAE3A5}">
          <cx:tx>
            <cx:txData>
              <cx:f>Sheet1!$J$1</cx:f>
              <cx:v>Feature9</cx:v>
            </cx:txData>
          </cx:tx>
          <cx:dataId val="8"/>
          <cx:layoutPr>
            <cx:statistics quartileMethod="exclusive"/>
          </cx:layoutPr>
        </cx:series>
      </cx:plotAreaRegion>
      <cx:axis id="0" hidden="1">
        <cx:catScaling gapWidth="0.300000012"/>
        <cx:title>
          <cx:tx>
            <cx:txData>
              <cx:v>Features</cx:v>
            </cx:txData>
          </cx:tx>
          <cx:txPr>
            <a:bodyPr spcFirstLastPara="1" vertOverflow="ellipsis" horzOverflow="overflow" wrap="square" lIns="0" tIns="0" rIns="0" bIns="0" anchor="ctr" anchorCtr="1"/>
            <a:lstStyle/>
            <a:p>
              <a:pPr algn="ctr" rtl="0">
                <a:defRPr/>
              </a:pPr>
              <a:r>
                <a:rPr lang="en-US" sz="1197" b="0" i="0" u="none" strike="noStrike" baseline="0" dirty="0">
                  <a:solidFill>
                    <a:prstClr val="black">
                      <a:lumMod val="65000"/>
                      <a:lumOff val="35000"/>
                    </a:prstClr>
                  </a:solidFill>
                  <a:latin typeface="Aptos" panose="02110004020202020204"/>
                </a:rPr>
                <a:t>Features</a:t>
              </a:r>
            </a:p>
          </cx:txPr>
        </cx:title>
        <cx:tickLabels/>
      </cx:axis>
      <cx:axis id="1">
        <cx:valScaling/>
        <cx:title>
          <cx:tx>
            <cx:txData>
              <cx:v>Relative Intensity</cx:v>
            </cx:txData>
          </cx:tx>
          <cx:txPr>
            <a:bodyPr spcFirstLastPara="1" vertOverflow="ellipsis" horzOverflow="overflow" wrap="square" lIns="0" tIns="0" rIns="0" bIns="0" anchor="ctr" anchorCtr="1"/>
            <a:lstStyle/>
            <a:p>
              <a:pPr algn="ctr" rtl="0">
                <a:defRPr/>
              </a:pPr>
              <a:r>
                <a:rPr lang="en-US" sz="1197" b="0" i="0" u="none" strike="noStrike" baseline="0" dirty="0">
                  <a:solidFill>
                    <a:prstClr val="black">
                      <a:lumMod val="65000"/>
                      <a:lumOff val="35000"/>
                    </a:prstClr>
                  </a:solidFill>
                  <a:latin typeface="Aptos" panose="02110004020202020204"/>
                </a:rPr>
                <a:t>Relative Intensity</a:t>
              </a:r>
            </a:p>
          </cx:txPr>
        </cx:title>
        <cx:tickLabels/>
      </cx:axis>
    </cx:plotArea>
  </cx:chart>
</cx:chartSpace>
</file>

<file path=ppt/charts/chartEx9.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Sheet1!$B$2:$B$23</cx:f>
        <cx:lvl ptCount="22" formatCode="General">
          <cx:pt idx="0">5.5986669999999998</cx:pt>
          <cx:pt idx="1">5.458583</cx:pt>
          <cx:pt idx="2">5.3556650000000001</cx:pt>
          <cx:pt idx="3">5.6645120000000002</cx:pt>
          <cx:pt idx="4">5.5441520000000004</cx:pt>
          <cx:pt idx="5">5.7330500000000004</cx:pt>
          <cx:pt idx="6">5.5986669999999998</cx:pt>
          <cx:pt idx="7">5.697133</cx:pt>
          <cx:pt idx="8">5.7956909999999997</cx:pt>
          <cx:pt idx="9">5.5986669999999998</cx:pt>
          <cx:pt idx="10">5.5182339999999996</cx:pt>
          <cx:pt idx="11">5.7330500000000004</cx:pt>
          <cx:pt idx="12">5.697133</cx:pt>
          <cx:pt idx="13">5.5986669999999998</cx:pt>
          <cx:pt idx="14">5.697133</cx:pt>
          <cx:pt idx="15">5.5691100000000002</cx:pt>
          <cx:pt idx="16">5.7330500000000004</cx:pt>
          <cx:pt idx="17">5.5691100000000002</cx:pt>
          <cx:pt idx="18">5.697133</cx:pt>
          <cx:pt idx="19">5.5986669999999998</cx:pt>
          <cx:pt idx="20">5.5182339999999996</cx:pt>
          <cx:pt idx="21">5.5182339999999996</cx:pt>
        </cx:lvl>
      </cx:numDim>
    </cx:data>
    <cx:data id="1">
      <cx:numDim type="val">
        <cx:f>Sheet1!$C$2:$C$23</cx:f>
        <cx:lvl ptCount="22" formatCode="General">
          <cx:pt idx="0">4.4177520000000001</cx:pt>
          <cx:pt idx="1">4.7121680000000001</cx:pt>
          <cx:pt idx="2">4.6600000000000001</cx:pt>
          <cx:pt idx="3">4.5621419999999997</cx:pt>
          <cx:pt idx="4">4.5285849999999996</cx:pt>
          <cx:pt idx="5">4.6307929999999997</cx:pt>
          <cx:pt idx="6">4.5621419999999997</cx:pt>
          <cx:pt idx="7">4.4177520000000001</cx:pt>
          <cx:pt idx="8">4.2537050000000001</cx:pt>
          <cx:pt idx="9">4.0994679999999999</cx:pt>
          <cx:pt idx="10">4.6600000000000001</cx:pt>
          <cx:pt idx="11">4.4177520000000001</cx:pt>
          <cx:pt idx="12">4.5285849999999996</cx:pt>
          <cx:pt idx="13">4.4573520000000002</cx:pt>
          <cx:pt idx="14">4.3403179999999999</cx:pt>
          <cx:pt idx="15">4.4573520000000002</cx:pt>
          <cx:pt idx="16">4.3403179999999999</cx:pt>
          <cx:pt idx="17">4.4927289999999998</cx:pt>
          <cx:pt idx="18">4.4927289999999998</cx:pt>
          <cx:pt idx="19">4.6878520000000004</cx:pt>
          <cx:pt idx="20">4.4177520000000001</cx:pt>
          <cx:pt idx="21">4.3403179999999999</cx:pt>
        </cx:lvl>
      </cx:numDim>
    </cx:data>
    <cx:data id="2">
      <cx:numDim type="val">
        <cx:f>Sheet1!$D$2:$D$23</cx:f>
        <cx:lvl ptCount="22" formatCode="General">
          <cx:pt idx="0">5.3795719999999996</cx:pt>
          <cx:pt idx="1">5.1671589999999998</cx:pt>
          <cx:pt idx="2">5.0361900000000004</cx:pt>
          <cx:pt idx="3">5.1671589999999998</cx:pt>
          <cx:pt idx="4">5.0979380000000001</cx:pt>
          <cx:pt idx="5">5.2201449999999996</cx:pt>
          <cx:pt idx="6">5.2428699999999999</cx:pt>
          <cx:pt idx="7">5.3111660000000001</cx:pt>
          <cx:pt idx="8">5.458583</cx:pt>
          <cx:pt idx="9">4.9675229999999999</cx:pt>
          <cx:pt idx="10">5.0754869999999999</cx:pt>
          <cx:pt idx="11">5.1458190000000004</cx:pt>
          <cx:pt idx="12">5.268745</cx:pt>
          <cx:pt idx="13">5.3356820000000003</cx:pt>
          <cx:pt idx="14">5.1926249999999996</cx:pt>
          <cx:pt idx="15">5.2201449999999996</cx:pt>
          <cx:pt idx="16">4.9345220000000003</cx:pt>
          <cx:pt idx="17">4.9675229999999999</cx:pt>
          <cx:pt idx="18">5.1926249999999996</cx:pt>
          <cx:pt idx="19">5.5441520000000004</cx:pt>
          <cx:pt idx="20">5.458583</cx:pt>
          <cx:pt idx="21">5.6645120000000002</cx:pt>
        </cx:lvl>
      </cx:numDim>
    </cx:data>
    <cx:data id="3">
      <cx:numDim type="val">
        <cx:f>Sheet1!$E$2:$E$23</cx:f>
        <cx:lvl ptCount="22" formatCode="General">
          <cx:pt idx="0">4.2066210000000002</cx:pt>
          <cx:pt idx="1">4.2066210000000002</cx:pt>
          <cx:pt idx="2">4.3403179999999999</cx:pt>
          <cx:pt idx="3">4.2066210000000002</cx:pt>
          <cx:pt idx="4">3.9619610000000001</cx:pt>
          <cx:pt idx="5">3.82857</cx:pt>
          <cx:pt idx="6">4.0994679999999999</cx:pt>
          <cx:pt idx="7">3.9619610000000001</cx:pt>
          <cx:pt idx="8">3.82857</cx:pt>
          <cx:pt idx="9">4.0374790000000003</cx:pt>
          <cx:pt idx="10">4.0374790000000003</cx:pt>
          <cx:pt idx="11">3.9619610000000001</cx:pt>
          <cx:pt idx="12">4.0374790000000003</cx:pt>
          <cx:pt idx="13">3.9619610000000001</cx:pt>
          <cx:pt idx="14">3.9619610000000001</cx:pt>
          <cx:pt idx="15">3.9619610000000001</cx:pt>
          <cx:pt idx="16">3.82857</cx:pt>
          <cx:pt idx="17">4.0374790000000003</cx:pt>
          <cx:pt idx="18">4.0374790000000003</cx:pt>
          <cx:pt idx="19">4.0374790000000003</cx:pt>
          <cx:pt idx="20">4.0994679999999999</cx:pt>
          <cx:pt idx="21">4.0374790000000003</cx:pt>
        </cx:lvl>
      </cx:numDim>
    </cx:data>
    <cx:data id="4">
      <cx:numDim type="val">
        <cx:f>Sheet1!$F$2:$F$23</cx:f>
        <cx:lvl ptCount="22" formatCode="General">
          <cx:pt idx="0">4.8009579999999996</cx:pt>
          <cx:pt idx="1">4.780335</cx:pt>
          <cx:pt idx="2">4.8224169999999997</cx:pt>
          <cx:pt idx="3">5.0548299999999999</cx:pt>
          <cx:pt idx="4">4.9345220000000003</cx:pt>
          <cx:pt idx="5">4.9177020000000002</cx:pt>
          <cx:pt idx="6">4.9345220000000003</cx:pt>
          <cx:pt idx="7">5.0548299999999999</cx:pt>
          <cx:pt idx="8">4.8397309999999996</cx:pt>
          <cx:pt idx="9">4.9177020000000002</cx:pt>
          <cx:pt idx="10">4.9675229999999999</cx:pt>
          <cx:pt idx="11">4.9499209999999998</cx:pt>
          <cx:pt idx="12">4.8852149999999996</cx:pt>
          <cx:pt idx="13">4.9675229999999999</cx:pt>
          <cx:pt idx="14">4.8397309999999996</cx:pt>
          <cx:pt idx="15">4.9345220000000003</cx:pt>
          <cx:pt idx="16">4.9012219999999997</cx:pt>
          <cx:pt idx="17">5.0548299999999999</cx:pt>
          <cx:pt idx="18">4.9852559999999997</cx:pt>
          <cx:pt idx="19">4.8552470000000003</cx:pt>
          <cx:pt idx="20">4.8224169999999997</cx:pt>
          <cx:pt idx="21">5.0361900000000004</cx:pt>
        </cx:lvl>
      </cx:numDim>
    </cx:data>
    <cx:data id="5">
      <cx:numDim type="val">
        <cx:f>Sheet1!$G$2:$G$23</cx:f>
        <cx:lvl ptCount="22" formatCode="General">
          <cx:pt idx="0">5.6308040000000004</cx:pt>
          <cx:pt idx="1">5.6308040000000004</cx:pt>
          <cx:pt idx="2">5.5691100000000002</cx:pt>
          <cx:pt idx="3">5.5691100000000002</cx:pt>
          <cx:pt idx="4">5.5691100000000002</cx:pt>
          <cx:pt idx="5">5.6308040000000004</cx:pt>
          <cx:pt idx="6">5.5441520000000004</cx:pt>
          <cx:pt idx="7">5.5691100000000002</cx:pt>
          <cx:pt idx="8">5.4900820000000001</cx:pt>
          <cx:pt idx="9">5.5182339999999996</cx:pt>
          <cx:pt idx="10">5.5441520000000004</cx:pt>
          <cx:pt idx="11">5.6308040000000004</cx:pt>
          <cx:pt idx="12">5.5986669999999998</cx:pt>
          <cx:pt idx="13">5.5441520000000004</cx:pt>
          <cx:pt idx="14">5.4900820000000001</cx:pt>
          <cx:pt idx="15">5.5441520000000004</cx:pt>
          <cx:pt idx="16">5.5441520000000004</cx:pt>
          <cx:pt idx="17">5.5441520000000004</cx:pt>
          <cx:pt idx="18">5.4900820000000001</cx:pt>
          <cx:pt idx="19">5.458583</cx:pt>
          <cx:pt idx="20">5.4900820000000001</cx:pt>
          <cx:pt idx="21">5.3795719999999996</cx:pt>
        </cx:lvl>
      </cx:numDim>
    </cx:data>
    <cx:data id="6">
      <cx:numDim type="val">
        <cx:f>Sheet1!$H$2:$H$23</cx:f>
        <cx:lvl ptCount="22" formatCode="General">
          <cx:pt idx="0">5.0979380000000001</cx:pt>
          <cx:pt idx="1">4.9852559999999997</cx:pt>
          <cx:pt idx="2">4.9499209999999998</cx:pt>
          <cx:pt idx="3">4.9345220000000003</cx:pt>
          <cx:pt idx="4">4.8397309999999996</cx:pt>
          <cx:pt idx="5">4.8552470000000003</cx:pt>
          <cx:pt idx="6">4.8552470000000003</cx:pt>
          <cx:pt idx="7">4.9345220000000003</cx:pt>
          <cx:pt idx="8">4.8552470000000003</cx:pt>
          <cx:pt idx="9">4.8397309999999996</cx:pt>
          <cx:pt idx="10">4.9345220000000003</cx:pt>
          <cx:pt idx="11">4.8552470000000003</cx:pt>
          <cx:pt idx="12">4.8009579999999996</cx:pt>
          <cx:pt idx="13">4.9345220000000003</cx:pt>
          <cx:pt idx="14">4.7577509999999998</cx:pt>
          <cx:pt idx="15">4.9177020000000002</cx:pt>
          <cx:pt idx="16">4.8397309999999996</cx:pt>
          <cx:pt idx="17">5.0183859999999996</cx:pt>
          <cx:pt idx="18">4.9345220000000003</cx:pt>
          <cx:pt idx="19">4.8224169999999997</cx:pt>
          <cx:pt idx="20">4.9499209999999998</cx:pt>
          <cx:pt idx="21">4.8852149999999996</cx:pt>
        </cx:lvl>
      </cx:numDim>
    </cx:data>
    <cx:data id="7">
      <cx:numDim type="val">
        <cx:f>Sheet1!$I$2:$I$23</cx:f>
        <cx:lvl ptCount="22" formatCode="General">
          <cx:pt idx="0">5.1671589999999998</cx:pt>
          <cx:pt idx="1">4.6600000000000001</cx:pt>
          <cx:pt idx="2">5.0754869999999999</cx:pt>
          <cx:pt idx="3">4.7577509999999998</cx:pt>
          <cx:pt idx="4">5.2905879999999996</cx:pt>
          <cx:pt idx="5">5.3795719999999996</cx:pt>
          <cx:pt idx="6">5.4310039999999997</cx:pt>
          <cx:pt idx="7">6.3674790000000003</cx:pt>
          <cx:pt idx="8">5.1671589999999998</cx:pt>
          <cx:pt idx="9">5.2905879999999996</cx:pt>
          <cx:pt idx="10">6.2346360000000001</cx:pt>
          <cx:pt idx="11">5.4030440000000004</cx:pt>
          <cx:pt idx="12">5.1926249999999996</cx:pt>
          <cx:pt idx="13">5.697133</cx:pt>
          <cx:pt idx="14">5.4310039999999997</cx:pt>
          <cx:pt idx="15">5.9390850000000004</cx:pt>
          <cx:pt idx="16">5.3111660000000001</cx:pt>
          <cx:pt idx="17">6.2831999999999999</cx:pt>
          <cx:pt idx="18">5.4030440000000004</cx:pt>
          <cx:pt idx="19">6.1827350000000001</cx:pt>
          <cx:pt idx="20">5.9390850000000004</cx:pt>
          <cx:pt idx="21">5.6308040000000004</cx:pt>
        </cx:lvl>
      </cx:numDim>
    </cx:data>
    <cx:data id="8">
      <cx:numDim type="val">
        <cx:f>Sheet1!$J$2:$J$23</cx:f>
        <cx:lvl ptCount="22" formatCode="General">
          <cx:pt idx="0">6.2593949999999996</cx:pt>
          <cx:pt idx="1">6.2346360000000001</cx:pt>
          <cx:pt idx="2">6.1558130000000002</cx:pt>
          <cx:pt idx="3">6.4725200000000003</cx:pt>
          <cx:pt idx="4">6.2082649999999999</cx:pt>
          <cx:pt idx="5">6.2082649999999999</cx:pt>
          <cx:pt idx="6">6.2831999999999999</cx:pt>
          <cx:pt idx="7">5.9390850000000004</cx:pt>
          <cx:pt idx="8">6.2593949999999996</cx:pt>
          <cx:pt idx="9">6.2593949999999996</cx:pt>
          <cx:pt idx="10">6.1558130000000002</cx:pt>
          <cx:pt idx="11">6.2346360000000001</cx:pt>
          <cx:pt idx="12">6.2593949999999996</cx:pt>
          <cx:pt idx="13">6.1558130000000002</cx:pt>
          <cx:pt idx="14">6.5610530000000002</cx:pt>
          <cx:pt idx="15">6.2831999999999999</cx:pt>
          <cx:pt idx="16">6.2831999999999999</cx:pt>
          <cx:pt idx="17">5.8807919999999996</cx:pt>
          <cx:pt idx="18">6.0723580000000004</cx:pt>
          <cx:pt idx="19">6.1288549999999997</cx:pt>
          <cx:pt idx="20">6.4354810000000002</cx:pt>
          <cx:pt idx="21">6.1288549999999997</cx:pt>
        </cx:lvl>
      </cx:numDim>
    </cx:data>
  </cx:chartData>
  <cx:chart>
    <cx:plotArea>
      <cx:plotAreaRegion>
        <cx:plotSurface>
          <cx:spPr>
            <a:noFill/>
          </cx:spPr>
        </cx:plotSurface>
        <cx:series layoutId="boxWhisker" uniqueId="{E295939C-2D64-4C4C-AD49-6B57B444F197}">
          <cx:tx>
            <cx:txData>
              <cx:f>Sheet1!$B$1</cx:f>
              <cx:v>Feature1</cx:v>
            </cx:txData>
          </cx:tx>
          <cx:dataId val="0"/>
          <cx:layoutPr>
            <cx:statistics quartileMethod="exclusive"/>
          </cx:layoutPr>
        </cx:series>
        <cx:series layoutId="boxWhisker" uniqueId="{83A990A9-A96B-4235-8130-34BB6752B1D6}">
          <cx:tx>
            <cx:txData>
              <cx:f>Sheet1!$C$1</cx:f>
              <cx:v>Feature2</cx:v>
            </cx:txData>
          </cx:tx>
          <cx:dataId val="1"/>
          <cx:layoutPr>
            <cx:statistics quartileMethod="exclusive"/>
          </cx:layoutPr>
        </cx:series>
        <cx:series layoutId="boxWhisker" uniqueId="{F007A5A5-12EA-47BD-B9C6-E818CCABB1E9}">
          <cx:tx>
            <cx:txData>
              <cx:f>Sheet1!$D$1</cx:f>
              <cx:v>Feature3</cx:v>
            </cx:txData>
          </cx:tx>
          <cx:dataId val="2"/>
          <cx:layoutPr>
            <cx:statistics quartileMethod="exclusive"/>
          </cx:layoutPr>
        </cx:series>
        <cx:series layoutId="boxWhisker" uniqueId="{6FAF101C-2ADD-4C8B-B94A-E3C0A8D44972}">
          <cx:tx>
            <cx:txData>
              <cx:f>Sheet1!$E$1</cx:f>
              <cx:v>Feature4</cx:v>
            </cx:txData>
          </cx:tx>
          <cx:dataId val="3"/>
          <cx:layoutPr>
            <cx:statistics quartileMethod="exclusive"/>
          </cx:layoutPr>
        </cx:series>
        <cx:series layoutId="boxWhisker" uniqueId="{33799BBC-1BD5-4022-B837-5CAE3AED7768}">
          <cx:tx>
            <cx:txData>
              <cx:f>Sheet1!$F$1</cx:f>
              <cx:v>Feature5</cx:v>
            </cx:txData>
          </cx:tx>
          <cx:dataId val="4"/>
          <cx:layoutPr>
            <cx:statistics quartileMethod="exclusive"/>
          </cx:layoutPr>
        </cx:series>
        <cx:series layoutId="boxWhisker" uniqueId="{9B7BB564-EB6B-4CF3-890A-ACD6AAF04B3E}">
          <cx:tx>
            <cx:txData>
              <cx:f>Sheet1!$G$1</cx:f>
              <cx:v>Feature6</cx:v>
            </cx:txData>
          </cx:tx>
          <cx:dataId val="5"/>
          <cx:layoutPr>
            <cx:statistics quartileMethod="exclusive"/>
          </cx:layoutPr>
        </cx:series>
        <cx:series layoutId="boxWhisker" uniqueId="{E12253B8-E487-4BDD-9C24-C72E66812A25}">
          <cx:tx>
            <cx:txData>
              <cx:f>Sheet1!$H$1</cx:f>
              <cx:v>Feature7</cx:v>
            </cx:txData>
          </cx:tx>
          <cx:dataId val="6"/>
          <cx:layoutPr>
            <cx:statistics quartileMethod="exclusive"/>
          </cx:layoutPr>
        </cx:series>
        <cx:series layoutId="boxWhisker" uniqueId="{DAB703A9-A631-4D1E-A673-2F90155F9522}">
          <cx:tx>
            <cx:txData>
              <cx:f>Sheet1!$I$1</cx:f>
              <cx:v>Feature8</cx:v>
            </cx:txData>
          </cx:tx>
          <cx:dataId val="7"/>
          <cx:layoutPr>
            <cx:statistics quartileMethod="exclusive"/>
          </cx:layoutPr>
        </cx:series>
        <cx:series layoutId="boxWhisker" uniqueId="{19D20370-4DB2-4DFA-AB51-E6987CEAE3A5}">
          <cx:tx>
            <cx:txData>
              <cx:f>Sheet1!$J$1</cx:f>
              <cx:v>Feature9</cx:v>
            </cx:txData>
          </cx:tx>
          <cx:dataId val="8"/>
          <cx:layoutPr>
            <cx:statistics quartileMethod="exclusive"/>
          </cx:layoutPr>
        </cx:series>
      </cx:plotAreaRegion>
      <cx:axis id="0" hidden="1">
        <cx:catScaling gapWidth="0.300000012"/>
        <cx:title>
          <cx:tx>
            <cx:txData>
              <cx:v>Features</cx:v>
            </cx:txData>
          </cx:tx>
          <cx:txPr>
            <a:bodyPr spcFirstLastPara="1" vertOverflow="ellipsis" horzOverflow="overflow" wrap="square" lIns="0" tIns="0" rIns="0" bIns="0" anchor="ctr" anchorCtr="1"/>
            <a:lstStyle/>
            <a:p>
              <a:pPr algn="ctr" rtl="0">
                <a:defRPr/>
              </a:pPr>
              <a:r>
                <a:rPr lang="en-US" sz="1197" b="0" i="0" u="none" strike="noStrike" baseline="0" dirty="0">
                  <a:solidFill>
                    <a:prstClr val="black">
                      <a:lumMod val="65000"/>
                      <a:lumOff val="35000"/>
                    </a:prstClr>
                  </a:solidFill>
                  <a:latin typeface="Aptos" panose="02110004020202020204"/>
                </a:rPr>
                <a:t>Features</a:t>
              </a:r>
            </a:p>
          </cx:txPr>
        </cx:title>
        <cx:tickLabels/>
      </cx:axis>
      <cx:axis id="1">
        <cx:valScaling min="3"/>
        <cx:title>
          <cx:tx>
            <cx:txData>
              <cx:v>Relative Intensity</cx:v>
            </cx:txData>
          </cx:tx>
          <cx:txPr>
            <a:bodyPr spcFirstLastPara="1" vertOverflow="ellipsis" horzOverflow="overflow" wrap="square" lIns="0" tIns="0" rIns="0" bIns="0" anchor="ctr" anchorCtr="1"/>
            <a:lstStyle/>
            <a:p>
              <a:pPr algn="ctr" rtl="0">
                <a:defRPr/>
              </a:pPr>
              <a:r>
                <a:rPr lang="en-US" sz="1197" b="0" i="0" u="none" strike="noStrike" baseline="0" dirty="0">
                  <a:solidFill>
                    <a:prstClr val="black">
                      <a:lumMod val="65000"/>
                      <a:lumOff val="35000"/>
                    </a:prstClr>
                  </a:solidFill>
                  <a:latin typeface="Aptos" panose="02110004020202020204"/>
                </a:rPr>
                <a:t>Relative Intensity</a:t>
              </a:r>
            </a:p>
          </cx:txPr>
        </cx:title>
        <cx:tickLabels/>
      </cx:axis>
    </cx:plotArea>
  </cx:chart>
</cx: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347ED007-DAF4-C120-1AFF-ECCBEFE24DE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F9072D77-A561-5A27-7C54-AC3B8E3F412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78FBD98-31D9-418C-9AEB-4C93282DF8AD}" type="datetimeFigureOut">
              <a:rPr lang="es-ES" smtClean="0"/>
              <a:t>14/06/2024</a:t>
            </a:fld>
            <a:endParaRPr lang="es-ES"/>
          </a:p>
        </p:txBody>
      </p:sp>
      <p:sp>
        <p:nvSpPr>
          <p:cNvPr id="4" name="Marcador de pie de página 3">
            <a:extLst>
              <a:ext uri="{FF2B5EF4-FFF2-40B4-BE49-F238E27FC236}">
                <a16:creationId xmlns:a16="http://schemas.microsoft.com/office/drawing/2014/main" id="{FDEFF996-ED55-7AF9-FD82-666A2F63F81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03E36E50-B222-66DD-E6FC-2C99A81E272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E768854-CDC1-4603-848C-62CF351DB961}" type="slidenum">
              <a:rPr lang="es-ES" smtClean="0"/>
              <a:t>‹#›</a:t>
            </a:fld>
            <a:endParaRPr lang="es-ES"/>
          </a:p>
        </p:txBody>
      </p:sp>
    </p:spTree>
    <p:extLst>
      <p:ext uri="{BB962C8B-B14F-4D97-AF65-F5344CB8AC3E}">
        <p14:creationId xmlns:p14="http://schemas.microsoft.com/office/powerpoint/2010/main" val="6998559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8BD1D-C72A-40A7-B4FF-49E9CDC0051A}" type="datetimeFigureOut">
              <a:rPr lang="en-US" smtClean="0"/>
              <a:t>6/14/2024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2139D9-C48B-4535-B980-D1F7A45F6A43}" type="slidenum">
              <a:rPr lang="en-US" smtClean="0"/>
              <a:t>‹#›</a:t>
            </a:fld>
            <a:endParaRPr lang="en-US"/>
          </a:p>
        </p:txBody>
      </p:sp>
    </p:spTree>
    <p:extLst>
      <p:ext uri="{BB962C8B-B14F-4D97-AF65-F5344CB8AC3E}">
        <p14:creationId xmlns:p14="http://schemas.microsoft.com/office/powerpoint/2010/main" val="4286988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onstantia" panose="02030602050306030303" pitchFamily="18" charset="0"/>
              </a:rPr>
              <a:t>Hi and welcome to my project presentation, my name is Eduard and </a:t>
            </a:r>
            <a:r>
              <a:rPr lang="en-US" sz="1800" b="0" i="0" u="none" strike="noStrike" dirty="0" err="1">
                <a:solidFill>
                  <a:srgbClr val="000000"/>
                </a:solidFill>
                <a:effectLst/>
                <a:latin typeface="Constantia" panose="02030602050306030303" pitchFamily="18" charset="0"/>
              </a:rPr>
              <a:t>i’m</a:t>
            </a:r>
            <a:r>
              <a:rPr lang="en-US" sz="1800" b="0" i="0" u="none" strike="noStrike" dirty="0">
                <a:solidFill>
                  <a:srgbClr val="000000"/>
                </a:solidFill>
                <a:effectLst/>
                <a:latin typeface="Constantia" panose="02030602050306030303" pitchFamily="18" charset="0"/>
              </a:rPr>
              <a:t> </a:t>
            </a:r>
            <a:r>
              <a:rPr lang="en-US" sz="1800" b="0" i="0" u="none" strike="noStrike" dirty="0" err="1">
                <a:solidFill>
                  <a:srgbClr val="000000"/>
                </a:solidFill>
                <a:effectLst/>
                <a:latin typeface="Constantia" panose="02030602050306030303" pitchFamily="18" charset="0"/>
              </a:rPr>
              <a:t>gonna</a:t>
            </a:r>
            <a:r>
              <a:rPr lang="en-US" sz="1800" b="0" i="0" u="none" strike="noStrike" dirty="0">
                <a:solidFill>
                  <a:srgbClr val="000000"/>
                </a:solidFill>
                <a:effectLst/>
                <a:latin typeface="Constantia" panose="02030602050306030303" pitchFamily="18" charset="0"/>
              </a:rPr>
              <a:t> show you my journey to the creation of metaboPipe, my final master project. </a:t>
            </a: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1</a:t>
            </a:fld>
            <a:endParaRPr lang="en-US"/>
          </a:p>
        </p:txBody>
      </p:sp>
    </p:spTree>
    <p:extLst>
      <p:ext uri="{BB962C8B-B14F-4D97-AF65-F5344CB8AC3E}">
        <p14:creationId xmlns:p14="http://schemas.microsoft.com/office/powerpoint/2010/main" val="24773725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onstantia" panose="02030602050306030303" pitchFamily="18" charset="0"/>
              </a:rPr>
              <a:t>There are six primary steps involved in the pretreatment of metabolomic data. However, there is no consensus on the order in which these steps should be performed, as each study follows its own protocol and we don’t know which factors should be considered when selecting these steps.</a:t>
            </a: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10</a:t>
            </a:fld>
            <a:endParaRPr lang="en-US"/>
          </a:p>
        </p:txBody>
      </p:sp>
    </p:spTree>
    <p:extLst>
      <p:ext uri="{BB962C8B-B14F-4D97-AF65-F5344CB8AC3E}">
        <p14:creationId xmlns:p14="http://schemas.microsoft.com/office/powerpoint/2010/main" val="3177608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onstantia" panose="02030602050306030303" pitchFamily="18" charset="0"/>
              </a:rPr>
              <a:t>There are six primary steps involved in the pretreatment of metabolomic data. However, there is no consensus on the order in which these steps should be performed, as each study follows its own protocol and we don’t know which factors should be considered when selecting these steps.</a:t>
            </a: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11</a:t>
            </a:fld>
            <a:endParaRPr lang="en-US"/>
          </a:p>
        </p:txBody>
      </p:sp>
    </p:spTree>
    <p:extLst>
      <p:ext uri="{BB962C8B-B14F-4D97-AF65-F5344CB8AC3E}">
        <p14:creationId xmlns:p14="http://schemas.microsoft.com/office/powerpoint/2010/main" val="2206087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So the aims of our work was to:</a:t>
            </a:r>
            <a:endParaRPr lang="en-US" b="0" dirty="0">
              <a:effectLst/>
            </a:endParaRPr>
          </a:p>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Develop a new pipeline for the pretreatment of targeted metabolomic data with the aim of improving efficiency and modularity compared to the existing pipelines. And implement it in R.</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12</a:t>
            </a:fld>
            <a:endParaRPr lang="en-US"/>
          </a:p>
        </p:txBody>
      </p:sp>
    </p:spTree>
    <p:extLst>
      <p:ext uri="{BB962C8B-B14F-4D97-AF65-F5344CB8AC3E}">
        <p14:creationId xmlns:p14="http://schemas.microsoft.com/office/powerpoint/2010/main" val="1706019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So basically this can be read in 2 steps.</a:t>
            </a:r>
            <a:endParaRPr lang="en-US" b="0" dirty="0">
              <a:effectLst/>
            </a:endParaRPr>
          </a:p>
          <a:p>
            <a:pPr marR="629996" rtl="0" fontAlgn="base">
              <a:spcBef>
                <a:spcPts val="0"/>
              </a:spcBef>
              <a:spcAft>
                <a:spcPts val="0"/>
              </a:spcAft>
              <a:buFont typeface="+mj-lt"/>
              <a:buAutoNum type="arabicPeriod"/>
            </a:pPr>
            <a:r>
              <a:rPr lang="en-US" sz="1800" b="1" i="0" u="none" strike="noStrike" dirty="0">
                <a:solidFill>
                  <a:srgbClr val="000000"/>
                </a:solidFill>
                <a:effectLst/>
                <a:latin typeface="Constantia" panose="02030602050306030303" pitchFamily="18" charset="0"/>
              </a:rPr>
              <a:t>Design</a:t>
            </a:r>
            <a:r>
              <a:rPr lang="en-US" sz="1800" b="0" i="0" u="none" strike="noStrike" dirty="0">
                <a:solidFill>
                  <a:srgbClr val="000000"/>
                </a:solidFill>
                <a:effectLst/>
                <a:latin typeface="Constantia" panose="02030602050306030303" pitchFamily="18" charset="0"/>
              </a:rPr>
              <a:t> the pipeline for targeted metabolomic data</a:t>
            </a:r>
          </a:p>
          <a:p>
            <a:pPr marR="629996" rtl="0" fontAlgn="base">
              <a:spcBef>
                <a:spcPts val="0"/>
              </a:spcBef>
              <a:spcAft>
                <a:spcPts val="0"/>
              </a:spcAft>
              <a:buFont typeface="+mj-lt"/>
              <a:buAutoNum type="arabicPeriod"/>
            </a:pPr>
            <a:r>
              <a:rPr lang="en-US" sz="1800" b="1" i="0" u="none" strike="noStrike" dirty="0">
                <a:solidFill>
                  <a:srgbClr val="000000"/>
                </a:solidFill>
                <a:effectLst/>
                <a:latin typeface="Constantia" panose="02030602050306030303" pitchFamily="18" charset="0"/>
              </a:rPr>
              <a:t>Implement</a:t>
            </a:r>
            <a:r>
              <a:rPr lang="en-US" sz="1800" b="0" i="0" u="none" strike="noStrike" dirty="0">
                <a:solidFill>
                  <a:srgbClr val="000000"/>
                </a:solidFill>
                <a:effectLst/>
                <a:latin typeface="Constantia" panose="02030602050306030303" pitchFamily="18" charset="0"/>
              </a:rPr>
              <a:t> the pipeline in R</a:t>
            </a:r>
          </a:p>
          <a:p>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13</a:t>
            </a:fld>
            <a:endParaRPr lang="en-US"/>
          </a:p>
        </p:txBody>
      </p:sp>
    </p:spTree>
    <p:extLst>
      <p:ext uri="{BB962C8B-B14F-4D97-AF65-F5344CB8AC3E}">
        <p14:creationId xmlns:p14="http://schemas.microsoft.com/office/powerpoint/2010/main" val="1140523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The plan was easy.</a:t>
            </a:r>
            <a:endParaRPr lang="en-US" b="0" dirty="0">
              <a:effectLst/>
            </a:endParaRPr>
          </a:p>
          <a:p>
            <a:pPr marR="629996" rtl="0" fontAlgn="base">
              <a:spcBef>
                <a:spcPts val="0"/>
              </a:spcBef>
              <a:spcAft>
                <a:spcPts val="0"/>
              </a:spcAft>
              <a:buFont typeface="+mj-lt"/>
              <a:buAutoNum type="arabicPeriod"/>
            </a:pPr>
            <a:r>
              <a:rPr lang="en-US" sz="1800" b="0" i="0" u="none" strike="noStrike" dirty="0">
                <a:solidFill>
                  <a:srgbClr val="000000"/>
                </a:solidFill>
                <a:effectLst/>
                <a:latin typeface="Constantia" panose="02030602050306030303" pitchFamily="18" charset="0"/>
              </a:rPr>
              <a:t>First, conduct thorough research by reviewing the key literature to understand metabolomics and its methodologies. </a:t>
            </a:r>
          </a:p>
          <a:p>
            <a:pPr marR="629996" rtl="0" fontAlgn="base">
              <a:spcBef>
                <a:spcPts val="0"/>
              </a:spcBef>
              <a:spcAft>
                <a:spcPts val="0"/>
              </a:spcAft>
              <a:buFont typeface="+mj-lt"/>
              <a:buAutoNum type="arabicPeriod"/>
            </a:pPr>
            <a:r>
              <a:rPr lang="en-US" sz="1800" b="0" i="0" u="none" strike="noStrike" dirty="0">
                <a:solidFill>
                  <a:srgbClr val="000000"/>
                </a:solidFill>
                <a:effectLst/>
                <a:latin typeface="Constantia" panose="02030602050306030303" pitchFamily="18" charset="0"/>
              </a:rPr>
              <a:t>Then with the information found idealize a proper pipeline for the majority of those studies.</a:t>
            </a:r>
          </a:p>
          <a:p>
            <a:pPr marR="629996" rtl="0" fontAlgn="base">
              <a:spcBef>
                <a:spcPts val="0"/>
              </a:spcBef>
              <a:spcAft>
                <a:spcPts val="0"/>
              </a:spcAft>
              <a:buFont typeface="+mj-lt"/>
              <a:buAutoNum type="arabicPeriod"/>
            </a:pPr>
            <a:r>
              <a:rPr lang="en-US" sz="1800" b="0" i="0" u="none" strike="noStrike" dirty="0">
                <a:solidFill>
                  <a:srgbClr val="000000"/>
                </a:solidFill>
                <a:effectLst/>
                <a:latin typeface="Constantia" panose="02030602050306030303" pitchFamily="18" charset="0"/>
              </a:rPr>
              <a:t>Once the steps and order was clear, code the pipeline and test it with a dataset to generate results.</a:t>
            </a:r>
          </a:p>
          <a:p>
            <a:pPr marR="629996" rtl="0" fontAlgn="base">
              <a:spcBef>
                <a:spcPts val="0"/>
              </a:spcBef>
              <a:spcAft>
                <a:spcPts val="0"/>
              </a:spcAft>
              <a:buFont typeface="+mj-lt"/>
              <a:buAutoNum type="arabicPeriod"/>
            </a:pPr>
            <a:r>
              <a:rPr lang="en-US" sz="1800" b="0" i="0" u="none" strike="noStrike" dirty="0">
                <a:solidFill>
                  <a:srgbClr val="000000"/>
                </a:solidFill>
                <a:effectLst/>
                <a:latin typeface="Constantia" panose="02030602050306030303" pitchFamily="18" charset="0"/>
              </a:rPr>
              <a:t>Compare the results and iterate a couple of times with different data to adapt it to multiple data.</a:t>
            </a:r>
          </a:p>
          <a:p>
            <a:pPr marR="629996" rtl="0" fontAlgn="base">
              <a:spcBef>
                <a:spcPts val="0"/>
              </a:spcBef>
              <a:spcAft>
                <a:spcPts val="0"/>
              </a:spcAft>
              <a:buFont typeface="+mj-lt"/>
              <a:buAutoNum type="arabicPeriod"/>
            </a:pPr>
            <a:r>
              <a:rPr lang="en-US" sz="1800" b="0" i="0" u="none" strike="noStrike" dirty="0">
                <a:solidFill>
                  <a:srgbClr val="000000"/>
                </a:solidFill>
                <a:effectLst/>
                <a:latin typeface="Constantia" panose="02030602050306030303" pitchFamily="18" charset="0"/>
              </a:rPr>
              <a:t>And with that we should end with the pipeline prepared for the data.</a:t>
            </a:r>
          </a:p>
          <a:p>
            <a:pPr marR="629996" rtl="0">
              <a:spcBef>
                <a:spcPts val="0"/>
              </a:spcBef>
              <a:spcAft>
                <a:spcPts val="0"/>
              </a:spcAft>
            </a:pPr>
            <a:br>
              <a:rPr lang="en-US" b="0" dirty="0">
                <a:effectLst/>
              </a:rPr>
            </a:br>
            <a:r>
              <a:rPr lang="en-US" sz="1800" b="0" i="0" u="none" strike="noStrike" dirty="0">
                <a:solidFill>
                  <a:srgbClr val="000000"/>
                </a:solidFill>
                <a:effectLst/>
                <a:latin typeface="Constantia" panose="02030602050306030303" pitchFamily="18" charset="0"/>
              </a:rPr>
              <a:t>But things are never easy.</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14</a:t>
            </a:fld>
            <a:endParaRPr lang="en-US"/>
          </a:p>
        </p:txBody>
      </p:sp>
    </p:spTree>
    <p:extLst>
      <p:ext uri="{BB962C8B-B14F-4D97-AF65-F5344CB8AC3E}">
        <p14:creationId xmlns:p14="http://schemas.microsoft.com/office/powerpoint/2010/main" val="23100989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As I delved into the literature, it quickly became evident that this would be a complex task. The abundance of poorly described preprocessing steps, the lack of standardized criteria for distinguishing between preprocessing and pretreatment, and another critical issue, which I will now explain, made the development of a single pipeline for all targeted data infeasible</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15</a:t>
            </a:fld>
            <a:endParaRPr lang="en-US"/>
          </a:p>
        </p:txBody>
      </p:sp>
    </p:spTree>
    <p:extLst>
      <p:ext uri="{BB962C8B-B14F-4D97-AF65-F5344CB8AC3E}">
        <p14:creationId xmlns:p14="http://schemas.microsoft.com/office/powerpoint/2010/main" val="12605445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As I delved into the literature, it quickly became evident that this would be a complex task. The abundance of poorly described preprocessing steps, the lack of standardized criteria for distinguishing between preprocessing and pretreatment, and another critical issue, which I will now explain, made the development of a single pipeline for all targeted data infeasible</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16</a:t>
            </a:fld>
            <a:endParaRPr lang="en-US"/>
          </a:p>
        </p:txBody>
      </p:sp>
    </p:spTree>
    <p:extLst>
      <p:ext uri="{BB962C8B-B14F-4D97-AF65-F5344CB8AC3E}">
        <p14:creationId xmlns:p14="http://schemas.microsoft.com/office/powerpoint/2010/main" val="33784464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You remember the problem with the combinations of the pretreatment steps?</a:t>
            </a:r>
            <a:endParaRPr lang="en-US" b="0" dirty="0">
              <a:effectLst/>
            </a:endParaRPr>
          </a:p>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Well this is just the tip of the iceberg, EACH ONE of this steps can be performed with multiple methods, and of course each method has their advantages and disadvantages. Let me explain it to you:</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17</a:t>
            </a:fld>
            <a:endParaRPr lang="en-US"/>
          </a:p>
        </p:txBody>
      </p:sp>
    </p:spTree>
    <p:extLst>
      <p:ext uri="{BB962C8B-B14F-4D97-AF65-F5344CB8AC3E}">
        <p14:creationId xmlns:p14="http://schemas.microsoft.com/office/powerpoint/2010/main" val="27862130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629996" rtl="0">
              <a:spcBef>
                <a:spcPts val="0"/>
              </a:spcBef>
              <a:spcAft>
                <a:spcPts val="0"/>
              </a:spcAft>
            </a:pPr>
            <a:r>
              <a:rPr lang="en-US" sz="1200" b="0" i="0" u="none" strike="noStrike" dirty="0">
                <a:solidFill>
                  <a:srgbClr val="000000"/>
                </a:solidFill>
                <a:effectLst/>
                <a:latin typeface="Constantia" panose="02030602050306030303" pitchFamily="18" charset="0"/>
              </a:rPr>
              <a:t>You remember the problem with the combinations of the pretreatment steps?</a:t>
            </a:r>
            <a:endParaRPr lang="en-US" b="0" dirty="0">
              <a:effectLst/>
            </a:endParaRPr>
          </a:p>
          <a:p>
            <a:pPr marR="629996" rtl="0">
              <a:spcBef>
                <a:spcPts val="0"/>
              </a:spcBef>
              <a:spcAft>
                <a:spcPts val="0"/>
              </a:spcAft>
            </a:pPr>
            <a:r>
              <a:rPr lang="en-US" sz="1200" b="0" i="0" u="none" strike="noStrike" dirty="0">
                <a:solidFill>
                  <a:srgbClr val="000000"/>
                </a:solidFill>
                <a:effectLst/>
                <a:latin typeface="Constantia" panose="02030602050306030303" pitchFamily="18" charset="0"/>
              </a:rPr>
              <a:t>Well this is just the tip of the iceberg, EACH ONE of this steps can be performed with multiple methods, and of course each method has their advantages and disadvantages. Let me explain it to you:</a:t>
            </a:r>
            <a:endParaRPr lang="en-US" b="0" dirty="0">
              <a:effectLst/>
            </a:endParaRPr>
          </a:p>
          <a:p>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18</a:t>
            </a:fld>
            <a:endParaRPr lang="en-US"/>
          </a:p>
        </p:txBody>
      </p:sp>
    </p:spTree>
    <p:extLst>
      <p:ext uri="{BB962C8B-B14F-4D97-AF65-F5344CB8AC3E}">
        <p14:creationId xmlns:p14="http://schemas.microsoft.com/office/powerpoint/2010/main" val="32994498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629996" rtl="0">
              <a:spcBef>
                <a:spcPts val="0"/>
              </a:spcBef>
              <a:spcAft>
                <a:spcPts val="0"/>
              </a:spcAft>
            </a:pPr>
            <a:r>
              <a:rPr lang="en-US" sz="1200" b="0" i="0" u="none" strike="noStrike" dirty="0">
                <a:solidFill>
                  <a:srgbClr val="000000"/>
                </a:solidFill>
                <a:effectLst/>
                <a:latin typeface="Constantia" panose="02030602050306030303" pitchFamily="18" charset="0"/>
              </a:rPr>
              <a:t>You remember the problem with the combinations of the pretreatment steps?</a:t>
            </a:r>
            <a:endParaRPr lang="en-US" b="0" dirty="0">
              <a:effectLst/>
            </a:endParaRPr>
          </a:p>
          <a:p>
            <a:pPr marR="629996" rtl="0">
              <a:spcBef>
                <a:spcPts val="0"/>
              </a:spcBef>
              <a:spcAft>
                <a:spcPts val="0"/>
              </a:spcAft>
            </a:pPr>
            <a:r>
              <a:rPr lang="en-US" sz="1200" b="0" i="0" u="none" strike="noStrike" dirty="0">
                <a:solidFill>
                  <a:srgbClr val="000000"/>
                </a:solidFill>
                <a:effectLst/>
                <a:latin typeface="Constantia" panose="02030602050306030303" pitchFamily="18" charset="0"/>
              </a:rPr>
              <a:t>Well this is just the tip of the iceberg, EACH ONE of this steps can be performed with multiple methods, and of course each method has their advantages and disadvantages. Let me explain it to you:</a:t>
            </a:r>
          </a:p>
          <a:p>
            <a:pPr marR="629996" rtl="0">
              <a:spcBef>
                <a:spcPts val="0"/>
              </a:spcBef>
              <a:spcAft>
                <a:spcPts val="0"/>
              </a:spcAft>
            </a:pPr>
            <a:endParaRPr lang="en-US" sz="1200" b="0" i="0" u="none" strike="noStrike" dirty="0">
              <a:solidFill>
                <a:srgbClr val="000000"/>
              </a:solidFill>
              <a:effectLst/>
              <a:latin typeface="Constantia" panose="02030602050306030303" pitchFamily="18" charset="0"/>
            </a:endParaRPr>
          </a:p>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If we try to impute using </a:t>
            </a:r>
            <a:r>
              <a:rPr lang="en-US" sz="1800" b="1" i="0" u="none" strike="noStrike" dirty="0">
                <a:solidFill>
                  <a:srgbClr val="000000"/>
                </a:solidFill>
                <a:effectLst/>
                <a:latin typeface="Constantia" panose="02030602050306030303" pitchFamily="18" charset="0"/>
              </a:rPr>
              <a:t>singular value decomposition</a:t>
            </a:r>
            <a:r>
              <a:rPr lang="en-US" sz="1800" b="0" i="0" u="none" strike="noStrike" dirty="0">
                <a:solidFill>
                  <a:srgbClr val="000000"/>
                </a:solidFill>
                <a:effectLst/>
                <a:latin typeface="Constantia" panose="02030602050306030303" pitchFamily="18" charset="0"/>
              </a:rPr>
              <a:t>, the data is typically scaled and centralized first.</a:t>
            </a:r>
            <a:endParaRPr lang="en-US" b="0" dirty="0">
              <a:effectLst/>
            </a:endParaRPr>
          </a:p>
          <a:p>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19</a:t>
            </a:fld>
            <a:endParaRPr lang="en-US"/>
          </a:p>
        </p:txBody>
      </p:sp>
    </p:spTree>
    <p:extLst>
      <p:ext uri="{BB962C8B-B14F-4D97-AF65-F5344CB8AC3E}">
        <p14:creationId xmlns:p14="http://schemas.microsoft.com/office/powerpoint/2010/main" val="969231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Let's start with the basics, what is metabolomics?</a:t>
            </a:r>
            <a:endParaRPr lang="en-US" sz="2800" b="0" dirty="0">
              <a:effectLst/>
            </a:endParaRPr>
          </a:p>
          <a:p>
            <a:pPr marR="629996" rtl="0">
              <a:spcBef>
                <a:spcPts val="0"/>
              </a:spcBef>
              <a:spcAft>
                <a:spcPts val="0"/>
              </a:spcAft>
            </a:pPr>
            <a:r>
              <a:rPr lang="en-US" sz="1800" b="1" i="0" u="none" strike="noStrike" dirty="0">
                <a:solidFill>
                  <a:srgbClr val="000000"/>
                </a:solidFill>
                <a:effectLst/>
                <a:latin typeface="Constantia" panose="02030602050306030303" pitchFamily="18" charset="0"/>
              </a:rPr>
              <a:t>Metabolomics</a:t>
            </a:r>
            <a:r>
              <a:rPr lang="en-US" sz="1800" b="0" i="0" u="none" strike="noStrike" dirty="0">
                <a:solidFill>
                  <a:srgbClr val="000000"/>
                </a:solidFill>
                <a:effectLst/>
                <a:latin typeface="Constantia" panose="02030602050306030303" pitchFamily="18" charset="0"/>
              </a:rPr>
              <a:t> is the scientific field that dives deep into the world of metabolites and as a curiosity, the term metabolomics is 3 months older than me. (image of the Oliver paper)</a:t>
            </a:r>
            <a:endParaRPr lang="en-US" sz="2800" b="0" dirty="0">
              <a:effectLst/>
            </a:endParaRPr>
          </a:p>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Those metabolites are essentially the building blocks of life, including the intermediates and products of metabolism (fatty acids, sugars and amino acids, antibiotics and pigments). The complete set of all this metabolites in a biological sample is called the metabolome.</a:t>
            </a:r>
            <a:endParaRPr lang="en-US" sz="2800" b="0" dirty="0">
              <a:effectLst/>
            </a:endParaRPr>
          </a:p>
          <a:p>
            <a:pPr marR="629996" rtl="0">
              <a:spcBef>
                <a:spcPts val="0"/>
              </a:spcBef>
              <a:spcAft>
                <a:spcPts val="0"/>
              </a:spcAft>
            </a:pPr>
            <a:br>
              <a:rPr lang="en-US" sz="2800" b="0" dirty="0">
                <a:effectLst/>
              </a:rPr>
            </a:br>
            <a:r>
              <a:rPr lang="en-US" sz="1800" b="0" i="0" u="none" strike="noStrike" dirty="0">
                <a:solidFill>
                  <a:srgbClr val="000000"/>
                </a:solidFill>
                <a:effectLst/>
                <a:latin typeface="Constantia" panose="02030602050306030303" pitchFamily="18" charset="0"/>
              </a:rPr>
              <a:t>With metabolomics we try to understand </a:t>
            </a:r>
            <a:r>
              <a:rPr lang="en-US" sz="1800" b="0" i="0" u="none" strike="noStrike" dirty="0" err="1">
                <a:solidFill>
                  <a:srgbClr val="000000"/>
                </a:solidFill>
                <a:effectLst/>
                <a:latin typeface="Constantia" panose="02030602050306030303" pitchFamily="18" charset="0"/>
              </a:rPr>
              <a:t>whats</a:t>
            </a:r>
            <a:r>
              <a:rPr lang="en-US" sz="1800" b="0" i="0" u="none" strike="noStrike" dirty="0">
                <a:solidFill>
                  <a:srgbClr val="000000"/>
                </a:solidFill>
                <a:effectLst/>
                <a:latin typeface="Constantia" panose="02030602050306030303" pitchFamily="18" charset="0"/>
              </a:rPr>
              <a:t> going on inside cells, tissues or even whole organisms by quantifying the metabolites present on them creating a sort of metabolic fingerprint. Like a snapshot of the cell’s activity. With that fingerprinting we can impact the world </a:t>
            </a:r>
            <a:r>
              <a:rPr lang="en-US" sz="1800" b="0" i="0" u="none" strike="noStrike" dirty="0" err="1">
                <a:solidFill>
                  <a:srgbClr val="000000"/>
                </a:solidFill>
                <a:effectLst/>
                <a:latin typeface="Constantia" panose="02030602050306030303" pitchFamily="18" charset="0"/>
              </a:rPr>
              <a:t>arround</a:t>
            </a:r>
            <a:r>
              <a:rPr lang="en-US" sz="1800" b="0" i="0" u="none" strike="noStrike" dirty="0">
                <a:solidFill>
                  <a:srgbClr val="000000"/>
                </a:solidFill>
                <a:effectLst/>
                <a:latin typeface="Constantia" panose="02030602050306030303" pitchFamily="18" charset="0"/>
              </a:rPr>
              <a:t> us for example:</a:t>
            </a:r>
            <a:br>
              <a:rPr lang="en-US" sz="1800" b="0" i="0" u="none" strike="noStrike" dirty="0">
                <a:solidFill>
                  <a:srgbClr val="000000"/>
                </a:solidFill>
                <a:effectLst/>
                <a:latin typeface="Constantia" panose="02030602050306030303" pitchFamily="18" charset="0"/>
              </a:rPr>
            </a:br>
            <a:br>
              <a:rPr lang="en-US" sz="1800" b="0" i="0" u="none" strike="noStrike" dirty="0">
                <a:solidFill>
                  <a:srgbClr val="000000"/>
                </a:solidFill>
                <a:effectLst/>
                <a:latin typeface="Constantia" panose="02030602050306030303" pitchFamily="18" charset="0"/>
              </a:rPr>
            </a:br>
            <a:endParaRPr lang="en-US" sz="2800" b="0" dirty="0">
              <a:effectLst/>
            </a:endParaRPr>
          </a:p>
          <a:p>
            <a:pPr marR="629996"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Constantia" panose="02030602050306030303" pitchFamily="18" charset="0"/>
              </a:rPr>
              <a:t>Health and Disease:</a:t>
            </a:r>
            <a:r>
              <a:rPr lang="en-US" sz="1800" b="0" i="0" u="none" strike="noStrike" dirty="0">
                <a:solidFill>
                  <a:srgbClr val="000000"/>
                </a:solidFill>
                <a:effectLst/>
                <a:latin typeface="Constantia" panose="02030602050306030303" pitchFamily="18" charset="0"/>
              </a:rPr>
              <a:t> By comparing the fingerprints of healthy individuals to those with a particular disease, we can identify unique metabolic patterns associated with the illness.</a:t>
            </a:r>
          </a:p>
          <a:p>
            <a:pPr marR="629996"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Constantia" panose="02030602050306030303" pitchFamily="18" charset="0"/>
              </a:rPr>
              <a:t>Nutrition:</a:t>
            </a:r>
            <a:r>
              <a:rPr lang="en-US" sz="1800" b="0" i="0" u="none" strike="noStrike" dirty="0">
                <a:solidFill>
                  <a:srgbClr val="000000"/>
                </a:solidFill>
                <a:effectLst/>
                <a:latin typeface="Constantia" panose="02030602050306030303" pitchFamily="18" charset="0"/>
              </a:rPr>
              <a:t> Metabolomics can be used to assess how well your body is processing food and identify potential nutritional deficiencies. This can inform personalized dietary plans for optimal health.</a:t>
            </a:r>
          </a:p>
          <a:p>
            <a:pPr marR="629996"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Constantia" panose="02030602050306030303" pitchFamily="18" charset="0"/>
              </a:rPr>
              <a:t>Agriculture:</a:t>
            </a:r>
            <a:r>
              <a:rPr lang="en-US" sz="1800" b="0" i="0" u="none" strike="noStrike" dirty="0">
                <a:solidFill>
                  <a:srgbClr val="000000"/>
                </a:solidFill>
                <a:effectLst/>
                <a:latin typeface="Constantia" panose="02030602050306030303" pitchFamily="18" charset="0"/>
              </a:rPr>
              <a:t> In plants, the metabolic fingerprint can reveal information about growth, stress response, and even resistance to pests and diseases.</a:t>
            </a:r>
          </a:p>
          <a:p>
            <a:pPr marR="629996" rtl="0">
              <a:spcBef>
                <a:spcPts val="0"/>
              </a:spcBef>
              <a:spcAft>
                <a:spcPts val="0"/>
              </a:spcAft>
            </a:pPr>
            <a:br>
              <a:rPr lang="en-US" sz="2800" b="0" dirty="0">
                <a:effectLst/>
              </a:rPr>
            </a:br>
            <a:br>
              <a:rPr lang="en-US" sz="2800" b="0" dirty="0">
                <a:effectLst/>
              </a:rPr>
            </a:br>
            <a:r>
              <a:rPr lang="en-US" sz="1800" b="0" i="0" u="none" strike="noStrike" dirty="0">
                <a:solidFill>
                  <a:srgbClr val="000000"/>
                </a:solidFill>
                <a:effectLst/>
                <a:latin typeface="Constantia" panose="02030602050306030303" pitchFamily="18" charset="0"/>
              </a:rPr>
              <a:t>The metabolomics studies, se </a:t>
            </a:r>
            <a:r>
              <a:rPr lang="en-US" sz="1800" b="0" i="0" u="none" strike="noStrike" dirty="0" err="1">
                <a:solidFill>
                  <a:srgbClr val="000000"/>
                </a:solidFill>
                <a:effectLst/>
                <a:latin typeface="Constantia" panose="02030602050306030303" pitchFamily="18" charset="0"/>
              </a:rPr>
              <a:t>categorizan</a:t>
            </a:r>
            <a:r>
              <a:rPr lang="en-US" sz="1800" b="0" i="0" u="none" strike="noStrike" dirty="0">
                <a:solidFill>
                  <a:srgbClr val="000000"/>
                </a:solidFill>
                <a:effectLst/>
                <a:latin typeface="Constantia" panose="02030602050306030303" pitchFamily="18" charset="0"/>
              </a:rPr>
              <a:t> </a:t>
            </a:r>
            <a:r>
              <a:rPr lang="en-US" sz="1800" b="0" i="0" u="none" strike="noStrike" dirty="0" err="1">
                <a:solidFill>
                  <a:srgbClr val="000000"/>
                </a:solidFill>
                <a:effectLst/>
                <a:latin typeface="Constantia" panose="02030602050306030303" pitchFamily="18" charset="0"/>
              </a:rPr>
              <a:t>principalmente</a:t>
            </a:r>
            <a:r>
              <a:rPr lang="en-US" sz="1800" b="0" i="0" u="none" strike="noStrike" dirty="0">
                <a:solidFill>
                  <a:srgbClr val="000000"/>
                </a:solidFill>
                <a:effectLst/>
                <a:latin typeface="Constantia" panose="02030602050306030303" pitchFamily="18" charset="0"/>
              </a:rPr>
              <a:t> </a:t>
            </a:r>
            <a:r>
              <a:rPr lang="en-US" sz="1800" b="0" i="0" u="none" strike="noStrike" dirty="0" err="1">
                <a:solidFill>
                  <a:srgbClr val="000000"/>
                </a:solidFill>
                <a:effectLst/>
                <a:latin typeface="Constantia" panose="02030602050306030303" pitchFamily="18" charset="0"/>
              </a:rPr>
              <a:t>en</a:t>
            </a:r>
            <a:r>
              <a:rPr lang="en-US" sz="1800" b="0" i="0" u="none" strike="noStrike" dirty="0">
                <a:solidFill>
                  <a:srgbClr val="000000"/>
                </a:solidFill>
                <a:effectLst/>
                <a:latin typeface="Constantia" panose="02030602050306030303" pitchFamily="18" charset="0"/>
              </a:rPr>
              <a:t> dos </a:t>
            </a:r>
            <a:r>
              <a:rPr lang="en-US" sz="1800" b="0" i="0" u="none" strike="noStrike" dirty="0" err="1">
                <a:solidFill>
                  <a:srgbClr val="000000"/>
                </a:solidFill>
                <a:effectLst/>
                <a:latin typeface="Constantia" panose="02030602050306030303" pitchFamily="18" charset="0"/>
              </a:rPr>
              <a:t>grandes</a:t>
            </a:r>
            <a:r>
              <a:rPr lang="en-US" sz="1800" b="0" i="0" u="none" strike="noStrike" dirty="0">
                <a:solidFill>
                  <a:srgbClr val="000000"/>
                </a:solidFill>
                <a:effectLst/>
                <a:latin typeface="Constantia" panose="02030602050306030303" pitchFamily="18" charset="0"/>
              </a:rPr>
              <a:t> </a:t>
            </a:r>
            <a:r>
              <a:rPr lang="en-US" sz="1800" b="0" i="0" u="none" strike="noStrike" dirty="0" err="1">
                <a:solidFill>
                  <a:srgbClr val="000000"/>
                </a:solidFill>
                <a:effectLst/>
                <a:latin typeface="Constantia" panose="02030602050306030303" pitchFamily="18" charset="0"/>
              </a:rPr>
              <a:t>grupos</a:t>
            </a:r>
            <a:r>
              <a:rPr lang="en-US" sz="1800" b="0" i="0" u="none" strike="noStrike" dirty="0">
                <a:solidFill>
                  <a:srgbClr val="000000"/>
                </a:solidFill>
                <a:effectLst/>
                <a:latin typeface="Constantia" panose="02030602050306030303" pitchFamily="18" charset="0"/>
              </a:rPr>
              <a:t>: Targeted Metabolomics, and Untargeted metabolomics.</a:t>
            </a:r>
            <a:endParaRPr lang="en-US" sz="2800" b="0" dirty="0">
              <a:effectLst/>
            </a:endParaRPr>
          </a:p>
          <a:p>
            <a:pPr marR="629996" rtl="0">
              <a:spcBef>
                <a:spcPts val="0"/>
              </a:spcBef>
              <a:spcAft>
                <a:spcPts val="0"/>
              </a:spcAft>
            </a:pPr>
            <a:br>
              <a:rPr lang="en-US" sz="2800" b="0" dirty="0">
                <a:effectLst/>
              </a:rPr>
            </a:br>
            <a:r>
              <a:rPr lang="en-US" sz="1800" b="1" i="0" u="none" strike="noStrike" dirty="0">
                <a:solidFill>
                  <a:srgbClr val="000000"/>
                </a:solidFill>
                <a:effectLst/>
                <a:latin typeface="Constantia" panose="02030602050306030303" pitchFamily="18" charset="0"/>
              </a:rPr>
              <a:t>Targeted metabolomics: </a:t>
            </a:r>
            <a:r>
              <a:rPr lang="en-US" sz="1800" b="0" i="0" u="none" strike="noStrike" dirty="0">
                <a:solidFill>
                  <a:srgbClr val="000000"/>
                </a:solidFill>
                <a:effectLst/>
                <a:latin typeface="Constantia" panose="02030602050306030303" pitchFamily="18" charset="0"/>
              </a:rPr>
              <a:t>focuses on a predefined list of known and characterized metabolites. </a:t>
            </a:r>
            <a:endParaRPr lang="en-US" sz="2800" b="0" dirty="0">
              <a:effectLst/>
            </a:endParaRPr>
          </a:p>
          <a:p>
            <a:br>
              <a:rPr lang="en-US" sz="2800" b="0" dirty="0">
                <a:effectLst/>
              </a:rPr>
            </a:br>
            <a:r>
              <a:rPr lang="en-US" sz="1800" b="1" i="0" u="none" strike="noStrike" dirty="0">
                <a:solidFill>
                  <a:srgbClr val="000000"/>
                </a:solidFill>
                <a:effectLst/>
                <a:latin typeface="Constantia" panose="02030602050306030303" pitchFamily="18" charset="0"/>
              </a:rPr>
              <a:t>Untargeted Metabolomics:</a:t>
            </a:r>
            <a:r>
              <a:rPr lang="en-US" sz="1800" b="0" i="0" u="none" strike="noStrike" dirty="0">
                <a:solidFill>
                  <a:srgbClr val="000000"/>
                </a:solidFill>
                <a:effectLst/>
                <a:latin typeface="Constantia" panose="02030602050306030303" pitchFamily="18" charset="0"/>
              </a:rPr>
              <a:t> Casts a wide net, aiming to identify and quantify all detectable metabolites in a sample, including unknowns.</a:t>
            </a:r>
            <a:endParaRPr lang="es-ES" dirty="0"/>
          </a:p>
        </p:txBody>
      </p:sp>
      <p:sp>
        <p:nvSpPr>
          <p:cNvPr id="4" name="Marcador de número de diapositiva 3"/>
          <p:cNvSpPr>
            <a:spLocks noGrp="1"/>
          </p:cNvSpPr>
          <p:nvPr>
            <p:ph type="sldNum" sz="quarter" idx="5"/>
          </p:nvPr>
        </p:nvSpPr>
        <p:spPr/>
        <p:txBody>
          <a:bodyPr/>
          <a:lstStyle/>
          <a:p>
            <a:fld id="{942139D9-C48B-4535-B980-D1F7A45F6A43}" type="slidenum">
              <a:rPr lang="en-US" smtClean="0"/>
              <a:t>2</a:t>
            </a:fld>
            <a:endParaRPr lang="en-US"/>
          </a:p>
        </p:txBody>
      </p:sp>
    </p:spTree>
    <p:extLst>
      <p:ext uri="{BB962C8B-B14F-4D97-AF65-F5344CB8AC3E}">
        <p14:creationId xmlns:p14="http://schemas.microsoft.com/office/powerpoint/2010/main" val="19766967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onstantia" panose="02030602050306030303" pitchFamily="18" charset="0"/>
              </a:rPr>
              <a:t>If we try to impute using </a:t>
            </a:r>
            <a:r>
              <a:rPr lang="en-US" sz="1800" b="1" i="0" u="none" strike="noStrike" dirty="0">
                <a:solidFill>
                  <a:srgbClr val="000000"/>
                </a:solidFill>
                <a:effectLst/>
                <a:latin typeface="Constantia" panose="02030602050306030303" pitchFamily="18" charset="0"/>
              </a:rPr>
              <a:t>singular value decomposition</a:t>
            </a:r>
            <a:r>
              <a:rPr lang="en-US" sz="1800" b="0" i="0" u="none" strike="noStrike" dirty="0">
                <a:solidFill>
                  <a:srgbClr val="000000"/>
                </a:solidFill>
                <a:effectLst/>
                <a:latin typeface="Constantia" panose="02030602050306030303" pitchFamily="18" charset="0"/>
              </a:rPr>
              <a:t>, the data is typically scaled and centralized first.</a:t>
            </a: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20</a:t>
            </a:fld>
            <a:endParaRPr lang="en-US"/>
          </a:p>
        </p:txBody>
      </p:sp>
    </p:spTree>
    <p:extLst>
      <p:ext uri="{BB962C8B-B14F-4D97-AF65-F5344CB8AC3E}">
        <p14:creationId xmlns:p14="http://schemas.microsoft.com/office/powerpoint/2010/main" val="1291584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onstantia" panose="02030602050306030303" pitchFamily="18" charset="0"/>
              </a:rPr>
              <a:t>If we try to impute using </a:t>
            </a:r>
            <a:r>
              <a:rPr lang="en-US" sz="1800" b="1" i="0" u="none" strike="noStrike" dirty="0">
                <a:solidFill>
                  <a:srgbClr val="000000"/>
                </a:solidFill>
                <a:effectLst/>
                <a:latin typeface="Constantia" panose="02030602050306030303" pitchFamily="18" charset="0"/>
              </a:rPr>
              <a:t>singular value decomposition</a:t>
            </a:r>
            <a:r>
              <a:rPr lang="en-US" sz="1800" b="0" i="0" u="none" strike="noStrike" dirty="0">
                <a:solidFill>
                  <a:srgbClr val="000000"/>
                </a:solidFill>
                <a:effectLst/>
                <a:latin typeface="Constantia" panose="02030602050306030303" pitchFamily="18" charset="0"/>
              </a:rPr>
              <a:t>, the data is typically scaled and centralized first.</a:t>
            </a: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21</a:t>
            </a:fld>
            <a:endParaRPr lang="en-US"/>
          </a:p>
        </p:txBody>
      </p:sp>
    </p:spTree>
    <p:extLst>
      <p:ext uri="{BB962C8B-B14F-4D97-AF65-F5344CB8AC3E}">
        <p14:creationId xmlns:p14="http://schemas.microsoft.com/office/powerpoint/2010/main" val="19520572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onstantia" panose="02030602050306030303" pitchFamily="18" charset="0"/>
              </a:rPr>
              <a:t>If we try to impute using </a:t>
            </a:r>
            <a:r>
              <a:rPr lang="en-US" sz="1800" b="1" i="0" u="none" strike="noStrike" dirty="0">
                <a:solidFill>
                  <a:srgbClr val="000000"/>
                </a:solidFill>
                <a:effectLst/>
                <a:latin typeface="Constantia" panose="02030602050306030303" pitchFamily="18" charset="0"/>
              </a:rPr>
              <a:t>singular value decomposition</a:t>
            </a:r>
            <a:r>
              <a:rPr lang="en-US" sz="1800" b="0" i="0" u="none" strike="noStrike" dirty="0">
                <a:solidFill>
                  <a:srgbClr val="000000"/>
                </a:solidFill>
                <a:effectLst/>
                <a:latin typeface="Constantia" panose="02030602050306030303" pitchFamily="18" charset="0"/>
              </a:rPr>
              <a:t>, the data is typically scaled and centralized first.</a:t>
            </a:r>
          </a:p>
          <a:p>
            <a:endParaRPr lang="en-US" sz="1800" b="0" i="0" u="none" strike="noStrike" dirty="0">
              <a:solidFill>
                <a:srgbClr val="000000"/>
              </a:solidFill>
              <a:effectLst/>
              <a:latin typeface="Constantia" panose="0203060205030603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onstantia" panose="02030602050306030303" pitchFamily="18" charset="0"/>
              </a:rPr>
              <a:t>Okay then, we can impute using another method like, </a:t>
            </a:r>
            <a:r>
              <a:rPr lang="en-US" sz="1800" b="1" i="0" u="none" strike="noStrike" dirty="0">
                <a:solidFill>
                  <a:srgbClr val="000000"/>
                </a:solidFill>
                <a:effectLst/>
                <a:latin typeface="Constantia" panose="02030602050306030303" pitchFamily="18" charset="0"/>
              </a:rPr>
              <a:t>quantile Regression imputation of left-censored data. </a:t>
            </a:r>
            <a:r>
              <a:rPr lang="en-US" sz="1800" b="0" i="0" u="none" strike="noStrike" dirty="0">
                <a:solidFill>
                  <a:srgbClr val="000000"/>
                </a:solidFill>
                <a:effectLst/>
                <a:latin typeface="Constantia" panose="02030602050306030303" pitchFamily="18" charset="0"/>
              </a:rPr>
              <a:t>Well then to improve imputation accuracy, the data is first log-transformed.</a:t>
            </a:r>
          </a:p>
          <a:p>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22</a:t>
            </a:fld>
            <a:endParaRPr lang="en-US"/>
          </a:p>
        </p:txBody>
      </p:sp>
    </p:spTree>
    <p:extLst>
      <p:ext uri="{BB962C8B-B14F-4D97-AF65-F5344CB8AC3E}">
        <p14:creationId xmlns:p14="http://schemas.microsoft.com/office/powerpoint/2010/main" val="10469375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onstantia" panose="02030602050306030303" pitchFamily="18" charset="0"/>
              </a:rPr>
              <a:t>Okay then, we can impute using another method like, </a:t>
            </a:r>
            <a:r>
              <a:rPr lang="en-US" sz="1800" b="1" i="0" u="none" strike="noStrike" dirty="0">
                <a:solidFill>
                  <a:srgbClr val="000000"/>
                </a:solidFill>
                <a:effectLst/>
                <a:latin typeface="Constantia" panose="02030602050306030303" pitchFamily="18" charset="0"/>
              </a:rPr>
              <a:t>quantile Regression imputation of left-censored data. </a:t>
            </a:r>
            <a:r>
              <a:rPr lang="en-US" sz="1800" b="0" i="0" u="none" strike="noStrike" dirty="0">
                <a:solidFill>
                  <a:srgbClr val="000000"/>
                </a:solidFill>
                <a:effectLst/>
                <a:latin typeface="Constantia" panose="02030602050306030303" pitchFamily="18" charset="0"/>
              </a:rPr>
              <a:t>Well then to improve imputation accuracy, the data is first log-transformed.</a:t>
            </a:r>
          </a:p>
          <a:p>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23</a:t>
            </a:fld>
            <a:endParaRPr lang="en-US"/>
          </a:p>
        </p:txBody>
      </p:sp>
    </p:spTree>
    <p:extLst>
      <p:ext uri="{BB962C8B-B14F-4D97-AF65-F5344CB8AC3E}">
        <p14:creationId xmlns:p14="http://schemas.microsoft.com/office/powerpoint/2010/main" val="11712553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onstantia" panose="02030602050306030303" pitchFamily="18" charset="0"/>
              </a:rPr>
              <a:t>Okay then, we can impute using another method like, </a:t>
            </a:r>
            <a:r>
              <a:rPr lang="en-US" sz="1800" b="1" i="0" u="none" strike="noStrike" dirty="0">
                <a:solidFill>
                  <a:srgbClr val="000000"/>
                </a:solidFill>
                <a:effectLst/>
                <a:latin typeface="Constantia" panose="02030602050306030303" pitchFamily="18" charset="0"/>
              </a:rPr>
              <a:t>quantile Regression imputation of left-censored data. </a:t>
            </a:r>
            <a:r>
              <a:rPr lang="en-US" sz="1800" b="0" i="0" u="none" strike="noStrike" dirty="0">
                <a:solidFill>
                  <a:srgbClr val="000000"/>
                </a:solidFill>
                <a:effectLst/>
                <a:latin typeface="Constantia" panose="02030602050306030303" pitchFamily="18" charset="0"/>
              </a:rPr>
              <a:t>Well then to improve imputation accuracy, the data is first log-transformed.</a:t>
            </a:r>
          </a:p>
          <a:p>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24</a:t>
            </a:fld>
            <a:endParaRPr lang="en-US"/>
          </a:p>
        </p:txBody>
      </p:sp>
    </p:spTree>
    <p:extLst>
      <p:ext uri="{BB962C8B-B14F-4D97-AF65-F5344CB8AC3E}">
        <p14:creationId xmlns:p14="http://schemas.microsoft.com/office/powerpoint/2010/main" val="13015521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onstantia" panose="02030602050306030303" pitchFamily="18" charset="0"/>
              </a:rPr>
              <a:t>Okay then, we can impute using another method like, </a:t>
            </a:r>
            <a:r>
              <a:rPr lang="en-US" sz="1800" b="1" i="0" u="none" strike="noStrike" dirty="0">
                <a:solidFill>
                  <a:srgbClr val="000000"/>
                </a:solidFill>
                <a:effectLst/>
                <a:latin typeface="Constantia" panose="02030602050306030303" pitchFamily="18" charset="0"/>
              </a:rPr>
              <a:t>quantile Regression imputation of left-censored data. </a:t>
            </a:r>
            <a:r>
              <a:rPr lang="en-US" sz="1800" b="0" i="0" u="none" strike="noStrike" dirty="0">
                <a:solidFill>
                  <a:srgbClr val="000000"/>
                </a:solidFill>
                <a:effectLst/>
                <a:latin typeface="Constantia" panose="02030602050306030303" pitchFamily="18" charset="0"/>
              </a:rPr>
              <a:t>Well then to improve imputation accuracy, the data is first log-transformed.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onstantia" panose="02030602050306030303" pitchFamily="18" charset="0"/>
              </a:rPr>
              <a:t>If we select the </a:t>
            </a:r>
            <a:r>
              <a:rPr lang="en-US" sz="1800" b="1" i="0" u="none" strike="noStrike" dirty="0">
                <a:solidFill>
                  <a:srgbClr val="000000"/>
                </a:solidFill>
                <a:effectLst/>
                <a:latin typeface="Constantia" panose="02030602050306030303" pitchFamily="18" charset="0"/>
              </a:rPr>
              <a:t>quantile normalization </a:t>
            </a:r>
            <a:r>
              <a:rPr lang="en-US" sz="1800" b="0" i="0" u="none" strike="noStrike" dirty="0">
                <a:solidFill>
                  <a:srgbClr val="000000"/>
                </a:solidFill>
                <a:effectLst/>
                <a:latin typeface="Constantia" panose="02030602050306030303" pitchFamily="18" charset="0"/>
              </a:rPr>
              <a:t>it is not recommended for datasets with less than 50 samples.</a:t>
            </a:r>
          </a:p>
          <a:p>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25</a:t>
            </a:fld>
            <a:endParaRPr lang="en-US"/>
          </a:p>
        </p:txBody>
      </p:sp>
    </p:spTree>
    <p:extLst>
      <p:ext uri="{BB962C8B-B14F-4D97-AF65-F5344CB8AC3E}">
        <p14:creationId xmlns:p14="http://schemas.microsoft.com/office/powerpoint/2010/main" val="37573105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onstantia" panose="02030602050306030303" pitchFamily="18" charset="0"/>
              </a:rPr>
              <a:t>If we select the </a:t>
            </a:r>
            <a:r>
              <a:rPr lang="en-US" sz="1800" b="1" i="0" u="none" strike="noStrike" dirty="0">
                <a:solidFill>
                  <a:srgbClr val="000000"/>
                </a:solidFill>
                <a:effectLst/>
                <a:latin typeface="Constantia" panose="02030602050306030303" pitchFamily="18" charset="0"/>
              </a:rPr>
              <a:t>quantile normalization </a:t>
            </a:r>
            <a:r>
              <a:rPr lang="en-US" sz="1800" b="0" i="0" u="none" strike="noStrike" dirty="0">
                <a:solidFill>
                  <a:srgbClr val="000000"/>
                </a:solidFill>
                <a:effectLst/>
                <a:latin typeface="Constantia" panose="02030602050306030303" pitchFamily="18" charset="0"/>
              </a:rPr>
              <a:t>it is not recommended for datasets with less than 50 samples.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onstantia" panose="02030602050306030303" pitchFamily="18" charset="0"/>
              </a:rPr>
              <a:t>And </a:t>
            </a:r>
            <a:r>
              <a:rPr lang="en-US" sz="1800" b="1" i="0" u="none" strike="noStrike" dirty="0">
                <a:solidFill>
                  <a:srgbClr val="000000"/>
                </a:solidFill>
                <a:effectLst/>
                <a:latin typeface="Constantia" panose="02030602050306030303" pitchFamily="18" charset="0"/>
              </a:rPr>
              <a:t>probabilistic quotient normalization</a:t>
            </a:r>
            <a:r>
              <a:rPr lang="en-US" sz="1800" b="0" i="0" u="none" strike="noStrike" dirty="0">
                <a:solidFill>
                  <a:srgbClr val="000000"/>
                </a:solidFill>
                <a:effectLst/>
                <a:latin typeface="Constantia" panose="02030602050306030303" pitchFamily="18" charset="0"/>
              </a:rPr>
              <a:t> is not recommended when the number of metabolites is greater than the number of samples.</a:t>
            </a:r>
          </a:p>
          <a:p>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26</a:t>
            </a:fld>
            <a:endParaRPr lang="en-US"/>
          </a:p>
        </p:txBody>
      </p:sp>
    </p:spTree>
    <p:extLst>
      <p:ext uri="{BB962C8B-B14F-4D97-AF65-F5344CB8AC3E}">
        <p14:creationId xmlns:p14="http://schemas.microsoft.com/office/powerpoint/2010/main" val="24425323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onstantia" panose="02030602050306030303" pitchFamily="18" charset="0"/>
              </a:rPr>
              <a:t>And </a:t>
            </a:r>
            <a:r>
              <a:rPr lang="en-US" sz="1800" b="1" i="0" u="none" strike="noStrike" dirty="0">
                <a:solidFill>
                  <a:srgbClr val="000000"/>
                </a:solidFill>
                <a:effectLst/>
                <a:latin typeface="Constantia" panose="02030602050306030303" pitchFamily="18" charset="0"/>
              </a:rPr>
              <a:t>probabilistic quotient normalization</a:t>
            </a:r>
            <a:r>
              <a:rPr lang="en-US" sz="1800" b="0" i="0" u="none" strike="noStrike" dirty="0">
                <a:solidFill>
                  <a:srgbClr val="000000"/>
                </a:solidFill>
                <a:effectLst/>
                <a:latin typeface="Constantia" panose="02030602050306030303" pitchFamily="18" charset="0"/>
              </a:rPr>
              <a:t> is not recommended when the number of metabolites is greater than the number of samples.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Constantia" panose="0203060205030603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onstantia" panose="02030602050306030303" pitchFamily="18" charset="0"/>
              </a:rPr>
              <a:t>For the batch correction we can use the </a:t>
            </a:r>
            <a:r>
              <a:rPr lang="en-US" sz="1800" b="1" i="0" u="none" strike="noStrike" dirty="0">
                <a:solidFill>
                  <a:srgbClr val="000000"/>
                </a:solidFill>
                <a:effectLst/>
                <a:latin typeface="Constantia" panose="02030602050306030303" pitchFamily="18" charset="0"/>
              </a:rPr>
              <a:t>QC-RSC</a:t>
            </a:r>
            <a:r>
              <a:rPr lang="en-US" sz="1800" b="0" i="0" u="none" strike="noStrike" dirty="0">
                <a:solidFill>
                  <a:srgbClr val="000000"/>
                </a:solidFill>
                <a:effectLst/>
                <a:latin typeface="Constantia" panose="02030602050306030303" pitchFamily="18" charset="0"/>
              </a:rPr>
              <a:t> but it depends on QC samples so if we don’t have we can use a </a:t>
            </a:r>
            <a:r>
              <a:rPr lang="en-US" sz="1800" b="1" i="0" u="none" strike="noStrike" dirty="0" err="1">
                <a:solidFill>
                  <a:srgbClr val="000000"/>
                </a:solidFill>
                <a:effectLst/>
                <a:latin typeface="Constantia" panose="02030602050306030303" pitchFamily="18" charset="0"/>
              </a:rPr>
              <a:t>ComBat</a:t>
            </a:r>
            <a:r>
              <a:rPr lang="en-US" sz="1800" b="1" i="0" u="none" strike="noStrike" dirty="0">
                <a:solidFill>
                  <a:srgbClr val="000000"/>
                </a:solidFill>
                <a:effectLst/>
                <a:latin typeface="Constantia" panose="02030602050306030303" pitchFamily="18" charset="0"/>
              </a:rPr>
              <a:t> </a:t>
            </a:r>
            <a:r>
              <a:rPr lang="en-US" sz="1800" b="0" i="0" u="none" strike="noStrike" dirty="0">
                <a:solidFill>
                  <a:srgbClr val="000000"/>
                </a:solidFill>
                <a:effectLst/>
                <a:latin typeface="Constantia" panose="02030602050306030303" pitchFamily="18" charset="0"/>
              </a:rPr>
              <a:t>approach.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dirty="0">
              <a:solidFill>
                <a:srgbClr val="000000"/>
              </a:solidFill>
              <a:effectLst/>
              <a:latin typeface="Constantia" panose="02030602050306030303" pitchFamily="18" charset="0"/>
            </a:endParaRPr>
          </a:p>
          <a:p>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27</a:t>
            </a:fld>
            <a:endParaRPr lang="en-US"/>
          </a:p>
        </p:txBody>
      </p:sp>
    </p:spTree>
    <p:extLst>
      <p:ext uri="{BB962C8B-B14F-4D97-AF65-F5344CB8AC3E}">
        <p14:creationId xmlns:p14="http://schemas.microsoft.com/office/powerpoint/2010/main" val="29875256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onstantia" panose="02030602050306030303" pitchFamily="18" charset="0"/>
              </a:rPr>
              <a:t>For the batch correction we can use the </a:t>
            </a:r>
            <a:r>
              <a:rPr lang="en-US" sz="1800" b="1" i="0" u="none" strike="noStrike" dirty="0">
                <a:solidFill>
                  <a:srgbClr val="000000"/>
                </a:solidFill>
                <a:effectLst/>
                <a:latin typeface="Constantia" panose="02030602050306030303" pitchFamily="18" charset="0"/>
              </a:rPr>
              <a:t>QC-RSC</a:t>
            </a:r>
            <a:r>
              <a:rPr lang="en-US" sz="1800" b="0" i="0" u="none" strike="noStrike" dirty="0">
                <a:solidFill>
                  <a:srgbClr val="000000"/>
                </a:solidFill>
                <a:effectLst/>
                <a:latin typeface="Constantia" panose="02030602050306030303" pitchFamily="18" charset="0"/>
              </a:rPr>
              <a:t> but it depends on QC samples so if we don’t have we can use a </a:t>
            </a:r>
            <a:r>
              <a:rPr lang="en-US" sz="1800" b="1" i="0" u="none" strike="noStrike" dirty="0" err="1">
                <a:solidFill>
                  <a:srgbClr val="000000"/>
                </a:solidFill>
                <a:effectLst/>
                <a:latin typeface="Constantia" panose="02030602050306030303" pitchFamily="18" charset="0"/>
              </a:rPr>
              <a:t>ComBat</a:t>
            </a:r>
            <a:r>
              <a:rPr lang="en-US" sz="1800" b="1" i="0" u="none" strike="noStrike" dirty="0">
                <a:solidFill>
                  <a:srgbClr val="000000"/>
                </a:solidFill>
                <a:effectLst/>
                <a:latin typeface="Constantia" panose="02030602050306030303" pitchFamily="18" charset="0"/>
              </a:rPr>
              <a:t> </a:t>
            </a:r>
            <a:r>
              <a:rPr lang="en-US" sz="1800" b="0" i="0" u="none" strike="noStrike" dirty="0">
                <a:solidFill>
                  <a:srgbClr val="000000"/>
                </a:solidFill>
                <a:effectLst/>
                <a:latin typeface="Constantia" panose="02030602050306030303" pitchFamily="18" charset="0"/>
              </a:rPr>
              <a:t>approach.</a:t>
            </a:r>
          </a:p>
          <a:p>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28</a:t>
            </a:fld>
            <a:endParaRPr lang="en-US"/>
          </a:p>
        </p:txBody>
      </p:sp>
    </p:spTree>
    <p:extLst>
      <p:ext uri="{BB962C8B-B14F-4D97-AF65-F5344CB8AC3E}">
        <p14:creationId xmlns:p14="http://schemas.microsoft.com/office/powerpoint/2010/main" val="17884277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onstantia" panose="02030602050306030303" pitchFamily="18" charset="0"/>
              </a:rPr>
              <a:t>For the batch correction we can use the </a:t>
            </a:r>
            <a:r>
              <a:rPr lang="en-US" sz="1800" b="1" i="0" u="none" strike="noStrike" dirty="0">
                <a:solidFill>
                  <a:srgbClr val="000000"/>
                </a:solidFill>
                <a:effectLst/>
                <a:latin typeface="Constantia" panose="02030602050306030303" pitchFamily="18" charset="0"/>
              </a:rPr>
              <a:t>QC-RSC</a:t>
            </a:r>
            <a:r>
              <a:rPr lang="en-US" sz="1800" b="0" i="0" u="none" strike="noStrike" dirty="0">
                <a:solidFill>
                  <a:srgbClr val="000000"/>
                </a:solidFill>
                <a:effectLst/>
                <a:latin typeface="Constantia" panose="02030602050306030303" pitchFamily="18" charset="0"/>
              </a:rPr>
              <a:t> but it depends on QC samples so if we don’t have we can use a </a:t>
            </a:r>
            <a:r>
              <a:rPr lang="en-US" sz="1800" b="1" i="0" u="none" strike="noStrike" dirty="0" err="1">
                <a:solidFill>
                  <a:srgbClr val="000000"/>
                </a:solidFill>
                <a:effectLst/>
                <a:latin typeface="Constantia" panose="02030602050306030303" pitchFamily="18" charset="0"/>
              </a:rPr>
              <a:t>ComBat</a:t>
            </a:r>
            <a:r>
              <a:rPr lang="en-US" sz="1800" b="1" i="0" u="none" strike="noStrike" dirty="0">
                <a:solidFill>
                  <a:srgbClr val="000000"/>
                </a:solidFill>
                <a:effectLst/>
                <a:latin typeface="Constantia" panose="02030602050306030303" pitchFamily="18" charset="0"/>
              </a:rPr>
              <a:t> </a:t>
            </a:r>
            <a:r>
              <a:rPr lang="en-US" sz="1800" b="0" i="0" u="none" strike="noStrike" dirty="0">
                <a:solidFill>
                  <a:srgbClr val="000000"/>
                </a:solidFill>
                <a:effectLst/>
                <a:latin typeface="Constantia" panose="02030602050306030303" pitchFamily="18" charset="0"/>
              </a:rPr>
              <a:t>approach.</a:t>
            </a:r>
          </a:p>
          <a:p>
            <a:endParaRPr lang="en-US" dirty="0"/>
          </a:p>
          <a:p>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29</a:t>
            </a:fld>
            <a:endParaRPr lang="en-US"/>
          </a:p>
        </p:txBody>
      </p:sp>
    </p:spTree>
    <p:extLst>
      <p:ext uri="{BB962C8B-B14F-4D97-AF65-F5344CB8AC3E}">
        <p14:creationId xmlns:p14="http://schemas.microsoft.com/office/powerpoint/2010/main" val="2398697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To quantify the metabolites there are usually 2 methods. </a:t>
            </a:r>
            <a:r>
              <a:rPr lang="en-US" sz="1800" b="1" i="0" u="none" strike="noStrike" dirty="0">
                <a:solidFill>
                  <a:srgbClr val="000000"/>
                </a:solidFill>
                <a:effectLst/>
                <a:latin typeface="Constantia" panose="02030602050306030303" pitchFamily="18" charset="0"/>
              </a:rPr>
              <a:t>Mass Spectrometry </a:t>
            </a:r>
            <a:r>
              <a:rPr lang="en-US" sz="1800" b="0" i="0" u="none" strike="noStrike" dirty="0">
                <a:solidFill>
                  <a:srgbClr val="000000"/>
                </a:solidFill>
                <a:effectLst/>
                <a:latin typeface="Constantia" panose="02030602050306030303" pitchFamily="18" charset="0"/>
              </a:rPr>
              <a:t>and </a:t>
            </a:r>
            <a:r>
              <a:rPr lang="en-US" sz="1800" b="1" i="0" u="none" strike="noStrike" dirty="0">
                <a:solidFill>
                  <a:srgbClr val="000000"/>
                </a:solidFill>
                <a:effectLst/>
                <a:latin typeface="Constantia" panose="02030602050306030303" pitchFamily="18" charset="0"/>
              </a:rPr>
              <a:t>Nuclear Magnetic Resonance Spectroscopy</a:t>
            </a:r>
            <a:r>
              <a:rPr lang="en-US" sz="1800" b="0" i="0" u="none" strike="noStrike" dirty="0">
                <a:solidFill>
                  <a:srgbClr val="000000"/>
                </a:solidFill>
                <a:effectLst/>
                <a:latin typeface="Constantia" panose="02030602050306030303" pitchFamily="18" charset="0"/>
              </a:rPr>
              <a:t>.</a:t>
            </a:r>
          </a:p>
          <a:p>
            <a:pPr marR="629996" rtl="0">
              <a:spcBef>
                <a:spcPts val="0"/>
              </a:spcBef>
              <a:spcAft>
                <a:spcPts val="0"/>
              </a:spcAft>
            </a:pPr>
            <a:endParaRPr lang="en-US" sz="1800" b="0" i="0" u="none" strike="noStrike" dirty="0">
              <a:solidFill>
                <a:srgbClr val="000000"/>
              </a:solidFill>
              <a:effectLst/>
              <a:latin typeface="Constantia" panose="02030602050306030303" pitchFamily="18" charset="0"/>
            </a:endParaRPr>
          </a:p>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The general idea is that </a:t>
            </a:r>
            <a:r>
              <a:rPr lang="en-US" sz="1800" b="1" i="0" u="none" strike="noStrike" dirty="0">
                <a:solidFill>
                  <a:srgbClr val="000000"/>
                </a:solidFill>
                <a:effectLst/>
                <a:latin typeface="Constantia" panose="02030602050306030303" pitchFamily="18" charset="0"/>
              </a:rPr>
              <a:t>MS </a:t>
            </a:r>
            <a:r>
              <a:rPr lang="en-US" sz="1800" b="0" i="0" u="none" strike="noStrike" dirty="0">
                <a:solidFill>
                  <a:srgbClr val="000000"/>
                </a:solidFill>
                <a:effectLst/>
                <a:latin typeface="Constantia" panose="02030602050306030303" pitchFamily="18" charset="0"/>
              </a:rPr>
              <a:t>ionizes molecules and separates them based on their mass-to-charge ratio (m/z). By analyzing the resulting spectrum, we can identify and quantify metabolites. </a:t>
            </a:r>
          </a:p>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And </a:t>
            </a:r>
            <a:r>
              <a:rPr lang="en-US" sz="1800" b="1" i="0" u="none" strike="noStrike" dirty="0">
                <a:solidFill>
                  <a:srgbClr val="000000"/>
                </a:solidFill>
                <a:effectLst/>
                <a:latin typeface="Constantia" panose="02030602050306030303" pitchFamily="18" charset="0"/>
              </a:rPr>
              <a:t>NMR </a:t>
            </a:r>
            <a:r>
              <a:rPr lang="en-US" sz="1800" b="0" i="0" u="none" strike="noStrike" dirty="0">
                <a:solidFill>
                  <a:srgbClr val="000000"/>
                </a:solidFill>
                <a:effectLst/>
                <a:latin typeface="Constantia" panose="02030602050306030303" pitchFamily="18" charset="0"/>
              </a:rPr>
              <a:t>uses a strong magnetic field to probe the local magnetic environment around atoms within molecules.</a:t>
            </a:r>
            <a:endParaRPr lang="en-US" b="0" dirty="0">
              <a:effectLst/>
            </a:endParaRPr>
          </a:p>
          <a:p>
            <a:br>
              <a:rPr lang="en-US" dirty="0"/>
            </a:br>
            <a:endParaRPr lang="es-ES" dirty="0"/>
          </a:p>
        </p:txBody>
      </p:sp>
      <p:sp>
        <p:nvSpPr>
          <p:cNvPr id="4" name="Marcador de número de diapositiva 3"/>
          <p:cNvSpPr>
            <a:spLocks noGrp="1"/>
          </p:cNvSpPr>
          <p:nvPr>
            <p:ph type="sldNum" sz="quarter" idx="5"/>
          </p:nvPr>
        </p:nvSpPr>
        <p:spPr/>
        <p:txBody>
          <a:bodyPr/>
          <a:lstStyle/>
          <a:p>
            <a:fld id="{942139D9-C48B-4535-B980-D1F7A45F6A43}" type="slidenum">
              <a:rPr lang="en-US" smtClean="0"/>
              <a:t>3</a:t>
            </a:fld>
            <a:endParaRPr lang="en-US"/>
          </a:p>
        </p:txBody>
      </p:sp>
    </p:spTree>
    <p:extLst>
      <p:ext uri="{BB962C8B-B14F-4D97-AF65-F5344CB8AC3E}">
        <p14:creationId xmlns:p14="http://schemas.microsoft.com/office/powerpoint/2010/main" val="7450716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onstantia" panose="02030602050306030303" pitchFamily="18" charset="0"/>
              </a:rPr>
              <a:t>For the batch correction we can use the </a:t>
            </a:r>
            <a:r>
              <a:rPr lang="en-US" sz="1800" b="1" i="0" u="none" strike="noStrike" dirty="0">
                <a:solidFill>
                  <a:srgbClr val="000000"/>
                </a:solidFill>
                <a:effectLst/>
                <a:latin typeface="Constantia" panose="02030602050306030303" pitchFamily="18" charset="0"/>
              </a:rPr>
              <a:t>QC-RSC</a:t>
            </a:r>
            <a:r>
              <a:rPr lang="en-US" sz="1800" b="0" i="0" u="none" strike="noStrike" dirty="0">
                <a:solidFill>
                  <a:srgbClr val="000000"/>
                </a:solidFill>
                <a:effectLst/>
                <a:latin typeface="Constantia" panose="02030602050306030303" pitchFamily="18" charset="0"/>
              </a:rPr>
              <a:t> but it depends on QC samples so if we don’t have we can use a </a:t>
            </a:r>
            <a:r>
              <a:rPr lang="en-US" sz="1800" b="1" i="0" u="none" strike="noStrike" dirty="0" err="1">
                <a:solidFill>
                  <a:srgbClr val="000000"/>
                </a:solidFill>
                <a:effectLst/>
                <a:latin typeface="Constantia" panose="02030602050306030303" pitchFamily="18" charset="0"/>
              </a:rPr>
              <a:t>ComBat</a:t>
            </a:r>
            <a:r>
              <a:rPr lang="en-US" sz="1800" b="1" i="0" u="none" strike="noStrike" dirty="0">
                <a:solidFill>
                  <a:srgbClr val="000000"/>
                </a:solidFill>
                <a:effectLst/>
                <a:latin typeface="Constantia" panose="02030602050306030303" pitchFamily="18" charset="0"/>
              </a:rPr>
              <a:t> </a:t>
            </a:r>
            <a:r>
              <a:rPr lang="en-US" sz="1800" b="0" i="0" u="none" strike="noStrike" dirty="0">
                <a:solidFill>
                  <a:srgbClr val="000000"/>
                </a:solidFill>
                <a:effectLst/>
                <a:latin typeface="Constantia" panose="02030602050306030303" pitchFamily="18" charset="0"/>
              </a:rPr>
              <a:t>approach.</a:t>
            </a:r>
          </a:p>
          <a:p>
            <a:endParaRPr lang="en-US" dirty="0"/>
          </a:p>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As you can see, the number of permutations is enormous, and, worst of all, they are codependent.</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30</a:t>
            </a:fld>
            <a:endParaRPr lang="en-US"/>
          </a:p>
        </p:txBody>
      </p:sp>
    </p:spTree>
    <p:extLst>
      <p:ext uri="{BB962C8B-B14F-4D97-AF65-F5344CB8AC3E}">
        <p14:creationId xmlns:p14="http://schemas.microsoft.com/office/powerpoint/2010/main" val="38973822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As you can see, the number of permutations is enormous, and, worst of all, they are codependent.</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31</a:t>
            </a:fld>
            <a:endParaRPr lang="en-US"/>
          </a:p>
        </p:txBody>
      </p:sp>
    </p:spTree>
    <p:extLst>
      <p:ext uri="{BB962C8B-B14F-4D97-AF65-F5344CB8AC3E}">
        <p14:creationId xmlns:p14="http://schemas.microsoft.com/office/powerpoint/2010/main" val="25332847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As you can see, the number of permutations is enormous, and, worst of all, they are codependent.</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32</a:t>
            </a:fld>
            <a:endParaRPr lang="en-US"/>
          </a:p>
        </p:txBody>
      </p:sp>
    </p:spTree>
    <p:extLst>
      <p:ext uri="{BB962C8B-B14F-4D97-AF65-F5344CB8AC3E}">
        <p14:creationId xmlns:p14="http://schemas.microsoft.com/office/powerpoint/2010/main" val="5727315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As you can see, the number of permutations is enormous, and, worst of all, they are codependent.</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33</a:t>
            </a:fld>
            <a:endParaRPr lang="en-US"/>
          </a:p>
        </p:txBody>
      </p:sp>
    </p:spTree>
    <p:extLst>
      <p:ext uri="{BB962C8B-B14F-4D97-AF65-F5344CB8AC3E}">
        <p14:creationId xmlns:p14="http://schemas.microsoft.com/office/powerpoint/2010/main" val="28592497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So the initial plan fails completely. And we had to change it. </a:t>
            </a:r>
          </a:p>
          <a:p>
            <a:pPr marR="629996" rtl="0">
              <a:spcBef>
                <a:spcPts val="0"/>
              </a:spcBef>
              <a:spcAft>
                <a:spcPts val="0"/>
              </a:spcAft>
            </a:pPr>
            <a:endParaRPr lang="en-US" sz="1800" b="0" i="0" u="none" strike="noStrike" dirty="0">
              <a:solidFill>
                <a:srgbClr val="000000"/>
              </a:solidFill>
              <a:effectLst/>
              <a:latin typeface="Constantia" panose="02030602050306030303" pitchFamily="18" charset="0"/>
            </a:endParaRPr>
          </a:p>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We shifted to a different approach, what if we first performed a couple of pipelines to then create a pipeline constructor? That way we can not only create the pipeline but all the combinations we wanted for them.</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34</a:t>
            </a:fld>
            <a:endParaRPr lang="en-US"/>
          </a:p>
        </p:txBody>
      </p:sp>
    </p:spTree>
    <p:extLst>
      <p:ext uri="{BB962C8B-B14F-4D97-AF65-F5344CB8AC3E}">
        <p14:creationId xmlns:p14="http://schemas.microsoft.com/office/powerpoint/2010/main" val="21874959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So the initial plan fails completely. And we had to change it. </a:t>
            </a:r>
          </a:p>
          <a:p>
            <a:pPr marR="629996" rtl="0">
              <a:spcBef>
                <a:spcPts val="0"/>
              </a:spcBef>
              <a:spcAft>
                <a:spcPts val="0"/>
              </a:spcAft>
            </a:pPr>
            <a:endParaRPr lang="en-US" sz="1800" b="0" i="0" u="none" strike="noStrike" dirty="0">
              <a:solidFill>
                <a:srgbClr val="000000"/>
              </a:solidFill>
              <a:effectLst/>
              <a:latin typeface="Constantia" panose="02030602050306030303" pitchFamily="18" charset="0"/>
            </a:endParaRPr>
          </a:p>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We shifted to a different approach, what if we first performed a couple of pipelines to then create a pipeline constructor? That way we can not only create the pipeline but all the combinations we wanted for them.</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35</a:t>
            </a:fld>
            <a:endParaRPr lang="en-US"/>
          </a:p>
        </p:txBody>
      </p:sp>
    </p:spTree>
    <p:extLst>
      <p:ext uri="{BB962C8B-B14F-4D97-AF65-F5344CB8AC3E}">
        <p14:creationId xmlns:p14="http://schemas.microsoft.com/office/powerpoint/2010/main" val="13343528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So </a:t>
            </a:r>
            <a:r>
              <a:rPr lang="en-US" sz="1800" b="0" i="0" u="none" strike="noStrike" dirty="0" err="1">
                <a:solidFill>
                  <a:srgbClr val="000000"/>
                </a:solidFill>
                <a:effectLst/>
                <a:latin typeface="Constantia" panose="02030602050306030303" pitchFamily="18" charset="0"/>
              </a:rPr>
              <a:t>thats</a:t>
            </a:r>
            <a:r>
              <a:rPr lang="en-US" sz="1800" b="0" i="0" u="none" strike="noStrike" dirty="0">
                <a:solidFill>
                  <a:srgbClr val="000000"/>
                </a:solidFill>
                <a:effectLst/>
                <a:latin typeface="Constantia" panose="02030602050306030303" pitchFamily="18" charset="0"/>
              </a:rPr>
              <a:t> what we have done. We searched literature with this keywords related to the field and limited it to at most 20 years old.</a:t>
            </a:r>
            <a:endParaRPr lang="en-US" b="0" dirty="0">
              <a:effectLst/>
            </a:endParaRPr>
          </a:p>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We selected 2 datasets </a:t>
            </a:r>
            <a:r>
              <a:rPr lang="en-US" sz="1800" b="0" i="0" u="none" strike="noStrike" dirty="0" err="1">
                <a:solidFill>
                  <a:srgbClr val="000000"/>
                </a:solidFill>
                <a:effectLst/>
                <a:latin typeface="Constantia" panose="02030602050306030303" pitchFamily="18" charset="0"/>
              </a:rPr>
              <a:t>wich</a:t>
            </a:r>
            <a:r>
              <a:rPr lang="en-US" sz="1800" b="0" i="0" u="none" strike="noStrike" dirty="0">
                <a:solidFill>
                  <a:srgbClr val="000000"/>
                </a:solidFill>
                <a:effectLst/>
                <a:latin typeface="Constantia" panose="02030602050306030303" pitchFamily="18" charset="0"/>
              </a:rPr>
              <a:t> we performed our pretreatment steps and use them to build and test the constructor. </a:t>
            </a:r>
            <a:endParaRPr lang="en-US" b="0" dirty="0">
              <a:effectLst/>
            </a:endParaRPr>
          </a:p>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And we used R and RStudio to create it with the help of the following packages.</a:t>
            </a:r>
            <a:endParaRPr lang="en-US" b="0" dirty="0">
              <a:effectLst/>
            </a:endParaRPr>
          </a:p>
          <a:p>
            <a:pPr marR="629996" rtl="0">
              <a:spcBef>
                <a:spcPts val="0"/>
              </a:spcBef>
              <a:spcAft>
                <a:spcPts val="0"/>
              </a:spcAft>
            </a:pPr>
            <a:endParaRPr lang="en-US" sz="1800" b="0" i="0" u="none" strike="noStrike" dirty="0">
              <a:solidFill>
                <a:srgbClr val="000000"/>
              </a:solidFill>
              <a:effectLst/>
              <a:latin typeface="Constantia" panose="02030602050306030303" pitchFamily="18" charset="0"/>
            </a:endParaRPr>
          </a:p>
          <a:p>
            <a:br>
              <a:rPr lang="en-US" dirty="0"/>
            </a:b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36</a:t>
            </a:fld>
            <a:endParaRPr lang="en-US"/>
          </a:p>
        </p:txBody>
      </p:sp>
    </p:spTree>
    <p:extLst>
      <p:ext uri="{BB962C8B-B14F-4D97-AF65-F5344CB8AC3E}">
        <p14:creationId xmlns:p14="http://schemas.microsoft.com/office/powerpoint/2010/main" val="8940124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onstantia" panose="02030602050306030303" pitchFamily="18" charset="0"/>
              </a:rPr>
              <a:t>And we used R and RStudio to create it with the help of the following packages.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onstantia" panose="02030602050306030303" pitchFamily="18" charset="0"/>
              </a:rPr>
              <a:t>The two core packages are </a:t>
            </a:r>
            <a:r>
              <a:rPr lang="en-US" sz="1200" b="1" i="0" u="none" strike="noStrike" dirty="0">
                <a:solidFill>
                  <a:srgbClr val="000000"/>
                </a:solidFill>
                <a:effectLst/>
                <a:latin typeface="Constantia" panose="02030602050306030303" pitchFamily="18" charset="0"/>
              </a:rPr>
              <a:t>structToolbox </a:t>
            </a:r>
            <a:r>
              <a:rPr lang="en-US" sz="1200" b="0" i="0" u="none" strike="noStrike" dirty="0">
                <a:solidFill>
                  <a:srgbClr val="000000"/>
                </a:solidFill>
                <a:effectLst/>
                <a:latin typeface="Constantia" panose="02030602050306030303" pitchFamily="18" charset="0"/>
              </a:rPr>
              <a:t>and </a:t>
            </a:r>
            <a:r>
              <a:rPr lang="en-US" sz="1200" b="1" i="0" u="none" strike="noStrike" dirty="0">
                <a:solidFill>
                  <a:srgbClr val="000000"/>
                </a:solidFill>
                <a:effectLst/>
                <a:latin typeface="Constantia" panose="02030602050306030303" pitchFamily="18" charset="0"/>
              </a:rPr>
              <a:t>targets.</a:t>
            </a:r>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37</a:t>
            </a:fld>
            <a:endParaRPr lang="en-US"/>
          </a:p>
        </p:txBody>
      </p:sp>
    </p:spTree>
    <p:extLst>
      <p:ext uri="{BB962C8B-B14F-4D97-AF65-F5344CB8AC3E}">
        <p14:creationId xmlns:p14="http://schemas.microsoft.com/office/powerpoint/2010/main" val="11368913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onstantia" panose="02030602050306030303" pitchFamily="18" charset="0"/>
              </a:rPr>
              <a:t>The two core packages are </a:t>
            </a:r>
            <a:r>
              <a:rPr lang="en-US" sz="1200" b="1" i="0" u="none" strike="noStrike" dirty="0">
                <a:solidFill>
                  <a:srgbClr val="000000"/>
                </a:solidFill>
                <a:effectLst/>
                <a:latin typeface="Constantia" panose="02030602050306030303" pitchFamily="18" charset="0"/>
              </a:rPr>
              <a:t>structToolbox </a:t>
            </a:r>
            <a:r>
              <a:rPr lang="en-US" sz="1200" b="0" i="0" u="none" strike="noStrike" dirty="0">
                <a:solidFill>
                  <a:srgbClr val="000000"/>
                </a:solidFill>
                <a:effectLst/>
                <a:latin typeface="Constantia" panose="02030602050306030303" pitchFamily="18" charset="0"/>
              </a:rPr>
              <a:t>and </a:t>
            </a:r>
            <a:r>
              <a:rPr lang="en-US" sz="1200" b="1" i="0" u="none" strike="noStrike" dirty="0">
                <a:solidFill>
                  <a:srgbClr val="000000"/>
                </a:solidFill>
                <a:effectLst/>
                <a:latin typeface="Constantia" panose="02030602050306030303" pitchFamily="18" charset="0"/>
              </a:rPr>
              <a:t>targets.</a:t>
            </a:r>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38</a:t>
            </a:fld>
            <a:endParaRPr lang="en-US"/>
          </a:p>
        </p:txBody>
      </p:sp>
    </p:spTree>
    <p:extLst>
      <p:ext uri="{BB962C8B-B14F-4D97-AF65-F5344CB8AC3E}">
        <p14:creationId xmlns:p14="http://schemas.microsoft.com/office/powerpoint/2010/main" val="11901679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This constructor is metaboPipe, our package.</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40</a:t>
            </a:fld>
            <a:endParaRPr lang="en-US"/>
          </a:p>
        </p:txBody>
      </p:sp>
    </p:spTree>
    <p:extLst>
      <p:ext uri="{BB962C8B-B14F-4D97-AF65-F5344CB8AC3E}">
        <p14:creationId xmlns:p14="http://schemas.microsoft.com/office/powerpoint/2010/main" val="1228775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onstantia" panose="02030602050306030303" pitchFamily="18" charset="0"/>
              </a:rPr>
              <a:t>The data they generate differ initially but eventually converge to a matrix representing samples versus features, with values indicating abundance. To obtain this matrix, a series of transformations are applied to the data that we are </a:t>
            </a:r>
            <a:r>
              <a:rPr lang="en-US" sz="1800" b="0" i="0" u="none" strike="noStrike" dirty="0" err="1">
                <a:solidFill>
                  <a:srgbClr val="000000"/>
                </a:solidFill>
                <a:effectLst/>
                <a:latin typeface="Constantia" panose="02030602050306030303" pitchFamily="18" charset="0"/>
              </a:rPr>
              <a:t>gonna</a:t>
            </a:r>
            <a:r>
              <a:rPr lang="en-US" sz="1800" b="0" i="0" u="none" strike="noStrike" dirty="0">
                <a:solidFill>
                  <a:srgbClr val="000000"/>
                </a:solidFill>
                <a:effectLst/>
                <a:latin typeface="Constantia" panose="02030602050306030303" pitchFamily="18" charset="0"/>
              </a:rPr>
              <a:t> call </a:t>
            </a:r>
            <a:r>
              <a:rPr lang="en-US" sz="1800" b="1" i="0" u="none" strike="noStrike" dirty="0">
                <a:solidFill>
                  <a:srgbClr val="000000"/>
                </a:solidFill>
                <a:effectLst/>
                <a:latin typeface="Constantia" panose="02030602050306030303" pitchFamily="18" charset="0"/>
              </a:rPr>
              <a:t>preprocessing </a:t>
            </a:r>
            <a:r>
              <a:rPr lang="en-US" sz="1800" b="0" i="0" u="none" strike="noStrike" dirty="0">
                <a:solidFill>
                  <a:srgbClr val="000000"/>
                </a:solidFill>
                <a:effectLst/>
                <a:latin typeface="Constantia" panose="02030602050306030303" pitchFamily="18" charset="0"/>
              </a:rPr>
              <a:t>. Once this matrix is obtained there is yet work to do. This matrix has to be curated so we can perform statistical analysis on it. This curation is what we call </a:t>
            </a:r>
            <a:r>
              <a:rPr lang="en-US" sz="1800" b="1" i="0" u="none" strike="noStrike" dirty="0">
                <a:solidFill>
                  <a:srgbClr val="000000"/>
                </a:solidFill>
                <a:effectLst/>
                <a:latin typeface="Constantia" panose="02030602050306030303" pitchFamily="18" charset="0"/>
              </a:rPr>
              <a:t>pretreatment</a:t>
            </a:r>
            <a:r>
              <a:rPr lang="en-US" sz="1800" b="0" i="0" u="none" strike="noStrike" dirty="0">
                <a:solidFill>
                  <a:srgbClr val="000000"/>
                </a:solidFill>
                <a:effectLst/>
                <a:latin typeface="Constantia" panose="02030602050306030303" pitchFamily="18" charset="0"/>
              </a:rPr>
              <a:t>.</a:t>
            </a: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4</a:t>
            </a:fld>
            <a:endParaRPr lang="en-US"/>
          </a:p>
        </p:txBody>
      </p:sp>
    </p:spTree>
    <p:extLst>
      <p:ext uri="{BB962C8B-B14F-4D97-AF65-F5344CB8AC3E}">
        <p14:creationId xmlns:p14="http://schemas.microsoft.com/office/powerpoint/2010/main" val="15428296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This constructor is metaboPipe, our package.</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41</a:t>
            </a:fld>
            <a:endParaRPr lang="en-US"/>
          </a:p>
        </p:txBody>
      </p:sp>
    </p:spTree>
    <p:extLst>
      <p:ext uri="{BB962C8B-B14F-4D97-AF65-F5344CB8AC3E}">
        <p14:creationId xmlns:p14="http://schemas.microsoft.com/office/powerpoint/2010/main" val="1516741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This constructor is metaboPipe, our package.</a:t>
            </a:r>
            <a:endParaRPr lang="en-US" b="0" dirty="0">
              <a:effectLst/>
            </a:endParaRPr>
          </a:p>
          <a:p>
            <a:pPr marR="629996" rtl="0">
              <a:spcBef>
                <a:spcPts val="0"/>
              </a:spcBef>
              <a:spcAft>
                <a:spcPts val="0"/>
              </a:spcAft>
            </a:pPr>
            <a:br>
              <a:rPr lang="en-US" dirty="0"/>
            </a:br>
            <a:r>
              <a:rPr lang="en-US" sz="1800" b="0" i="0" u="none" strike="noStrike" dirty="0">
                <a:solidFill>
                  <a:srgbClr val="000000"/>
                </a:solidFill>
                <a:effectLst/>
                <a:latin typeface="Constantia" panose="02030602050306030303" pitchFamily="18" charset="0"/>
              </a:rPr>
              <a:t>At its core it has 2 packages that I’ve </a:t>
            </a:r>
            <a:r>
              <a:rPr lang="en-US" sz="1800" b="0" i="0" u="none" strike="noStrike" dirty="0" err="1">
                <a:solidFill>
                  <a:srgbClr val="000000"/>
                </a:solidFill>
                <a:effectLst/>
                <a:latin typeface="Constantia" panose="02030602050306030303" pitchFamily="18" charset="0"/>
              </a:rPr>
              <a:t>manged</a:t>
            </a:r>
            <a:r>
              <a:rPr lang="en-US" sz="1800" b="0" i="0" u="none" strike="noStrike" dirty="0">
                <a:solidFill>
                  <a:srgbClr val="000000"/>
                </a:solidFill>
                <a:effectLst/>
                <a:latin typeface="Constantia" panose="02030602050306030303" pitchFamily="18" charset="0"/>
              </a:rPr>
              <a:t> so they work together to weave and execute the pipelines.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43</a:t>
            </a:fld>
            <a:endParaRPr lang="en-US"/>
          </a:p>
        </p:txBody>
      </p:sp>
    </p:spTree>
    <p:extLst>
      <p:ext uri="{BB962C8B-B14F-4D97-AF65-F5344CB8AC3E}">
        <p14:creationId xmlns:p14="http://schemas.microsoft.com/office/powerpoint/2010/main" val="24097526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629996" rtl="0">
              <a:spcBef>
                <a:spcPts val="0"/>
              </a:spcBef>
              <a:spcAft>
                <a:spcPts val="0"/>
              </a:spcAft>
            </a:pPr>
            <a:r>
              <a:rPr lang="en-US" sz="1800" b="0" i="0" u="none" strike="noStrike" dirty="0" err="1">
                <a:solidFill>
                  <a:srgbClr val="000000"/>
                </a:solidFill>
                <a:effectLst/>
                <a:latin typeface="Constantia" panose="02030602050306030303" pitchFamily="18" charset="0"/>
              </a:rPr>
              <a:t>Structoolbox</a:t>
            </a:r>
            <a:r>
              <a:rPr lang="en-US" sz="1800" b="0" i="0" u="none" strike="noStrike" dirty="0">
                <a:solidFill>
                  <a:srgbClr val="000000"/>
                </a:solidFill>
                <a:effectLst/>
                <a:latin typeface="Constantia" panose="02030602050306030303" pitchFamily="18" charset="0"/>
              </a:rPr>
              <a:t> is a metabolomics package that works with a DatasetExperiment object, this is a modification of the well known </a:t>
            </a:r>
            <a:r>
              <a:rPr lang="en-US" sz="1800" b="0" i="0" u="none" strike="noStrike" dirty="0" err="1">
                <a:solidFill>
                  <a:srgbClr val="000000"/>
                </a:solidFill>
                <a:effectLst/>
                <a:latin typeface="Constantia" panose="02030602050306030303" pitchFamily="18" charset="0"/>
              </a:rPr>
              <a:t>SummarizedExperiment</a:t>
            </a:r>
            <a:r>
              <a:rPr lang="en-US" sz="1800" b="0" i="0" u="none" strike="noStrike" dirty="0">
                <a:solidFill>
                  <a:srgbClr val="000000"/>
                </a:solidFill>
                <a:effectLst/>
                <a:latin typeface="Constantia" panose="02030602050306030303" pitchFamily="18" charset="0"/>
              </a:rPr>
              <a:t>. The key difference is that the data is transposed. The samples are on rows instead of columns and the features are on columns instead of rows. </a:t>
            </a:r>
            <a:endParaRPr lang="en-US" b="0" dirty="0">
              <a:effectLst/>
            </a:endParaRPr>
          </a:p>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And works with three </a:t>
            </a:r>
            <a:r>
              <a:rPr lang="en-US" sz="1800" b="0" i="0" u="none" strike="noStrike" dirty="0" err="1">
                <a:solidFill>
                  <a:srgbClr val="000000"/>
                </a:solidFill>
                <a:effectLst/>
                <a:latin typeface="Constantia" panose="02030602050306030303" pitchFamily="18" charset="0"/>
              </a:rPr>
              <a:t>dataframes</a:t>
            </a:r>
            <a:r>
              <a:rPr lang="en-US" sz="1800" b="0" i="0" u="none" strike="noStrike" dirty="0">
                <a:solidFill>
                  <a:srgbClr val="000000"/>
                </a:solidFill>
                <a:effectLst/>
                <a:latin typeface="Constantia" panose="02030602050306030303" pitchFamily="18" charset="0"/>
              </a:rPr>
              <a:t>, the data where the abundance values are. The sample_meta where we have the variables that are related to the samples, like if a sample is a quality control sample or if the sample is from a healthy subject or a disease. </a:t>
            </a:r>
            <a:endParaRPr lang="en-US" b="0" dirty="0">
              <a:effectLst/>
            </a:endParaRPr>
          </a:p>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And the </a:t>
            </a:r>
            <a:r>
              <a:rPr lang="en-US" sz="1800" b="0" i="0" u="none" strike="noStrike" dirty="0" err="1">
                <a:solidFill>
                  <a:srgbClr val="000000"/>
                </a:solidFill>
                <a:effectLst/>
                <a:latin typeface="Constantia" panose="02030602050306030303" pitchFamily="18" charset="0"/>
              </a:rPr>
              <a:t>variable_data</a:t>
            </a:r>
            <a:r>
              <a:rPr lang="en-US" sz="1800" b="0" i="0" u="none" strike="noStrike" dirty="0">
                <a:solidFill>
                  <a:srgbClr val="000000"/>
                </a:solidFill>
                <a:effectLst/>
                <a:latin typeface="Constantia" panose="02030602050306030303" pitchFamily="18" charset="0"/>
              </a:rPr>
              <a:t> where we have the variables related to the features, for example the annotation </a:t>
            </a:r>
            <a:r>
              <a:rPr lang="en-US" sz="1800" b="0" i="0" u="none" strike="noStrike" dirty="0" err="1">
                <a:solidFill>
                  <a:srgbClr val="000000"/>
                </a:solidFill>
                <a:effectLst/>
                <a:latin typeface="Constantia" panose="02030602050306030303" pitchFamily="18" charset="0"/>
              </a:rPr>
              <a:t>confidency</a:t>
            </a:r>
            <a:r>
              <a:rPr lang="en-US" sz="1800" b="0" i="0" u="none" strike="noStrike" dirty="0">
                <a:solidFill>
                  <a:srgbClr val="000000"/>
                </a:solidFill>
                <a:effectLst/>
                <a:latin typeface="Constantia" panose="02030602050306030303" pitchFamily="18" charset="0"/>
              </a:rPr>
              <a:t>, the m/z ratio.. Etc.</a:t>
            </a:r>
            <a:endParaRPr lang="en-US" b="0" dirty="0">
              <a:effectLst/>
            </a:endParaRPr>
          </a:p>
          <a:p>
            <a:pPr marR="629996" rtl="0">
              <a:spcBef>
                <a:spcPts val="0"/>
              </a:spcBef>
              <a:spcAft>
                <a:spcPts val="0"/>
              </a:spcAft>
            </a:pPr>
            <a:br>
              <a:rPr lang="en-US" b="0" dirty="0">
                <a:effectLst/>
              </a:rPr>
            </a:br>
            <a:r>
              <a:rPr lang="en-US" sz="1800" b="0" i="0" u="none" strike="noStrike" dirty="0">
                <a:solidFill>
                  <a:srgbClr val="000000"/>
                </a:solidFill>
                <a:effectLst/>
                <a:latin typeface="Constantia" panose="02030602050306030303" pitchFamily="18" charset="0"/>
              </a:rPr>
              <a:t>All these 3 tables are interconnected and contained in the DatasetExperiment object.</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44</a:t>
            </a:fld>
            <a:endParaRPr lang="en-US"/>
          </a:p>
        </p:txBody>
      </p:sp>
    </p:spTree>
    <p:extLst>
      <p:ext uri="{BB962C8B-B14F-4D97-AF65-F5344CB8AC3E}">
        <p14:creationId xmlns:p14="http://schemas.microsoft.com/office/powerpoint/2010/main" val="16827710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onstantia" panose="02030602050306030303" pitchFamily="18" charset="0"/>
              </a:rPr>
              <a:t>All these 3 tables are interconnected and contained in the DatasetExperiment object.</a:t>
            </a: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45</a:t>
            </a:fld>
            <a:endParaRPr lang="en-US"/>
          </a:p>
        </p:txBody>
      </p:sp>
    </p:spTree>
    <p:extLst>
      <p:ext uri="{BB962C8B-B14F-4D97-AF65-F5344CB8AC3E}">
        <p14:creationId xmlns:p14="http://schemas.microsoft.com/office/powerpoint/2010/main" val="13350133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err="1">
                <a:solidFill>
                  <a:srgbClr val="000000"/>
                </a:solidFill>
                <a:effectLst/>
                <a:latin typeface="Constantia" panose="02030602050306030303" pitchFamily="18" charset="0"/>
              </a:rPr>
              <a:t>Structoolbox</a:t>
            </a:r>
            <a:r>
              <a:rPr lang="en-US" sz="1200" b="0" i="0" u="none" strike="noStrike" dirty="0">
                <a:solidFill>
                  <a:srgbClr val="000000"/>
                </a:solidFill>
                <a:effectLst/>
                <a:latin typeface="Constantia" panose="02030602050306030303" pitchFamily="18" charset="0"/>
              </a:rPr>
              <a:t> also gives us tools for working, transforming and plotting with the DatasetExperiment object.</a:t>
            </a:r>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46</a:t>
            </a:fld>
            <a:endParaRPr lang="en-US"/>
          </a:p>
        </p:txBody>
      </p:sp>
    </p:spTree>
    <p:extLst>
      <p:ext uri="{BB962C8B-B14F-4D97-AF65-F5344CB8AC3E}">
        <p14:creationId xmlns:p14="http://schemas.microsoft.com/office/powerpoint/2010/main" val="15013650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err="1">
                <a:solidFill>
                  <a:srgbClr val="000000"/>
                </a:solidFill>
                <a:effectLst/>
                <a:latin typeface="Constantia" panose="02030602050306030303" pitchFamily="18" charset="0"/>
              </a:rPr>
              <a:t>Structoolbox</a:t>
            </a:r>
            <a:r>
              <a:rPr lang="en-US" sz="1200" b="0" i="0" u="none" strike="noStrike" dirty="0">
                <a:solidFill>
                  <a:srgbClr val="000000"/>
                </a:solidFill>
                <a:effectLst/>
                <a:latin typeface="Constantia" panose="02030602050306030303" pitchFamily="18" charset="0"/>
              </a:rPr>
              <a:t> also gives us tools for working, transforming and plotting with the DatasetExperiment object.</a:t>
            </a:r>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47</a:t>
            </a:fld>
            <a:endParaRPr lang="en-US"/>
          </a:p>
        </p:txBody>
      </p:sp>
    </p:spTree>
    <p:extLst>
      <p:ext uri="{BB962C8B-B14F-4D97-AF65-F5344CB8AC3E}">
        <p14:creationId xmlns:p14="http://schemas.microsoft.com/office/powerpoint/2010/main" val="41064035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err="1">
                <a:solidFill>
                  <a:srgbClr val="000000"/>
                </a:solidFill>
                <a:effectLst/>
                <a:latin typeface="Constantia" panose="02030602050306030303" pitchFamily="18" charset="0"/>
              </a:rPr>
              <a:t>Structoolbox</a:t>
            </a:r>
            <a:r>
              <a:rPr lang="en-US" sz="1200" b="0" i="0" u="none" strike="noStrike" dirty="0">
                <a:solidFill>
                  <a:srgbClr val="000000"/>
                </a:solidFill>
                <a:effectLst/>
                <a:latin typeface="Constantia" panose="02030602050306030303" pitchFamily="18" charset="0"/>
              </a:rPr>
              <a:t> also gives us tools for working, transforming and plotting with the DatasetExperiment object.</a:t>
            </a:r>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48</a:t>
            </a:fld>
            <a:endParaRPr lang="en-US"/>
          </a:p>
        </p:txBody>
      </p:sp>
    </p:spTree>
    <p:extLst>
      <p:ext uri="{BB962C8B-B14F-4D97-AF65-F5344CB8AC3E}">
        <p14:creationId xmlns:p14="http://schemas.microsoft.com/office/powerpoint/2010/main" val="22222140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err="1">
                <a:solidFill>
                  <a:srgbClr val="000000"/>
                </a:solidFill>
                <a:effectLst/>
                <a:latin typeface="Constantia" panose="02030602050306030303" pitchFamily="18" charset="0"/>
              </a:rPr>
              <a:t>Structoolbox</a:t>
            </a:r>
            <a:r>
              <a:rPr lang="en-US" sz="1200" b="0" i="0" u="none" strike="noStrike" dirty="0">
                <a:solidFill>
                  <a:srgbClr val="000000"/>
                </a:solidFill>
                <a:effectLst/>
                <a:latin typeface="Constantia" panose="02030602050306030303" pitchFamily="18" charset="0"/>
              </a:rPr>
              <a:t> also gives us tools for working, transforming and plotting with the DatasetExperiment object.</a:t>
            </a:r>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50</a:t>
            </a:fld>
            <a:endParaRPr lang="en-US"/>
          </a:p>
        </p:txBody>
      </p:sp>
    </p:spTree>
    <p:extLst>
      <p:ext uri="{BB962C8B-B14F-4D97-AF65-F5344CB8AC3E}">
        <p14:creationId xmlns:p14="http://schemas.microsoft.com/office/powerpoint/2010/main" val="20184658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err="1">
                <a:solidFill>
                  <a:srgbClr val="000000"/>
                </a:solidFill>
                <a:effectLst/>
                <a:latin typeface="Constantia" panose="02030602050306030303" pitchFamily="18" charset="0"/>
              </a:rPr>
              <a:t>Structoolbox</a:t>
            </a:r>
            <a:r>
              <a:rPr lang="en-US" sz="1200" b="0" i="0" u="none" strike="noStrike" dirty="0">
                <a:solidFill>
                  <a:srgbClr val="000000"/>
                </a:solidFill>
                <a:effectLst/>
                <a:latin typeface="Constantia" panose="02030602050306030303" pitchFamily="18" charset="0"/>
              </a:rPr>
              <a:t> also gives us tools for working, transforming and plotting with the DatasetExperiment object.</a:t>
            </a:r>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51</a:t>
            </a:fld>
            <a:endParaRPr lang="en-US"/>
          </a:p>
        </p:txBody>
      </p:sp>
    </p:spTree>
    <p:extLst>
      <p:ext uri="{BB962C8B-B14F-4D97-AF65-F5344CB8AC3E}">
        <p14:creationId xmlns:p14="http://schemas.microsoft.com/office/powerpoint/2010/main" val="4670163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And then we have the Targets package. This is a Make-like pipeline tool package that orchestrates the execution of what he calls “targets”. These targets are steps, and each step performs a function. All of the instructions for the package are in a file that the package reads and executes.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52</a:t>
            </a:fld>
            <a:endParaRPr lang="en-US"/>
          </a:p>
        </p:txBody>
      </p:sp>
    </p:spTree>
    <p:extLst>
      <p:ext uri="{BB962C8B-B14F-4D97-AF65-F5344CB8AC3E}">
        <p14:creationId xmlns:p14="http://schemas.microsoft.com/office/powerpoint/2010/main" val="2674552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onstantia" panose="02030602050306030303" pitchFamily="18" charset="0"/>
              </a:rPr>
              <a:t>The data they generate differ initially but eventually converge to a matrix representing samples versus features, with values indicating abundance. To obtain this matrix, a series of transformations are applied to the data that we are </a:t>
            </a:r>
            <a:r>
              <a:rPr lang="en-US" sz="1800" b="0" i="0" u="none" strike="noStrike" dirty="0" err="1">
                <a:solidFill>
                  <a:srgbClr val="000000"/>
                </a:solidFill>
                <a:effectLst/>
                <a:latin typeface="Constantia" panose="02030602050306030303" pitchFamily="18" charset="0"/>
              </a:rPr>
              <a:t>gonna</a:t>
            </a:r>
            <a:r>
              <a:rPr lang="en-US" sz="1800" b="0" i="0" u="none" strike="noStrike" dirty="0">
                <a:solidFill>
                  <a:srgbClr val="000000"/>
                </a:solidFill>
                <a:effectLst/>
                <a:latin typeface="Constantia" panose="02030602050306030303" pitchFamily="18" charset="0"/>
              </a:rPr>
              <a:t> call </a:t>
            </a:r>
            <a:r>
              <a:rPr lang="en-US" sz="1800" b="1" i="0" u="none" strike="noStrike" dirty="0">
                <a:solidFill>
                  <a:srgbClr val="000000"/>
                </a:solidFill>
                <a:effectLst/>
                <a:latin typeface="Constantia" panose="02030602050306030303" pitchFamily="18" charset="0"/>
              </a:rPr>
              <a:t>preprocessing </a:t>
            </a:r>
            <a:r>
              <a:rPr lang="en-US" sz="1800" b="0" i="0" u="none" strike="noStrike" dirty="0">
                <a:solidFill>
                  <a:srgbClr val="000000"/>
                </a:solidFill>
                <a:effectLst/>
                <a:latin typeface="Constantia" panose="02030602050306030303" pitchFamily="18" charset="0"/>
              </a:rPr>
              <a:t>. Once this matrix is obtained there is yet work to do. This matrix has to be curated so we can perform statistical analysis on it. This curation is what we call </a:t>
            </a:r>
            <a:r>
              <a:rPr lang="en-US" sz="1800" b="1" i="0" u="none" strike="noStrike" dirty="0">
                <a:solidFill>
                  <a:srgbClr val="000000"/>
                </a:solidFill>
                <a:effectLst/>
                <a:latin typeface="Constantia" panose="02030602050306030303" pitchFamily="18" charset="0"/>
              </a:rPr>
              <a:t>pretreatment</a:t>
            </a:r>
            <a:r>
              <a:rPr lang="en-US" sz="1800" b="0" i="0" u="none" strike="noStrike" dirty="0">
                <a:solidFill>
                  <a:srgbClr val="000000"/>
                </a:solidFill>
                <a:effectLst/>
                <a:latin typeface="Constantia" panose="02030602050306030303" pitchFamily="18" charset="0"/>
              </a:rPr>
              <a:t>.</a:t>
            </a: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5</a:t>
            </a:fld>
            <a:endParaRPr lang="en-US"/>
          </a:p>
        </p:txBody>
      </p:sp>
    </p:spTree>
    <p:extLst>
      <p:ext uri="{BB962C8B-B14F-4D97-AF65-F5344CB8AC3E}">
        <p14:creationId xmlns:p14="http://schemas.microsoft.com/office/powerpoint/2010/main" val="18202559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And then we have the Targets package. This is a Make-like pipeline tool package that orchestrates the execution of what he calls “targets”. These targets are steps, and each step performs a function. All of the instructions for the package are in a file that the package reads and executes.</a:t>
            </a:r>
            <a:endParaRPr lang="en-US" b="0" dirty="0">
              <a:effectLst/>
            </a:endParaRPr>
          </a:p>
          <a:p>
            <a:pPr marR="629996" rtl="0">
              <a:spcBef>
                <a:spcPts val="0"/>
              </a:spcBef>
              <a:spcAft>
                <a:spcPts val="0"/>
              </a:spcAft>
            </a:pPr>
            <a:br>
              <a:rPr lang="en-US" dirty="0"/>
            </a:br>
            <a:r>
              <a:rPr lang="en-US" sz="1800" b="0" i="0" u="none" strike="noStrike" dirty="0">
                <a:solidFill>
                  <a:srgbClr val="000000"/>
                </a:solidFill>
                <a:effectLst/>
                <a:latin typeface="Constantia" panose="02030602050306030303" pitchFamily="18" charset="0"/>
              </a:rPr>
              <a:t>This example shows the execution of a model that creates a plot to visualize the model. Once executed, if we change the plot code, the package knows that the code has changed and next time the pipeline is executed it will only execute the nodes that are outdated instead of all the pipeline again.</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53</a:t>
            </a:fld>
            <a:endParaRPr lang="en-US"/>
          </a:p>
        </p:txBody>
      </p:sp>
    </p:spTree>
    <p:extLst>
      <p:ext uri="{BB962C8B-B14F-4D97-AF65-F5344CB8AC3E}">
        <p14:creationId xmlns:p14="http://schemas.microsoft.com/office/powerpoint/2010/main" val="19322571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629996" rtl="0">
              <a:spcBef>
                <a:spcPts val="0"/>
              </a:spcBef>
              <a:spcAft>
                <a:spcPts val="0"/>
              </a:spcAft>
            </a:pPr>
            <a:r>
              <a:rPr lang="en-US" sz="1200" b="0" i="0" u="none" strike="noStrike" dirty="0">
                <a:solidFill>
                  <a:srgbClr val="000000"/>
                </a:solidFill>
                <a:effectLst/>
                <a:latin typeface="Constantia" panose="02030602050306030303" pitchFamily="18" charset="0"/>
              </a:rPr>
              <a:t>This example shows the execution of a model that creates a plot to visualize the model. Once executed, if we change the plot code, the package knows that the code has changed and next time the pipeline is executed it will only execute the nodes that are outdated instead of all the pipeline again.</a:t>
            </a:r>
            <a:endParaRPr lang="en-US" b="0" dirty="0">
              <a:effectLst/>
            </a:endParaRPr>
          </a:p>
          <a:p>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54</a:t>
            </a:fld>
            <a:endParaRPr lang="en-US"/>
          </a:p>
        </p:txBody>
      </p:sp>
    </p:spTree>
    <p:extLst>
      <p:ext uri="{BB962C8B-B14F-4D97-AF65-F5344CB8AC3E}">
        <p14:creationId xmlns:p14="http://schemas.microsoft.com/office/powerpoint/2010/main" val="17918976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This example shows the execution of a model that creates a plot to visualize the model. Once executed, if we change the plot code, the package knows that the code has changed and next time the pipeline is executed it will only execute the nodes that are outdated instead of all the pipeline again.</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55</a:t>
            </a:fld>
            <a:endParaRPr lang="en-US"/>
          </a:p>
        </p:txBody>
      </p:sp>
    </p:spTree>
    <p:extLst>
      <p:ext uri="{BB962C8B-B14F-4D97-AF65-F5344CB8AC3E}">
        <p14:creationId xmlns:p14="http://schemas.microsoft.com/office/powerpoint/2010/main" val="22655871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This example shows the execution of a model that creates a plot to visualize the model. Once executed, if we change the plot code, the package knows that the code has changed and next time the pipeline is executed it will only execute the nodes that are outdated instead of all the pipeline again.</a:t>
            </a:r>
            <a:endParaRPr lang="en-US" b="0" dirty="0">
              <a:effectLst/>
            </a:endParaRPr>
          </a:p>
          <a:p>
            <a:pPr marR="629996" rtl="0">
              <a:spcBef>
                <a:spcPts val="0"/>
              </a:spcBef>
              <a:spcAft>
                <a:spcPts val="0"/>
              </a:spcAft>
            </a:pPr>
            <a:br>
              <a:rPr lang="en-US" dirty="0"/>
            </a:br>
            <a:r>
              <a:rPr lang="en-US" sz="1800" b="0" i="0" u="none" strike="noStrike" dirty="0">
                <a:solidFill>
                  <a:srgbClr val="000000"/>
                </a:solidFill>
                <a:effectLst/>
                <a:latin typeface="Constantia" panose="02030602050306030303" pitchFamily="18" charset="0"/>
              </a:rPr>
              <a:t>And now the package. </a:t>
            </a:r>
            <a:r>
              <a:rPr lang="en-US" sz="1800" b="0" i="0" u="none" strike="noStrike" dirty="0" err="1">
                <a:solidFill>
                  <a:srgbClr val="000000"/>
                </a:solidFill>
                <a:effectLst/>
                <a:latin typeface="Constantia" panose="02030602050306030303" pitchFamily="18" charset="0"/>
              </a:rPr>
              <a:t>Metabopipe</a:t>
            </a:r>
            <a:r>
              <a:rPr lang="en-US" sz="1800" b="0" i="0" u="none" strike="noStrike" dirty="0">
                <a:solidFill>
                  <a:srgbClr val="000000"/>
                </a:solidFill>
                <a:effectLst/>
                <a:latin typeface="Constantia" panose="02030602050306030303" pitchFamily="18" charset="0"/>
              </a:rPr>
              <a:t> uses those 2 packages and many more to make the creation of these pipelines a lot easier.</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56</a:t>
            </a:fld>
            <a:endParaRPr lang="en-US"/>
          </a:p>
        </p:txBody>
      </p:sp>
    </p:spTree>
    <p:extLst>
      <p:ext uri="{BB962C8B-B14F-4D97-AF65-F5344CB8AC3E}">
        <p14:creationId xmlns:p14="http://schemas.microsoft.com/office/powerpoint/2010/main" val="37487146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If we recap the problem, we have all these methods used for metabolomics. We included onto metaboPipe the following ones. And all this methods are compressed into the steps functions.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57</a:t>
            </a:fld>
            <a:endParaRPr lang="en-US"/>
          </a:p>
        </p:txBody>
      </p:sp>
    </p:spTree>
    <p:extLst>
      <p:ext uri="{BB962C8B-B14F-4D97-AF65-F5344CB8AC3E}">
        <p14:creationId xmlns:p14="http://schemas.microsoft.com/office/powerpoint/2010/main" val="7013454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If we recap the problem, we have all these methods used for metabolomics. We included onto metaboPipe the following ones. And all this methods are compressed into the steps functions.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58</a:t>
            </a:fld>
            <a:endParaRPr lang="en-US"/>
          </a:p>
        </p:txBody>
      </p:sp>
    </p:spTree>
    <p:extLst>
      <p:ext uri="{BB962C8B-B14F-4D97-AF65-F5344CB8AC3E}">
        <p14:creationId xmlns:p14="http://schemas.microsoft.com/office/powerpoint/2010/main" val="37650890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629996" rtl="0">
              <a:spcBef>
                <a:spcPts val="0"/>
              </a:spcBef>
              <a:spcAft>
                <a:spcPts val="0"/>
              </a:spcAft>
            </a:pPr>
            <a:r>
              <a:rPr lang="en-US" sz="1800" b="0" i="0" u="none" strike="noStrike" dirty="0">
                <a:solidFill>
                  <a:srgbClr val="000000"/>
                </a:solidFill>
                <a:effectLst/>
                <a:latin typeface="Constantia" panose="02030602050306030303" pitchFamily="18" charset="0"/>
              </a:rPr>
              <a:t>If we recap the problem, we have all these methods used for metabolomics. We included onto metaboPipe the following ones. And all this methods are compressed into the steps functions.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59</a:t>
            </a:fld>
            <a:endParaRPr lang="en-US"/>
          </a:p>
        </p:txBody>
      </p:sp>
    </p:spTree>
    <p:extLst>
      <p:ext uri="{BB962C8B-B14F-4D97-AF65-F5344CB8AC3E}">
        <p14:creationId xmlns:p14="http://schemas.microsoft.com/office/powerpoint/2010/main" val="28433891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onstantia" panose="02030602050306030303" pitchFamily="18" charset="0"/>
              </a:rPr>
              <a:t>The normal creation of a pipeline would be the following:</a:t>
            </a:r>
          </a:p>
          <a:p>
            <a:endParaRPr lang="en-US" sz="1800" b="0" i="0" u="none" strike="noStrike" dirty="0">
              <a:solidFill>
                <a:srgbClr val="000000"/>
              </a:solidFill>
              <a:effectLst/>
              <a:latin typeface="Constantia" panose="0203060205030603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onstantia" panose="02030602050306030303" pitchFamily="18" charset="0"/>
              </a:rPr>
              <a:t>1. First we obtain the data to be treated.</a:t>
            </a:r>
          </a:p>
          <a:p>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60</a:t>
            </a:fld>
            <a:endParaRPr lang="en-US"/>
          </a:p>
        </p:txBody>
      </p:sp>
    </p:spTree>
    <p:extLst>
      <p:ext uri="{BB962C8B-B14F-4D97-AF65-F5344CB8AC3E}">
        <p14:creationId xmlns:p14="http://schemas.microsoft.com/office/powerpoint/2010/main" val="37870303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dirty="0">
                <a:solidFill>
                  <a:srgbClr val="000000"/>
                </a:solidFill>
                <a:effectLst/>
                <a:latin typeface="Constantia" panose="02030602050306030303" pitchFamily="18" charset="0"/>
              </a:rPr>
              <a:t>We use the utility function to create the DatasetExperiment object from the data. </a:t>
            </a: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61</a:t>
            </a:fld>
            <a:endParaRPr lang="en-US"/>
          </a:p>
        </p:txBody>
      </p:sp>
    </p:spTree>
    <p:extLst>
      <p:ext uri="{BB962C8B-B14F-4D97-AF65-F5344CB8AC3E}">
        <p14:creationId xmlns:p14="http://schemas.microsoft.com/office/powerpoint/2010/main" val="35540879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onstantia" panose="02030602050306030303" pitchFamily="18" charset="0"/>
              </a:rPr>
              <a:t>We use the utility function to create the DatasetExperiment object from the data. </a:t>
            </a: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62</a:t>
            </a:fld>
            <a:endParaRPr lang="en-US"/>
          </a:p>
        </p:txBody>
      </p:sp>
    </p:spTree>
    <p:extLst>
      <p:ext uri="{BB962C8B-B14F-4D97-AF65-F5344CB8AC3E}">
        <p14:creationId xmlns:p14="http://schemas.microsoft.com/office/powerpoint/2010/main" val="1094586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onstantia" panose="02030602050306030303" pitchFamily="18" charset="0"/>
              </a:rPr>
              <a:t>There are six primary steps involved in the pretreatment of metabolomic data. However, there is no consensus on the order in which these steps should be performed, as each study follows its own protocol and we don’t know which factors should be considered when selecting these steps.</a:t>
            </a: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6</a:t>
            </a:fld>
            <a:endParaRPr lang="en-US"/>
          </a:p>
        </p:txBody>
      </p:sp>
    </p:spTree>
    <p:extLst>
      <p:ext uri="{BB962C8B-B14F-4D97-AF65-F5344CB8AC3E}">
        <p14:creationId xmlns:p14="http://schemas.microsoft.com/office/powerpoint/2010/main" val="33720176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629996" rtl="0" fontAlgn="base">
              <a:spcBef>
                <a:spcPts val="0"/>
              </a:spcBef>
              <a:spcAft>
                <a:spcPts val="0"/>
              </a:spcAft>
              <a:buFont typeface="+mj-lt"/>
              <a:buNone/>
            </a:pPr>
            <a:r>
              <a:rPr lang="en-US" sz="1800" b="0" i="0" u="none" strike="noStrike" dirty="0">
                <a:solidFill>
                  <a:srgbClr val="000000"/>
                </a:solidFill>
                <a:effectLst/>
                <a:latin typeface="Constantia" panose="02030602050306030303" pitchFamily="18" charset="0"/>
              </a:rPr>
              <a:t>The DatasetExperiment is the main data structure and almost all the functions expect a DatasetExperiment as input and outputs a modified one.</a:t>
            </a:r>
          </a:p>
        </p:txBody>
      </p:sp>
      <p:sp>
        <p:nvSpPr>
          <p:cNvPr id="4" name="Slide Number Placeholder 3"/>
          <p:cNvSpPr>
            <a:spLocks noGrp="1"/>
          </p:cNvSpPr>
          <p:nvPr>
            <p:ph type="sldNum" sz="quarter" idx="5"/>
          </p:nvPr>
        </p:nvSpPr>
        <p:spPr/>
        <p:txBody>
          <a:bodyPr/>
          <a:lstStyle/>
          <a:p>
            <a:fld id="{942139D9-C48B-4535-B980-D1F7A45F6A43}" type="slidenum">
              <a:rPr lang="en-US" smtClean="0"/>
              <a:t>63</a:t>
            </a:fld>
            <a:endParaRPr lang="en-US"/>
          </a:p>
        </p:txBody>
      </p:sp>
    </p:spTree>
    <p:extLst>
      <p:ext uri="{BB962C8B-B14F-4D97-AF65-F5344CB8AC3E}">
        <p14:creationId xmlns:p14="http://schemas.microsoft.com/office/powerpoint/2010/main" val="33410817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629996" rtl="0" fontAlgn="base">
              <a:spcBef>
                <a:spcPts val="0"/>
              </a:spcBef>
              <a:spcAft>
                <a:spcPts val="0"/>
              </a:spcAft>
              <a:buFont typeface="+mj-lt"/>
              <a:buNone/>
            </a:pPr>
            <a:r>
              <a:rPr lang="en-US" sz="1200" b="0" i="0" u="none" strike="noStrike" dirty="0">
                <a:solidFill>
                  <a:srgbClr val="000000"/>
                </a:solidFill>
                <a:effectLst/>
                <a:latin typeface="Constantia" panose="02030602050306030303" pitchFamily="18" charset="0"/>
              </a:rPr>
              <a:t>The DatasetExperiment is the main data structure and almost all the functions expect a DatasetExperiment as input and outputs a modified one.</a:t>
            </a:r>
          </a:p>
        </p:txBody>
      </p:sp>
      <p:sp>
        <p:nvSpPr>
          <p:cNvPr id="4" name="Slide Number Placeholder 3"/>
          <p:cNvSpPr>
            <a:spLocks noGrp="1"/>
          </p:cNvSpPr>
          <p:nvPr>
            <p:ph type="sldNum" sz="quarter" idx="5"/>
          </p:nvPr>
        </p:nvSpPr>
        <p:spPr/>
        <p:txBody>
          <a:bodyPr/>
          <a:lstStyle/>
          <a:p>
            <a:fld id="{942139D9-C48B-4535-B980-D1F7A45F6A43}" type="slidenum">
              <a:rPr lang="en-US" smtClean="0"/>
              <a:t>64</a:t>
            </a:fld>
            <a:endParaRPr lang="en-US"/>
          </a:p>
        </p:txBody>
      </p:sp>
    </p:spTree>
    <p:extLst>
      <p:ext uri="{BB962C8B-B14F-4D97-AF65-F5344CB8AC3E}">
        <p14:creationId xmlns:p14="http://schemas.microsoft.com/office/powerpoint/2010/main" val="416597607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629996" rtl="0" fontAlgn="base">
              <a:spcBef>
                <a:spcPts val="0"/>
              </a:spcBef>
              <a:spcAft>
                <a:spcPts val="0"/>
              </a:spcAft>
              <a:buFont typeface="+mj-lt"/>
              <a:buNone/>
            </a:pPr>
            <a:r>
              <a:rPr lang="en-US" sz="1200" b="0" i="0" u="none" strike="noStrike" dirty="0">
                <a:solidFill>
                  <a:srgbClr val="000000"/>
                </a:solidFill>
                <a:effectLst/>
                <a:latin typeface="Constantia" panose="02030602050306030303" pitchFamily="18" charset="0"/>
              </a:rPr>
              <a:t>The DatasetExperiment is the main data structure and almost all the functions expect a DatasetExperiment as input and outputs a modified one.</a:t>
            </a:r>
          </a:p>
        </p:txBody>
      </p:sp>
      <p:sp>
        <p:nvSpPr>
          <p:cNvPr id="4" name="Slide Number Placeholder 3"/>
          <p:cNvSpPr>
            <a:spLocks noGrp="1"/>
          </p:cNvSpPr>
          <p:nvPr>
            <p:ph type="sldNum" sz="quarter" idx="5"/>
          </p:nvPr>
        </p:nvSpPr>
        <p:spPr/>
        <p:txBody>
          <a:bodyPr/>
          <a:lstStyle/>
          <a:p>
            <a:fld id="{942139D9-C48B-4535-B980-D1F7A45F6A43}" type="slidenum">
              <a:rPr lang="en-US" smtClean="0"/>
              <a:t>65</a:t>
            </a:fld>
            <a:endParaRPr lang="en-US"/>
          </a:p>
        </p:txBody>
      </p:sp>
    </p:spTree>
    <p:extLst>
      <p:ext uri="{BB962C8B-B14F-4D97-AF65-F5344CB8AC3E}">
        <p14:creationId xmlns:p14="http://schemas.microsoft.com/office/powerpoint/2010/main" val="22362604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629996" rtl="0" fontAlgn="base">
              <a:spcBef>
                <a:spcPts val="0"/>
              </a:spcBef>
              <a:spcAft>
                <a:spcPts val="0"/>
              </a:spcAft>
              <a:buFont typeface="+mj-lt"/>
              <a:buNone/>
            </a:pPr>
            <a:r>
              <a:rPr lang="en-US" sz="1200" b="0" i="0" u="none" strike="noStrike" dirty="0">
                <a:solidFill>
                  <a:srgbClr val="000000"/>
                </a:solidFill>
                <a:effectLst/>
                <a:latin typeface="Constantia" panose="02030602050306030303" pitchFamily="18" charset="0"/>
              </a:rPr>
              <a:t>The DatasetExperiment is the main data structure and almost all the functions expect a DatasetExperiment as input and outputs a modified one.</a:t>
            </a:r>
          </a:p>
        </p:txBody>
      </p:sp>
      <p:sp>
        <p:nvSpPr>
          <p:cNvPr id="4" name="Slide Number Placeholder 3"/>
          <p:cNvSpPr>
            <a:spLocks noGrp="1"/>
          </p:cNvSpPr>
          <p:nvPr>
            <p:ph type="sldNum" sz="quarter" idx="5"/>
          </p:nvPr>
        </p:nvSpPr>
        <p:spPr/>
        <p:txBody>
          <a:bodyPr/>
          <a:lstStyle/>
          <a:p>
            <a:fld id="{942139D9-C48B-4535-B980-D1F7A45F6A43}" type="slidenum">
              <a:rPr lang="en-US" smtClean="0"/>
              <a:t>66</a:t>
            </a:fld>
            <a:endParaRPr lang="en-US"/>
          </a:p>
        </p:txBody>
      </p:sp>
    </p:spTree>
    <p:extLst>
      <p:ext uri="{BB962C8B-B14F-4D97-AF65-F5344CB8AC3E}">
        <p14:creationId xmlns:p14="http://schemas.microsoft.com/office/powerpoint/2010/main" val="3974919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629996" rtl="0" fontAlgn="base">
              <a:spcBef>
                <a:spcPts val="0"/>
              </a:spcBef>
              <a:spcAft>
                <a:spcPts val="0"/>
              </a:spcAft>
              <a:buFont typeface="+mj-lt"/>
              <a:buNone/>
            </a:pPr>
            <a:r>
              <a:rPr lang="en-US" sz="1200" b="0" i="0" u="none" strike="noStrike" dirty="0">
                <a:solidFill>
                  <a:srgbClr val="000000"/>
                </a:solidFill>
                <a:effectLst/>
                <a:latin typeface="Constantia" panose="02030602050306030303" pitchFamily="18" charset="0"/>
              </a:rPr>
              <a:t>The DatasetExperiment is the main data structure and almost all the functions expect a DatasetExperiment as input and outputs a modified one.</a:t>
            </a:r>
          </a:p>
        </p:txBody>
      </p:sp>
      <p:sp>
        <p:nvSpPr>
          <p:cNvPr id="4" name="Slide Number Placeholder 3"/>
          <p:cNvSpPr>
            <a:spLocks noGrp="1"/>
          </p:cNvSpPr>
          <p:nvPr>
            <p:ph type="sldNum" sz="quarter" idx="5"/>
          </p:nvPr>
        </p:nvSpPr>
        <p:spPr/>
        <p:txBody>
          <a:bodyPr/>
          <a:lstStyle/>
          <a:p>
            <a:fld id="{942139D9-C48B-4535-B980-D1F7A45F6A43}" type="slidenum">
              <a:rPr lang="en-US" smtClean="0"/>
              <a:t>67</a:t>
            </a:fld>
            <a:endParaRPr lang="en-US"/>
          </a:p>
        </p:txBody>
      </p:sp>
    </p:spTree>
    <p:extLst>
      <p:ext uri="{BB962C8B-B14F-4D97-AF65-F5344CB8AC3E}">
        <p14:creationId xmlns:p14="http://schemas.microsoft.com/office/powerpoint/2010/main" val="33333784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629996" rtl="0" fontAlgn="base">
              <a:spcBef>
                <a:spcPts val="0"/>
              </a:spcBef>
              <a:spcAft>
                <a:spcPts val="0"/>
              </a:spcAft>
              <a:buFont typeface="+mj-lt"/>
              <a:buNone/>
            </a:pPr>
            <a:r>
              <a:rPr lang="en-US" sz="1200" b="0" i="0" u="none" strike="noStrike" dirty="0">
                <a:solidFill>
                  <a:srgbClr val="000000"/>
                </a:solidFill>
                <a:effectLst/>
                <a:latin typeface="Constantia" panose="02030602050306030303" pitchFamily="18" charset="0"/>
              </a:rPr>
              <a:t>The DatasetExperiment is the main data structure and almost all the functions expect a DatasetExperiment as input and outputs a modified one.</a:t>
            </a:r>
          </a:p>
          <a:p>
            <a:pPr marL="457200" marR="629996" lvl="0" indent="0" algn="l" defTabSz="914400" rtl="0" eaLnBrk="1" fontAlgn="base" latinLnBrk="0" hangingPunct="1">
              <a:lnSpc>
                <a:spcPct val="100000"/>
              </a:lnSpc>
              <a:spcBef>
                <a:spcPts val="0"/>
              </a:spcBef>
              <a:spcAft>
                <a:spcPts val="0"/>
              </a:spcAft>
              <a:buClrTx/>
              <a:buSzTx/>
              <a:buFont typeface="+mj-lt"/>
              <a:buNone/>
              <a:tabLst/>
              <a:defRPr/>
            </a:pPr>
            <a:endParaRPr lang="en-US" sz="1800" b="0" i="0" u="none" strike="noStrike" dirty="0">
              <a:solidFill>
                <a:srgbClr val="000000"/>
              </a:solidFill>
              <a:effectLst/>
              <a:latin typeface="Constantia" panose="02030602050306030303" pitchFamily="18" charset="0"/>
            </a:endParaRPr>
          </a:p>
          <a:p>
            <a:pPr marL="457200" marR="629996" lvl="0" indent="0" algn="l" defTabSz="914400" rtl="0" eaLnBrk="1" fontAlgn="base" latinLnBrk="0" hangingPunct="1">
              <a:lnSpc>
                <a:spcPct val="100000"/>
              </a:lnSpc>
              <a:spcBef>
                <a:spcPts val="0"/>
              </a:spcBef>
              <a:spcAft>
                <a:spcPts val="0"/>
              </a:spcAft>
              <a:buClrTx/>
              <a:buSzTx/>
              <a:buFont typeface="+mj-lt"/>
              <a:buNone/>
              <a:tabLst/>
              <a:defRPr/>
            </a:pPr>
            <a:r>
              <a:rPr lang="en-US" sz="1800" b="0" i="0" u="none" strike="noStrike" dirty="0">
                <a:solidFill>
                  <a:srgbClr val="000000"/>
                </a:solidFill>
                <a:effectLst/>
                <a:latin typeface="Constantia" panose="02030602050306030303" pitchFamily="18" charset="0"/>
              </a:rPr>
              <a:t>Now we will filter the Missing values by a 0.2 threshold. Meaning that all the samples and features whose values have more than 20% of missing values will be dropped. And we will filter the outliers also.</a:t>
            </a:r>
          </a:p>
          <a:p>
            <a:pPr marL="457200" marR="629996" rtl="0" fontAlgn="base">
              <a:spcBef>
                <a:spcPts val="0"/>
              </a:spcBef>
              <a:spcAft>
                <a:spcPts val="0"/>
              </a:spcAft>
              <a:buFont typeface="+mj-lt"/>
              <a:buNone/>
            </a:pPr>
            <a:endParaRPr lang="en-US" sz="1200" b="0" i="0" u="none" strike="noStrike" dirty="0">
              <a:solidFill>
                <a:srgbClr val="000000"/>
              </a:solidFill>
              <a:effectLst/>
              <a:latin typeface="Constantia" panose="02030602050306030303" pitchFamily="18" charset="0"/>
            </a:endParaRPr>
          </a:p>
        </p:txBody>
      </p:sp>
      <p:sp>
        <p:nvSpPr>
          <p:cNvPr id="4" name="Slide Number Placeholder 3"/>
          <p:cNvSpPr>
            <a:spLocks noGrp="1"/>
          </p:cNvSpPr>
          <p:nvPr>
            <p:ph type="sldNum" sz="quarter" idx="5"/>
          </p:nvPr>
        </p:nvSpPr>
        <p:spPr/>
        <p:txBody>
          <a:bodyPr/>
          <a:lstStyle/>
          <a:p>
            <a:fld id="{942139D9-C48B-4535-B980-D1F7A45F6A43}" type="slidenum">
              <a:rPr lang="en-US" smtClean="0"/>
              <a:t>68</a:t>
            </a:fld>
            <a:endParaRPr lang="en-US"/>
          </a:p>
        </p:txBody>
      </p:sp>
    </p:spTree>
    <p:extLst>
      <p:ext uri="{BB962C8B-B14F-4D97-AF65-F5344CB8AC3E}">
        <p14:creationId xmlns:p14="http://schemas.microsoft.com/office/powerpoint/2010/main" val="3123337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629996" rtl="0" fontAlgn="base">
              <a:spcBef>
                <a:spcPts val="0"/>
              </a:spcBef>
              <a:spcAft>
                <a:spcPts val="0"/>
              </a:spcAft>
              <a:buFont typeface="+mj-lt"/>
              <a:buNone/>
            </a:pPr>
            <a:r>
              <a:rPr lang="en-US" sz="1800" b="0" i="0" u="none" strike="noStrike" dirty="0">
                <a:solidFill>
                  <a:srgbClr val="000000"/>
                </a:solidFill>
                <a:effectLst/>
                <a:latin typeface="Constantia" panose="02030602050306030303" pitchFamily="18" charset="0"/>
              </a:rPr>
              <a:t>Now we will filter the Missing values by a 0.2 threshold. Meaning that all the samples and features whose values have more than 20% of missing values will be dropped. And we will filter the outliers also.</a:t>
            </a:r>
          </a:p>
        </p:txBody>
      </p:sp>
      <p:sp>
        <p:nvSpPr>
          <p:cNvPr id="4" name="Slide Number Placeholder 3"/>
          <p:cNvSpPr>
            <a:spLocks noGrp="1"/>
          </p:cNvSpPr>
          <p:nvPr>
            <p:ph type="sldNum" sz="quarter" idx="5"/>
          </p:nvPr>
        </p:nvSpPr>
        <p:spPr/>
        <p:txBody>
          <a:bodyPr/>
          <a:lstStyle/>
          <a:p>
            <a:fld id="{942139D9-C48B-4535-B980-D1F7A45F6A43}" type="slidenum">
              <a:rPr lang="en-US" smtClean="0"/>
              <a:t>69</a:t>
            </a:fld>
            <a:endParaRPr lang="en-US"/>
          </a:p>
        </p:txBody>
      </p:sp>
    </p:spTree>
    <p:extLst>
      <p:ext uri="{BB962C8B-B14F-4D97-AF65-F5344CB8AC3E}">
        <p14:creationId xmlns:p14="http://schemas.microsoft.com/office/powerpoint/2010/main" val="18123297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onstantia" panose="02030602050306030303" pitchFamily="18" charset="0"/>
              </a:rPr>
              <a:t>Now we want to impute, using </a:t>
            </a:r>
            <a:r>
              <a:rPr lang="en-US" sz="1800" b="0" i="0" u="none" strike="noStrike" dirty="0" err="1">
                <a:solidFill>
                  <a:srgbClr val="000000"/>
                </a:solidFill>
                <a:effectLst/>
                <a:latin typeface="Constantia" panose="02030602050306030303" pitchFamily="18" charset="0"/>
              </a:rPr>
              <a:t>kNearest-Neighbours</a:t>
            </a:r>
            <a:r>
              <a:rPr lang="en-US" sz="1800" b="0" i="0" u="none" strike="noStrike" dirty="0">
                <a:solidFill>
                  <a:srgbClr val="000000"/>
                </a:solidFill>
                <a:effectLst/>
                <a:latin typeface="Constantia" panose="02030602050306030303" pitchFamily="18" charset="0"/>
              </a:rPr>
              <a:t> with k=5.</a:t>
            </a:r>
          </a:p>
          <a:p>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70</a:t>
            </a:fld>
            <a:endParaRPr lang="en-US"/>
          </a:p>
        </p:txBody>
      </p:sp>
    </p:spTree>
    <p:extLst>
      <p:ext uri="{BB962C8B-B14F-4D97-AF65-F5344CB8AC3E}">
        <p14:creationId xmlns:p14="http://schemas.microsoft.com/office/powerpoint/2010/main" val="1677973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629996" rtl="0" fontAlgn="base">
              <a:spcBef>
                <a:spcPts val="0"/>
              </a:spcBef>
              <a:spcAft>
                <a:spcPts val="0"/>
              </a:spcAft>
              <a:buFont typeface="+mj-lt"/>
              <a:buNone/>
            </a:pPr>
            <a:r>
              <a:rPr lang="en-US" sz="1800" b="0" i="0" u="none" strike="noStrike" dirty="0">
                <a:solidFill>
                  <a:srgbClr val="000000"/>
                </a:solidFill>
                <a:effectLst/>
                <a:latin typeface="Constantia" panose="02030602050306030303" pitchFamily="18" charset="0"/>
              </a:rPr>
              <a:t>And perform the batch correction with the QC-RSD.</a:t>
            </a:r>
          </a:p>
        </p:txBody>
      </p:sp>
      <p:sp>
        <p:nvSpPr>
          <p:cNvPr id="4" name="Slide Number Placeholder 3"/>
          <p:cNvSpPr>
            <a:spLocks noGrp="1"/>
          </p:cNvSpPr>
          <p:nvPr>
            <p:ph type="sldNum" sz="quarter" idx="5"/>
          </p:nvPr>
        </p:nvSpPr>
        <p:spPr/>
        <p:txBody>
          <a:bodyPr/>
          <a:lstStyle/>
          <a:p>
            <a:fld id="{942139D9-C48B-4535-B980-D1F7A45F6A43}" type="slidenum">
              <a:rPr lang="en-US" smtClean="0"/>
              <a:t>71</a:t>
            </a:fld>
            <a:endParaRPr lang="en-US"/>
          </a:p>
        </p:txBody>
      </p:sp>
    </p:spTree>
    <p:extLst>
      <p:ext uri="{BB962C8B-B14F-4D97-AF65-F5344CB8AC3E}">
        <p14:creationId xmlns:p14="http://schemas.microsoft.com/office/powerpoint/2010/main" val="6379876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onstantia" panose="02030602050306030303" pitchFamily="18" charset="0"/>
              </a:rPr>
              <a:t>And perform the batch correction with the QC-RSD.</a:t>
            </a:r>
          </a:p>
          <a:p>
            <a:br>
              <a:rPr lang="en-US" sz="1800" b="0" i="0" u="none" strike="noStrike" dirty="0">
                <a:solidFill>
                  <a:srgbClr val="000000"/>
                </a:solidFill>
                <a:effectLst/>
                <a:latin typeface="Constantia" panose="02030602050306030303" pitchFamily="18" charset="0"/>
              </a:rPr>
            </a:br>
            <a:r>
              <a:rPr lang="en-US" sz="1800" b="0" i="0" u="none" strike="noStrike" dirty="0">
                <a:solidFill>
                  <a:srgbClr val="000000"/>
                </a:solidFill>
                <a:effectLst/>
                <a:latin typeface="Constantia" panose="02030602050306030303" pitchFamily="18" charset="0"/>
              </a:rPr>
              <a:t>But we could compare the effect of performing the batch correction first and impute later. We can create a branch with that</a:t>
            </a: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72</a:t>
            </a:fld>
            <a:endParaRPr lang="en-US"/>
          </a:p>
        </p:txBody>
      </p:sp>
    </p:spTree>
    <p:extLst>
      <p:ext uri="{BB962C8B-B14F-4D97-AF65-F5344CB8AC3E}">
        <p14:creationId xmlns:p14="http://schemas.microsoft.com/office/powerpoint/2010/main" val="2404441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onstantia" panose="02030602050306030303" pitchFamily="18" charset="0"/>
              </a:rPr>
              <a:t>There are six primary steps involved in the pretreatment of metabolomic data. However, there is no consensus on the order in which these steps should be performed, as each study follows its own protocol and we don’t know which factors should be considered when selecting these steps.</a:t>
            </a: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7</a:t>
            </a:fld>
            <a:endParaRPr lang="en-US"/>
          </a:p>
        </p:txBody>
      </p:sp>
    </p:spTree>
    <p:extLst>
      <p:ext uri="{BB962C8B-B14F-4D97-AF65-F5344CB8AC3E}">
        <p14:creationId xmlns:p14="http://schemas.microsoft.com/office/powerpoint/2010/main" val="359203196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dirty="0">
                <a:solidFill>
                  <a:srgbClr val="000000"/>
                </a:solidFill>
                <a:effectLst/>
                <a:latin typeface="Constantia" panose="02030602050306030303" pitchFamily="18" charset="0"/>
              </a:rPr>
              <a:t>Then say that we want to normalize by an internal standard, the creatine, perform a log-transformation and the unit variance scaling.</a:t>
            </a: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73</a:t>
            </a:fld>
            <a:endParaRPr lang="en-US"/>
          </a:p>
        </p:txBody>
      </p:sp>
    </p:spTree>
    <p:extLst>
      <p:ext uri="{BB962C8B-B14F-4D97-AF65-F5344CB8AC3E}">
        <p14:creationId xmlns:p14="http://schemas.microsoft.com/office/powerpoint/2010/main" val="43595243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onstantia" panose="02030602050306030303" pitchFamily="18" charset="0"/>
              </a:rPr>
              <a:t>Then say that we want to normalize by an internal standard, the creatine, perform a log-transformation and the unit variance scaling.</a:t>
            </a: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74</a:t>
            </a:fld>
            <a:endParaRPr lang="en-US"/>
          </a:p>
        </p:txBody>
      </p:sp>
    </p:spTree>
    <p:extLst>
      <p:ext uri="{BB962C8B-B14F-4D97-AF65-F5344CB8AC3E}">
        <p14:creationId xmlns:p14="http://schemas.microsoft.com/office/powerpoint/2010/main" val="246498839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onstantia" panose="02030602050306030303" pitchFamily="18" charset="0"/>
              </a:rPr>
              <a:t>Then say that we want to normalize by an internal standard, the creatine, perform a log-transformation and the unit variance scaling.</a:t>
            </a:r>
          </a:p>
          <a:p>
            <a:endParaRPr lang="en-US" sz="1800" b="0" i="0" u="none" strike="noStrike" dirty="0">
              <a:solidFill>
                <a:srgbClr val="000000"/>
              </a:solidFill>
              <a:effectLst/>
              <a:latin typeface="Constantia" panose="02030602050306030303" pitchFamily="18" charset="0"/>
            </a:endParaRPr>
          </a:p>
          <a:p>
            <a:r>
              <a:rPr lang="en-US" sz="1800" b="0" i="0" u="none" strike="noStrike" dirty="0">
                <a:solidFill>
                  <a:srgbClr val="000000"/>
                </a:solidFill>
                <a:effectLst/>
                <a:latin typeface="Constantia" panose="02030602050306030303" pitchFamily="18" charset="0"/>
              </a:rPr>
              <a:t>We could compare the effect of impute by Random forest after the batch Correction</a:t>
            </a: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75</a:t>
            </a:fld>
            <a:endParaRPr lang="en-US"/>
          </a:p>
        </p:txBody>
      </p:sp>
    </p:spTree>
    <p:extLst>
      <p:ext uri="{BB962C8B-B14F-4D97-AF65-F5344CB8AC3E}">
        <p14:creationId xmlns:p14="http://schemas.microsoft.com/office/powerpoint/2010/main" val="204038683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onstantia" panose="02030602050306030303" pitchFamily="18" charset="0"/>
              </a:rPr>
              <a:t>We could compare the effect of impute by Random forest after the batch Correction</a:t>
            </a:r>
          </a:p>
          <a:p>
            <a:endParaRPr lang="en-US" sz="1800" b="0" i="0" u="none" strike="noStrike" dirty="0">
              <a:solidFill>
                <a:srgbClr val="000000"/>
              </a:solidFill>
              <a:effectLst/>
              <a:latin typeface="Constantia" panose="02030602050306030303" pitchFamily="18" charset="0"/>
            </a:endParaRPr>
          </a:p>
          <a:p>
            <a:r>
              <a:rPr lang="en-US" sz="1800" b="0" i="0" u="none" strike="noStrike" dirty="0">
                <a:solidFill>
                  <a:srgbClr val="000000"/>
                </a:solidFill>
                <a:effectLst/>
                <a:latin typeface="Constantia" panose="02030602050306030303" pitchFamily="18" charset="0"/>
              </a:rPr>
              <a:t>And compare the effect of scaling before normalizing.</a:t>
            </a:r>
          </a:p>
          <a:p>
            <a:endParaRPr lang="en-US" sz="1800" b="0" i="0" u="none" strike="noStrike" dirty="0">
              <a:solidFill>
                <a:srgbClr val="000000"/>
              </a:solidFill>
              <a:effectLst/>
              <a:latin typeface="Constantia" panose="02030602050306030303" pitchFamily="18" charset="0"/>
            </a:endParaRPr>
          </a:p>
          <a:p>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76</a:t>
            </a:fld>
            <a:endParaRPr lang="en-US"/>
          </a:p>
        </p:txBody>
      </p:sp>
    </p:spTree>
    <p:extLst>
      <p:ext uri="{BB962C8B-B14F-4D97-AF65-F5344CB8AC3E}">
        <p14:creationId xmlns:p14="http://schemas.microsoft.com/office/powerpoint/2010/main" val="405528915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dirty="0">
                <a:solidFill>
                  <a:srgbClr val="000000"/>
                </a:solidFill>
                <a:effectLst/>
                <a:latin typeface="Constantia" panose="02030602050306030303" pitchFamily="18" charset="0"/>
              </a:rPr>
              <a:t>We could compare the effect of impute by Random forest after the batch Correction</a:t>
            </a:r>
          </a:p>
          <a:p>
            <a:endParaRPr lang="en-US" sz="1200" b="0" i="0" u="none" strike="noStrike" dirty="0">
              <a:solidFill>
                <a:srgbClr val="000000"/>
              </a:solidFill>
              <a:effectLst/>
              <a:latin typeface="Constantia" panose="02030602050306030303" pitchFamily="18" charset="0"/>
            </a:endParaRPr>
          </a:p>
          <a:p>
            <a:r>
              <a:rPr lang="en-US" sz="1200" b="0" i="0" u="none" strike="noStrike" dirty="0">
                <a:solidFill>
                  <a:srgbClr val="000000"/>
                </a:solidFill>
                <a:effectLst/>
                <a:latin typeface="Constantia" panose="02030602050306030303" pitchFamily="18" charset="0"/>
              </a:rPr>
              <a:t>And compare the effect of scaling before normalizing.</a:t>
            </a:r>
          </a:p>
        </p:txBody>
      </p:sp>
      <p:sp>
        <p:nvSpPr>
          <p:cNvPr id="4" name="Slide Number Placeholder 3"/>
          <p:cNvSpPr>
            <a:spLocks noGrp="1"/>
          </p:cNvSpPr>
          <p:nvPr>
            <p:ph type="sldNum" sz="quarter" idx="5"/>
          </p:nvPr>
        </p:nvSpPr>
        <p:spPr/>
        <p:txBody>
          <a:bodyPr/>
          <a:lstStyle/>
          <a:p>
            <a:fld id="{942139D9-C48B-4535-B980-D1F7A45F6A43}" type="slidenum">
              <a:rPr lang="en-US" smtClean="0"/>
              <a:t>77</a:t>
            </a:fld>
            <a:endParaRPr lang="en-US"/>
          </a:p>
        </p:txBody>
      </p:sp>
    </p:spTree>
    <p:extLst>
      <p:ext uri="{BB962C8B-B14F-4D97-AF65-F5344CB8AC3E}">
        <p14:creationId xmlns:p14="http://schemas.microsoft.com/office/powerpoint/2010/main" val="181609879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dirty="0">
                <a:solidFill>
                  <a:srgbClr val="000000"/>
                </a:solidFill>
                <a:effectLst/>
                <a:latin typeface="Constantia" panose="02030602050306030303" pitchFamily="18" charset="0"/>
              </a:rPr>
              <a:t>And compare the effect of scaling before normalizing.</a:t>
            </a:r>
          </a:p>
        </p:txBody>
      </p:sp>
      <p:sp>
        <p:nvSpPr>
          <p:cNvPr id="4" name="Slide Number Placeholder 3"/>
          <p:cNvSpPr>
            <a:spLocks noGrp="1"/>
          </p:cNvSpPr>
          <p:nvPr>
            <p:ph type="sldNum" sz="quarter" idx="5"/>
          </p:nvPr>
        </p:nvSpPr>
        <p:spPr/>
        <p:txBody>
          <a:bodyPr/>
          <a:lstStyle/>
          <a:p>
            <a:fld id="{942139D9-C48B-4535-B980-D1F7A45F6A43}" type="slidenum">
              <a:rPr lang="en-US" smtClean="0"/>
              <a:t>78</a:t>
            </a:fld>
            <a:endParaRPr lang="en-US"/>
          </a:p>
        </p:txBody>
      </p:sp>
    </p:spTree>
    <p:extLst>
      <p:ext uri="{BB962C8B-B14F-4D97-AF65-F5344CB8AC3E}">
        <p14:creationId xmlns:p14="http://schemas.microsoft.com/office/powerpoint/2010/main" val="317266878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Modificar</a:t>
            </a:r>
            <a:r>
              <a:rPr lang="en-US" dirty="0"/>
              <a:t> imputation </a:t>
            </a:r>
            <a:r>
              <a:rPr lang="en-US" dirty="0" err="1"/>
              <a:t>tiempo</a:t>
            </a:r>
            <a:r>
              <a:rPr lang="en-US" dirty="0"/>
              <a:t> </a:t>
            </a:r>
          </a:p>
        </p:txBody>
      </p:sp>
      <p:sp>
        <p:nvSpPr>
          <p:cNvPr id="4" name="Slide Number Placeholder 3"/>
          <p:cNvSpPr>
            <a:spLocks noGrp="1"/>
          </p:cNvSpPr>
          <p:nvPr>
            <p:ph type="sldNum" sz="quarter" idx="5"/>
          </p:nvPr>
        </p:nvSpPr>
        <p:spPr/>
        <p:txBody>
          <a:bodyPr/>
          <a:lstStyle/>
          <a:p>
            <a:fld id="{942139D9-C48B-4535-B980-D1F7A45F6A43}" type="slidenum">
              <a:rPr lang="en-US" smtClean="0"/>
              <a:t>79</a:t>
            </a:fld>
            <a:endParaRPr lang="en-US"/>
          </a:p>
        </p:txBody>
      </p:sp>
    </p:spTree>
    <p:extLst>
      <p:ext uri="{BB962C8B-B14F-4D97-AF65-F5344CB8AC3E}">
        <p14:creationId xmlns:p14="http://schemas.microsoft.com/office/powerpoint/2010/main" val="210992998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Modificar</a:t>
            </a:r>
            <a:r>
              <a:rPr lang="en-US" dirty="0"/>
              <a:t> imputation </a:t>
            </a:r>
            <a:r>
              <a:rPr lang="en-US" dirty="0" err="1"/>
              <a:t>tiempo</a:t>
            </a:r>
            <a:r>
              <a:rPr lang="en-US" dirty="0"/>
              <a:t> </a:t>
            </a:r>
          </a:p>
        </p:txBody>
      </p:sp>
      <p:sp>
        <p:nvSpPr>
          <p:cNvPr id="4" name="Slide Number Placeholder 3"/>
          <p:cNvSpPr>
            <a:spLocks noGrp="1"/>
          </p:cNvSpPr>
          <p:nvPr>
            <p:ph type="sldNum" sz="quarter" idx="5"/>
          </p:nvPr>
        </p:nvSpPr>
        <p:spPr/>
        <p:txBody>
          <a:bodyPr/>
          <a:lstStyle/>
          <a:p>
            <a:fld id="{942139D9-C48B-4535-B980-D1F7A45F6A43}" type="slidenum">
              <a:rPr lang="en-US" smtClean="0"/>
              <a:t>80</a:t>
            </a:fld>
            <a:endParaRPr lang="en-US"/>
          </a:p>
        </p:txBody>
      </p:sp>
    </p:spTree>
    <p:extLst>
      <p:ext uri="{BB962C8B-B14F-4D97-AF65-F5344CB8AC3E}">
        <p14:creationId xmlns:p14="http://schemas.microsoft.com/office/powerpoint/2010/main" val="121518289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2139D9-C48B-4535-B980-D1F7A45F6A43}" type="slidenum">
              <a:rPr lang="en-US" smtClean="0"/>
              <a:t>83</a:t>
            </a:fld>
            <a:endParaRPr lang="en-US"/>
          </a:p>
        </p:txBody>
      </p:sp>
    </p:spTree>
    <p:extLst>
      <p:ext uri="{BB962C8B-B14F-4D97-AF65-F5344CB8AC3E}">
        <p14:creationId xmlns:p14="http://schemas.microsoft.com/office/powerpoint/2010/main" val="36788033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2139D9-C48B-4535-B980-D1F7A45F6A43}" type="slidenum">
              <a:rPr lang="en-US" smtClean="0"/>
              <a:t>84</a:t>
            </a:fld>
            <a:endParaRPr lang="en-US"/>
          </a:p>
        </p:txBody>
      </p:sp>
    </p:spTree>
    <p:extLst>
      <p:ext uri="{BB962C8B-B14F-4D97-AF65-F5344CB8AC3E}">
        <p14:creationId xmlns:p14="http://schemas.microsoft.com/office/powerpoint/2010/main" val="655154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onstantia" panose="02030602050306030303" pitchFamily="18" charset="0"/>
              </a:rPr>
              <a:t>There are six primary steps involved in the pretreatment of metabolomic data. However, there is no consensus on the order in which these steps should be performed, as each study follows its own protocol and we don’t know which factors should be considered when selecting these steps.</a:t>
            </a: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8</a:t>
            </a:fld>
            <a:endParaRPr lang="en-US"/>
          </a:p>
        </p:txBody>
      </p:sp>
    </p:spTree>
    <p:extLst>
      <p:ext uri="{BB962C8B-B14F-4D97-AF65-F5344CB8AC3E}">
        <p14:creationId xmlns:p14="http://schemas.microsoft.com/office/powerpoint/2010/main" val="2143495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onstantia" panose="02030602050306030303" pitchFamily="18" charset="0"/>
              </a:rPr>
              <a:t>There are six primary steps involved in the pretreatment of metabolomic data. However, there is no consensus on the order in which these steps should be performed, as each study follows its own protocol and we don’t know which factors should be considered when selecting these steps.</a:t>
            </a:r>
            <a:endParaRPr lang="en-US" dirty="0"/>
          </a:p>
        </p:txBody>
      </p:sp>
      <p:sp>
        <p:nvSpPr>
          <p:cNvPr id="4" name="Slide Number Placeholder 3"/>
          <p:cNvSpPr>
            <a:spLocks noGrp="1"/>
          </p:cNvSpPr>
          <p:nvPr>
            <p:ph type="sldNum" sz="quarter" idx="5"/>
          </p:nvPr>
        </p:nvSpPr>
        <p:spPr/>
        <p:txBody>
          <a:bodyPr/>
          <a:lstStyle/>
          <a:p>
            <a:fld id="{942139D9-C48B-4535-B980-D1F7A45F6A43}" type="slidenum">
              <a:rPr lang="en-US" smtClean="0"/>
              <a:t>9</a:t>
            </a:fld>
            <a:endParaRPr lang="en-US"/>
          </a:p>
        </p:txBody>
      </p:sp>
    </p:spTree>
    <p:extLst>
      <p:ext uri="{BB962C8B-B14F-4D97-AF65-F5344CB8AC3E}">
        <p14:creationId xmlns:p14="http://schemas.microsoft.com/office/powerpoint/2010/main" val="292461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478AE-6BDB-E56D-9E3A-B44D00207C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3CA9577-408C-D9B1-2923-59D6FF85CB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D384F0-B6F9-8BE4-D0D2-D6C55A57B67F}"/>
              </a:ext>
            </a:extLst>
          </p:cNvPr>
          <p:cNvSpPr>
            <a:spLocks noGrp="1"/>
          </p:cNvSpPr>
          <p:nvPr>
            <p:ph type="dt" sz="half" idx="10"/>
          </p:nvPr>
        </p:nvSpPr>
        <p:spPr/>
        <p:txBody>
          <a:bodyPr/>
          <a:lstStyle/>
          <a:p>
            <a:fld id="{C0CDCD81-CF94-4564-A7A5-1DDA1CD0A3C6}" type="datetimeFigureOut">
              <a:rPr lang="en-US" smtClean="0"/>
              <a:t>6/14/2024</a:t>
            </a:fld>
            <a:endParaRPr lang="en-US"/>
          </a:p>
        </p:txBody>
      </p:sp>
      <p:sp>
        <p:nvSpPr>
          <p:cNvPr id="5" name="Footer Placeholder 4">
            <a:extLst>
              <a:ext uri="{FF2B5EF4-FFF2-40B4-BE49-F238E27FC236}">
                <a16:creationId xmlns:a16="http://schemas.microsoft.com/office/drawing/2014/main" id="{5D467B2F-C74F-E91E-6E39-15D26C1134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4E80AD-06E0-E99B-950B-74A31C3B13BA}"/>
              </a:ext>
            </a:extLst>
          </p:cNvPr>
          <p:cNvSpPr>
            <a:spLocks noGrp="1"/>
          </p:cNvSpPr>
          <p:nvPr>
            <p:ph type="sldNum" sz="quarter" idx="12"/>
          </p:nvPr>
        </p:nvSpPr>
        <p:spPr/>
        <p:txBody>
          <a:bodyPr/>
          <a:lstStyle/>
          <a:p>
            <a:fld id="{13A1A3E1-49D3-44F6-8012-DB2DA2BC9B8C}" type="slidenum">
              <a:rPr lang="en-US" smtClean="0"/>
              <a:t>‹#›</a:t>
            </a:fld>
            <a:endParaRPr lang="en-US"/>
          </a:p>
        </p:txBody>
      </p:sp>
    </p:spTree>
    <p:extLst>
      <p:ext uri="{BB962C8B-B14F-4D97-AF65-F5344CB8AC3E}">
        <p14:creationId xmlns:p14="http://schemas.microsoft.com/office/powerpoint/2010/main" val="105972387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B609F-3A7B-9040-44B7-ABC84890E2C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5D14546-0498-CACA-3C7A-0F7038EE34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D7470E-ED33-9E98-E5A3-6566E2095625}"/>
              </a:ext>
            </a:extLst>
          </p:cNvPr>
          <p:cNvSpPr>
            <a:spLocks noGrp="1"/>
          </p:cNvSpPr>
          <p:nvPr>
            <p:ph type="dt" sz="half" idx="10"/>
          </p:nvPr>
        </p:nvSpPr>
        <p:spPr/>
        <p:txBody>
          <a:bodyPr/>
          <a:lstStyle/>
          <a:p>
            <a:fld id="{C0CDCD81-CF94-4564-A7A5-1DDA1CD0A3C6}" type="datetimeFigureOut">
              <a:rPr lang="en-US" smtClean="0"/>
              <a:t>6/14/2024</a:t>
            </a:fld>
            <a:endParaRPr lang="en-US"/>
          </a:p>
        </p:txBody>
      </p:sp>
      <p:sp>
        <p:nvSpPr>
          <p:cNvPr id="5" name="Footer Placeholder 4">
            <a:extLst>
              <a:ext uri="{FF2B5EF4-FFF2-40B4-BE49-F238E27FC236}">
                <a16:creationId xmlns:a16="http://schemas.microsoft.com/office/drawing/2014/main" id="{4A9FEB6F-99CA-23BB-AD17-D8E657169B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E7F1B0-B3F2-D3C4-0B52-3BEA1A116B55}"/>
              </a:ext>
            </a:extLst>
          </p:cNvPr>
          <p:cNvSpPr>
            <a:spLocks noGrp="1"/>
          </p:cNvSpPr>
          <p:nvPr>
            <p:ph type="sldNum" sz="quarter" idx="12"/>
          </p:nvPr>
        </p:nvSpPr>
        <p:spPr/>
        <p:txBody>
          <a:bodyPr/>
          <a:lstStyle/>
          <a:p>
            <a:fld id="{13A1A3E1-49D3-44F6-8012-DB2DA2BC9B8C}" type="slidenum">
              <a:rPr lang="en-US" smtClean="0"/>
              <a:t>‹#›</a:t>
            </a:fld>
            <a:endParaRPr lang="en-US"/>
          </a:p>
        </p:txBody>
      </p:sp>
    </p:spTree>
    <p:extLst>
      <p:ext uri="{BB962C8B-B14F-4D97-AF65-F5344CB8AC3E}">
        <p14:creationId xmlns:p14="http://schemas.microsoft.com/office/powerpoint/2010/main" val="35538378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80DBEE-A445-FCA7-7E90-48039C3B42E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5D757A5-E919-E685-F2EA-AF8976C4195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516707-EF66-B7ED-AFC0-8BF775AFD46B}"/>
              </a:ext>
            </a:extLst>
          </p:cNvPr>
          <p:cNvSpPr>
            <a:spLocks noGrp="1"/>
          </p:cNvSpPr>
          <p:nvPr>
            <p:ph type="dt" sz="half" idx="10"/>
          </p:nvPr>
        </p:nvSpPr>
        <p:spPr/>
        <p:txBody>
          <a:bodyPr/>
          <a:lstStyle/>
          <a:p>
            <a:fld id="{C0CDCD81-CF94-4564-A7A5-1DDA1CD0A3C6}" type="datetimeFigureOut">
              <a:rPr lang="en-US" smtClean="0"/>
              <a:t>6/14/2024</a:t>
            </a:fld>
            <a:endParaRPr lang="en-US"/>
          </a:p>
        </p:txBody>
      </p:sp>
      <p:sp>
        <p:nvSpPr>
          <p:cNvPr id="5" name="Footer Placeholder 4">
            <a:extLst>
              <a:ext uri="{FF2B5EF4-FFF2-40B4-BE49-F238E27FC236}">
                <a16:creationId xmlns:a16="http://schemas.microsoft.com/office/drawing/2014/main" id="{7120CF32-6F30-8A09-06D6-1A60A9AAC0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A08ECF-A714-0BFA-B506-DE3F5869FE1B}"/>
              </a:ext>
            </a:extLst>
          </p:cNvPr>
          <p:cNvSpPr>
            <a:spLocks noGrp="1"/>
          </p:cNvSpPr>
          <p:nvPr>
            <p:ph type="sldNum" sz="quarter" idx="12"/>
          </p:nvPr>
        </p:nvSpPr>
        <p:spPr/>
        <p:txBody>
          <a:bodyPr/>
          <a:lstStyle/>
          <a:p>
            <a:fld id="{13A1A3E1-49D3-44F6-8012-DB2DA2BC9B8C}" type="slidenum">
              <a:rPr lang="en-US" smtClean="0"/>
              <a:t>‹#›</a:t>
            </a:fld>
            <a:endParaRPr lang="en-US"/>
          </a:p>
        </p:txBody>
      </p:sp>
    </p:spTree>
    <p:extLst>
      <p:ext uri="{BB962C8B-B14F-4D97-AF65-F5344CB8AC3E}">
        <p14:creationId xmlns:p14="http://schemas.microsoft.com/office/powerpoint/2010/main" val="4548086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D0CDB-555F-29C6-3D8D-A5B57228AD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BDB1B1-C690-063A-F8B2-F83506B454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DD6C9A-A93E-8BAF-2AD0-A218B2261E93}"/>
              </a:ext>
            </a:extLst>
          </p:cNvPr>
          <p:cNvSpPr>
            <a:spLocks noGrp="1"/>
          </p:cNvSpPr>
          <p:nvPr>
            <p:ph type="dt" sz="half" idx="10"/>
          </p:nvPr>
        </p:nvSpPr>
        <p:spPr/>
        <p:txBody>
          <a:bodyPr/>
          <a:lstStyle/>
          <a:p>
            <a:fld id="{C0CDCD81-CF94-4564-A7A5-1DDA1CD0A3C6}" type="datetimeFigureOut">
              <a:rPr lang="en-US" smtClean="0"/>
              <a:t>6/14/2024</a:t>
            </a:fld>
            <a:endParaRPr lang="en-US"/>
          </a:p>
        </p:txBody>
      </p:sp>
      <p:sp>
        <p:nvSpPr>
          <p:cNvPr id="5" name="Footer Placeholder 4">
            <a:extLst>
              <a:ext uri="{FF2B5EF4-FFF2-40B4-BE49-F238E27FC236}">
                <a16:creationId xmlns:a16="http://schemas.microsoft.com/office/drawing/2014/main" id="{4583041D-D952-6244-F7A4-38AEAADB52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2E87CD-7629-06F1-B5AD-06FCDB8D82E6}"/>
              </a:ext>
            </a:extLst>
          </p:cNvPr>
          <p:cNvSpPr>
            <a:spLocks noGrp="1"/>
          </p:cNvSpPr>
          <p:nvPr>
            <p:ph type="sldNum" sz="quarter" idx="12"/>
          </p:nvPr>
        </p:nvSpPr>
        <p:spPr/>
        <p:txBody>
          <a:bodyPr/>
          <a:lstStyle/>
          <a:p>
            <a:fld id="{13A1A3E1-49D3-44F6-8012-DB2DA2BC9B8C}" type="slidenum">
              <a:rPr lang="en-US" smtClean="0"/>
              <a:t>‹#›</a:t>
            </a:fld>
            <a:endParaRPr lang="en-US"/>
          </a:p>
        </p:txBody>
      </p:sp>
    </p:spTree>
    <p:extLst>
      <p:ext uri="{BB962C8B-B14F-4D97-AF65-F5344CB8AC3E}">
        <p14:creationId xmlns:p14="http://schemas.microsoft.com/office/powerpoint/2010/main" val="284634592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AD54E-3FDD-4DEB-7EC6-33EEF9A2DB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046390-62D4-EFFF-349B-257D6DD651D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1949C4-9C30-7B51-64B8-5F94E49B3055}"/>
              </a:ext>
            </a:extLst>
          </p:cNvPr>
          <p:cNvSpPr>
            <a:spLocks noGrp="1"/>
          </p:cNvSpPr>
          <p:nvPr>
            <p:ph type="dt" sz="half" idx="10"/>
          </p:nvPr>
        </p:nvSpPr>
        <p:spPr/>
        <p:txBody>
          <a:bodyPr/>
          <a:lstStyle/>
          <a:p>
            <a:fld id="{C0CDCD81-CF94-4564-A7A5-1DDA1CD0A3C6}" type="datetimeFigureOut">
              <a:rPr lang="en-US" smtClean="0"/>
              <a:t>6/14/2024</a:t>
            </a:fld>
            <a:endParaRPr lang="en-US"/>
          </a:p>
        </p:txBody>
      </p:sp>
      <p:sp>
        <p:nvSpPr>
          <p:cNvPr id="5" name="Footer Placeholder 4">
            <a:extLst>
              <a:ext uri="{FF2B5EF4-FFF2-40B4-BE49-F238E27FC236}">
                <a16:creationId xmlns:a16="http://schemas.microsoft.com/office/drawing/2014/main" id="{A3E553BF-CFCD-BFC2-A6AF-562E71D062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D9F807-D9E7-9743-14EC-38A657E1FB0E}"/>
              </a:ext>
            </a:extLst>
          </p:cNvPr>
          <p:cNvSpPr>
            <a:spLocks noGrp="1"/>
          </p:cNvSpPr>
          <p:nvPr>
            <p:ph type="sldNum" sz="quarter" idx="12"/>
          </p:nvPr>
        </p:nvSpPr>
        <p:spPr/>
        <p:txBody>
          <a:bodyPr/>
          <a:lstStyle/>
          <a:p>
            <a:fld id="{13A1A3E1-49D3-44F6-8012-DB2DA2BC9B8C}" type="slidenum">
              <a:rPr lang="en-US" smtClean="0"/>
              <a:t>‹#›</a:t>
            </a:fld>
            <a:endParaRPr lang="en-US"/>
          </a:p>
        </p:txBody>
      </p:sp>
    </p:spTree>
    <p:extLst>
      <p:ext uri="{BB962C8B-B14F-4D97-AF65-F5344CB8AC3E}">
        <p14:creationId xmlns:p14="http://schemas.microsoft.com/office/powerpoint/2010/main" val="34818606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08846-A421-66F1-0795-1C7FD83BC3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A8B390-8E2B-A08F-4711-4F03B53178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0DB1831-5AE1-2BBD-7999-45015A64CF4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E020D34-901E-0196-439B-F0463778735E}"/>
              </a:ext>
            </a:extLst>
          </p:cNvPr>
          <p:cNvSpPr>
            <a:spLocks noGrp="1"/>
          </p:cNvSpPr>
          <p:nvPr>
            <p:ph type="dt" sz="half" idx="10"/>
          </p:nvPr>
        </p:nvSpPr>
        <p:spPr/>
        <p:txBody>
          <a:bodyPr/>
          <a:lstStyle/>
          <a:p>
            <a:fld id="{C0CDCD81-CF94-4564-A7A5-1DDA1CD0A3C6}" type="datetimeFigureOut">
              <a:rPr lang="en-US" smtClean="0"/>
              <a:t>6/14/2024</a:t>
            </a:fld>
            <a:endParaRPr lang="en-US"/>
          </a:p>
        </p:txBody>
      </p:sp>
      <p:sp>
        <p:nvSpPr>
          <p:cNvPr id="6" name="Footer Placeholder 5">
            <a:extLst>
              <a:ext uri="{FF2B5EF4-FFF2-40B4-BE49-F238E27FC236}">
                <a16:creationId xmlns:a16="http://schemas.microsoft.com/office/drawing/2014/main" id="{7F6609E1-E13E-DEBE-2AA5-ECF61E0147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8146F0-5BD2-6793-7256-6BDEDF4F31D3}"/>
              </a:ext>
            </a:extLst>
          </p:cNvPr>
          <p:cNvSpPr>
            <a:spLocks noGrp="1"/>
          </p:cNvSpPr>
          <p:nvPr>
            <p:ph type="sldNum" sz="quarter" idx="12"/>
          </p:nvPr>
        </p:nvSpPr>
        <p:spPr/>
        <p:txBody>
          <a:bodyPr/>
          <a:lstStyle/>
          <a:p>
            <a:fld id="{13A1A3E1-49D3-44F6-8012-DB2DA2BC9B8C}" type="slidenum">
              <a:rPr lang="en-US" smtClean="0"/>
              <a:t>‹#›</a:t>
            </a:fld>
            <a:endParaRPr lang="en-US"/>
          </a:p>
        </p:txBody>
      </p:sp>
    </p:spTree>
    <p:extLst>
      <p:ext uri="{BB962C8B-B14F-4D97-AF65-F5344CB8AC3E}">
        <p14:creationId xmlns:p14="http://schemas.microsoft.com/office/powerpoint/2010/main" val="11532029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3957A-52A3-0653-83A2-37A70B62521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D0D519-2878-8CF1-EFFB-A2B1093CD1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78F6E69-E5F8-AD23-15AC-81FEF5135A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3BCA579-4736-DC10-390A-CCF33639B4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CF2F46-3A14-5906-23BB-D47C892063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4CDA8D-B464-ED9C-C4D7-879076F00353}"/>
              </a:ext>
            </a:extLst>
          </p:cNvPr>
          <p:cNvSpPr>
            <a:spLocks noGrp="1"/>
          </p:cNvSpPr>
          <p:nvPr>
            <p:ph type="dt" sz="half" idx="10"/>
          </p:nvPr>
        </p:nvSpPr>
        <p:spPr/>
        <p:txBody>
          <a:bodyPr/>
          <a:lstStyle/>
          <a:p>
            <a:fld id="{C0CDCD81-CF94-4564-A7A5-1DDA1CD0A3C6}" type="datetimeFigureOut">
              <a:rPr lang="en-US" smtClean="0"/>
              <a:t>6/14/2024</a:t>
            </a:fld>
            <a:endParaRPr lang="en-US"/>
          </a:p>
        </p:txBody>
      </p:sp>
      <p:sp>
        <p:nvSpPr>
          <p:cNvPr id="8" name="Footer Placeholder 7">
            <a:extLst>
              <a:ext uri="{FF2B5EF4-FFF2-40B4-BE49-F238E27FC236}">
                <a16:creationId xmlns:a16="http://schemas.microsoft.com/office/drawing/2014/main" id="{6CE4535E-2EDF-A69B-1864-D73AF7125D8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074ED2-3962-B1A0-2211-EF15A3B566A4}"/>
              </a:ext>
            </a:extLst>
          </p:cNvPr>
          <p:cNvSpPr>
            <a:spLocks noGrp="1"/>
          </p:cNvSpPr>
          <p:nvPr>
            <p:ph type="sldNum" sz="quarter" idx="12"/>
          </p:nvPr>
        </p:nvSpPr>
        <p:spPr/>
        <p:txBody>
          <a:bodyPr/>
          <a:lstStyle/>
          <a:p>
            <a:fld id="{13A1A3E1-49D3-44F6-8012-DB2DA2BC9B8C}" type="slidenum">
              <a:rPr lang="en-US" smtClean="0"/>
              <a:t>‹#›</a:t>
            </a:fld>
            <a:endParaRPr lang="en-US"/>
          </a:p>
        </p:txBody>
      </p:sp>
    </p:spTree>
    <p:extLst>
      <p:ext uri="{BB962C8B-B14F-4D97-AF65-F5344CB8AC3E}">
        <p14:creationId xmlns:p14="http://schemas.microsoft.com/office/powerpoint/2010/main" val="390770912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AD5E9-64AE-A559-B5E0-5FB41FDCDD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92FE3ED-F9A8-B685-F795-AE97FB00089F}"/>
              </a:ext>
            </a:extLst>
          </p:cNvPr>
          <p:cNvSpPr>
            <a:spLocks noGrp="1"/>
          </p:cNvSpPr>
          <p:nvPr>
            <p:ph type="dt" sz="half" idx="10"/>
          </p:nvPr>
        </p:nvSpPr>
        <p:spPr/>
        <p:txBody>
          <a:bodyPr/>
          <a:lstStyle/>
          <a:p>
            <a:fld id="{C0CDCD81-CF94-4564-A7A5-1DDA1CD0A3C6}" type="datetimeFigureOut">
              <a:rPr lang="en-US" smtClean="0"/>
              <a:t>6/14/2024</a:t>
            </a:fld>
            <a:endParaRPr lang="en-US"/>
          </a:p>
        </p:txBody>
      </p:sp>
      <p:sp>
        <p:nvSpPr>
          <p:cNvPr id="4" name="Footer Placeholder 3">
            <a:extLst>
              <a:ext uri="{FF2B5EF4-FFF2-40B4-BE49-F238E27FC236}">
                <a16:creationId xmlns:a16="http://schemas.microsoft.com/office/drawing/2014/main" id="{1C904EAF-2C21-7979-FC6B-EDD91E1828F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959F20-4F76-0EBA-B826-64428C05CF25}"/>
              </a:ext>
            </a:extLst>
          </p:cNvPr>
          <p:cNvSpPr>
            <a:spLocks noGrp="1"/>
          </p:cNvSpPr>
          <p:nvPr>
            <p:ph type="sldNum" sz="quarter" idx="12"/>
          </p:nvPr>
        </p:nvSpPr>
        <p:spPr/>
        <p:txBody>
          <a:bodyPr/>
          <a:lstStyle/>
          <a:p>
            <a:fld id="{13A1A3E1-49D3-44F6-8012-DB2DA2BC9B8C}" type="slidenum">
              <a:rPr lang="en-US" smtClean="0"/>
              <a:t>‹#›</a:t>
            </a:fld>
            <a:endParaRPr lang="en-US"/>
          </a:p>
        </p:txBody>
      </p:sp>
    </p:spTree>
    <p:extLst>
      <p:ext uri="{BB962C8B-B14F-4D97-AF65-F5344CB8AC3E}">
        <p14:creationId xmlns:p14="http://schemas.microsoft.com/office/powerpoint/2010/main" val="36486894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B6F183-8715-E91B-0F2D-8C9A17A82DCC}"/>
              </a:ext>
            </a:extLst>
          </p:cNvPr>
          <p:cNvSpPr>
            <a:spLocks noGrp="1"/>
          </p:cNvSpPr>
          <p:nvPr>
            <p:ph type="dt" sz="half" idx="10"/>
          </p:nvPr>
        </p:nvSpPr>
        <p:spPr/>
        <p:txBody>
          <a:bodyPr/>
          <a:lstStyle/>
          <a:p>
            <a:fld id="{C0CDCD81-CF94-4564-A7A5-1DDA1CD0A3C6}" type="datetimeFigureOut">
              <a:rPr lang="en-US" smtClean="0"/>
              <a:t>6/14/2024</a:t>
            </a:fld>
            <a:endParaRPr lang="en-US"/>
          </a:p>
        </p:txBody>
      </p:sp>
      <p:sp>
        <p:nvSpPr>
          <p:cNvPr id="3" name="Footer Placeholder 2">
            <a:extLst>
              <a:ext uri="{FF2B5EF4-FFF2-40B4-BE49-F238E27FC236}">
                <a16:creationId xmlns:a16="http://schemas.microsoft.com/office/drawing/2014/main" id="{BA2E1774-27FA-0EB8-427C-936634CA2CC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68ACC75-9639-999C-4140-C5834A3B597E}"/>
              </a:ext>
            </a:extLst>
          </p:cNvPr>
          <p:cNvSpPr>
            <a:spLocks noGrp="1"/>
          </p:cNvSpPr>
          <p:nvPr>
            <p:ph type="sldNum" sz="quarter" idx="12"/>
          </p:nvPr>
        </p:nvSpPr>
        <p:spPr/>
        <p:txBody>
          <a:bodyPr/>
          <a:lstStyle/>
          <a:p>
            <a:fld id="{13A1A3E1-49D3-44F6-8012-DB2DA2BC9B8C}" type="slidenum">
              <a:rPr lang="en-US" smtClean="0"/>
              <a:t>‹#›</a:t>
            </a:fld>
            <a:endParaRPr lang="en-US"/>
          </a:p>
        </p:txBody>
      </p:sp>
    </p:spTree>
    <p:extLst>
      <p:ext uri="{BB962C8B-B14F-4D97-AF65-F5344CB8AC3E}">
        <p14:creationId xmlns:p14="http://schemas.microsoft.com/office/powerpoint/2010/main" val="156280324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7059-4407-22EE-53DC-EAAB44E6C1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63DDE3D-3645-8C71-B011-07FC1F0CD6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19624FD-B85C-F89E-A3E1-E01FB38CB7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367B23-9746-C937-A79D-6F70E706C07D}"/>
              </a:ext>
            </a:extLst>
          </p:cNvPr>
          <p:cNvSpPr>
            <a:spLocks noGrp="1"/>
          </p:cNvSpPr>
          <p:nvPr>
            <p:ph type="dt" sz="half" idx="10"/>
          </p:nvPr>
        </p:nvSpPr>
        <p:spPr/>
        <p:txBody>
          <a:bodyPr/>
          <a:lstStyle/>
          <a:p>
            <a:fld id="{C0CDCD81-CF94-4564-A7A5-1DDA1CD0A3C6}" type="datetimeFigureOut">
              <a:rPr lang="en-US" smtClean="0"/>
              <a:t>6/14/2024</a:t>
            </a:fld>
            <a:endParaRPr lang="en-US"/>
          </a:p>
        </p:txBody>
      </p:sp>
      <p:sp>
        <p:nvSpPr>
          <p:cNvPr id="6" name="Footer Placeholder 5">
            <a:extLst>
              <a:ext uri="{FF2B5EF4-FFF2-40B4-BE49-F238E27FC236}">
                <a16:creationId xmlns:a16="http://schemas.microsoft.com/office/drawing/2014/main" id="{F5411F6F-15DF-6969-FB39-3FF7C521D2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3365EE-A624-EC50-805F-E09CF52214AC}"/>
              </a:ext>
            </a:extLst>
          </p:cNvPr>
          <p:cNvSpPr>
            <a:spLocks noGrp="1"/>
          </p:cNvSpPr>
          <p:nvPr>
            <p:ph type="sldNum" sz="quarter" idx="12"/>
          </p:nvPr>
        </p:nvSpPr>
        <p:spPr/>
        <p:txBody>
          <a:bodyPr/>
          <a:lstStyle/>
          <a:p>
            <a:fld id="{13A1A3E1-49D3-44F6-8012-DB2DA2BC9B8C}" type="slidenum">
              <a:rPr lang="en-US" smtClean="0"/>
              <a:t>‹#›</a:t>
            </a:fld>
            <a:endParaRPr lang="en-US"/>
          </a:p>
        </p:txBody>
      </p:sp>
    </p:spTree>
    <p:extLst>
      <p:ext uri="{BB962C8B-B14F-4D97-AF65-F5344CB8AC3E}">
        <p14:creationId xmlns:p14="http://schemas.microsoft.com/office/powerpoint/2010/main" val="168295330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B5800-005C-D1C5-3DAA-C3C5A9942D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565B180-4AF8-9C0E-6A58-C8AA3D9405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F2348C4-BAC4-CF7F-E64A-6A2FDEF812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A3797B-524E-9334-555D-1C4C9F56F424}"/>
              </a:ext>
            </a:extLst>
          </p:cNvPr>
          <p:cNvSpPr>
            <a:spLocks noGrp="1"/>
          </p:cNvSpPr>
          <p:nvPr>
            <p:ph type="dt" sz="half" idx="10"/>
          </p:nvPr>
        </p:nvSpPr>
        <p:spPr/>
        <p:txBody>
          <a:bodyPr/>
          <a:lstStyle/>
          <a:p>
            <a:fld id="{C0CDCD81-CF94-4564-A7A5-1DDA1CD0A3C6}" type="datetimeFigureOut">
              <a:rPr lang="en-US" smtClean="0"/>
              <a:t>6/14/2024</a:t>
            </a:fld>
            <a:endParaRPr lang="en-US"/>
          </a:p>
        </p:txBody>
      </p:sp>
      <p:sp>
        <p:nvSpPr>
          <p:cNvPr id="6" name="Footer Placeholder 5">
            <a:extLst>
              <a:ext uri="{FF2B5EF4-FFF2-40B4-BE49-F238E27FC236}">
                <a16:creationId xmlns:a16="http://schemas.microsoft.com/office/drawing/2014/main" id="{3876F982-D66B-3BB6-19A5-834ED80BD9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00BC35-7EFF-269D-F1A2-A4D2A728B7DD}"/>
              </a:ext>
            </a:extLst>
          </p:cNvPr>
          <p:cNvSpPr>
            <a:spLocks noGrp="1"/>
          </p:cNvSpPr>
          <p:nvPr>
            <p:ph type="sldNum" sz="quarter" idx="12"/>
          </p:nvPr>
        </p:nvSpPr>
        <p:spPr/>
        <p:txBody>
          <a:bodyPr/>
          <a:lstStyle/>
          <a:p>
            <a:fld id="{13A1A3E1-49D3-44F6-8012-DB2DA2BC9B8C}" type="slidenum">
              <a:rPr lang="en-US" smtClean="0"/>
              <a:t>‹#›</a:t>
            </a:fld>
            <a:endParaRPr lang="en-US"/>
          </a:p>
        </p:txBody>
      </p:sp>
    </p:spTree>
    <p:extLst>
      <p:ext uri="{BB962C8B-B14F-4D97-AF65-F5344CB8AC3E}">
        <p14:creationId xmlns:p14="http://schemas.microsoft.com/office/powerpoint/2010/main" val="13564403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0263A5-ECBA-7089-E53D-E44C183CDC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9D0D70-E270-190C-1306-53041BB6B3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CC4B5D-4631-C8AF-884E-FE84E236C5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CDCD81-CF94-4564-A7A5-1DDA1CD0A3C6}" type="datetimeFigureOut">
              <a:rPr lang="en-US" smtClean="0"/>
              <a:t>6/14/2024</a:t>
            </a:fld>
            <a:endParaRPr lang="en-US"/>
          </a:p>
        </p:txBody>
      </p:sp>
      <p:sp>
        <p:nvSpPr>
          <p:cNvPr id="5" name="Footer Placeholder 4">
            <a:extLst>
              <a:ext uri="{FF2B5EF4-FFF2-40B4-BE49-F238E27FC236}">
                <a16:creationId xmlns:a16="http://schemas.microsoft.com/office/drawing/2014/main" id="{29EE5775-D6E0-9849-B9D0-EF2BC8BB77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03B8A8A-6336-B374-6E3F-FB87CF730F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3A1A3E1-49D3-44F6-8012-DB2DA2BC9B8C}" type="slidenum">
              <a:rPr lang="en-US" smtClean="0"/>
              <a:t>‹#›</a:t>
            </a:fld>
            <a:endParaRPr lang="en-US"/>
          </a:p>
        </p:txBody>
      </p:sp>
    </p:spTree>
    <p:extLst>
      <p:ext uri="{BB962C8B-B14F-4D97-AF65-F5344CB8AC3E}">
        <p14:creationId xmlns:p14="http://schemas.microsoft.com/office/powerpoint/2010/main" val="267622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hyperlink" Target="https://doi.org/10.3390/metabo11090631"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25.png"/><Relationship Id="rId26" Type="http://schemas.openxmlformats.org/officeDocument/2006/relationships/image" Target="../media/image33.png"/><Relationship Id="rId3" Type="http://schemas.openxmlformats.org/officeDocument/2006/relationships/notesSlide" Target="../notesSlides/notesSlide14.xml"/><Relationship Id="rId21" Type="http://schemas.openxmlformats.org/officeDocument/2006/relationships/image" Target="../media/image28.svg"/><Relationship Id="rId7" Type="http://schemas.openxmlformats.org/officeDocument/2006/relationships/image" Target="../media/image14.svg"/><Relationship Id="rId12" Type="http://schemas.openxmlformats.org/officeDocument/2006/relationships/image" Target="../media/image19.png"/><Relationship Id="rId17" Type="http://schemas.openxmlformats.org/officeDocument/2006/relationships/image" Target="../media/image24.svg"/><Relationship Id="rId25" Type="http://schemas.openxmlformats.org/officeDocument/2006/relationships/image" Target="../media/image32.svg"/><Relationship Id="rId2" Type="http://schemas.openxmlformats.org/officeDocument/2006/relationships/slideLayout" Target="../slideLayouts/slideLayout2.xml"/><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tags" Target="../tags/tag4.xml"/><Relationship Id="rId6" Type="http://schemas.openxmlformats.org/officeDocument/2006/relationships/image" Target="../media/image13.png"/><Relationship Id="rId11" Type="http://schemas.openxmlformats.org/officeDocument/2006/relationships/image" Target="../media/image18.svg"/><Relationship Id="rId24" Type="http://schemas.openxmlformats.org/officeDocument/2006/relationships/image" Target="../media/image31.png"/><Relationship Id="rId5" Type="http://schemas.openxmlformats.org/officeDocument/2006/relationships/image" Target="../media/image12.svg"/><Relationship Id="rId15" Type="http://schemas.openxmlformats.org/officeDocument/2006/relationships/image" Target="../media/image22.svg"/><Relationship Id="rId23" Type="http://schemas.openxmlformats.org/officeDocument/2006/relationships/image" Target="../media/image30.svg"/><Relationship Id="rId10" Type="http://schemas.openxmlformats.org/officeDocument/2006/relationships/image" Target="../media/image17.png"/><Relationship Id="rId19" Type="http://schemas.openxmlformats.org/officeDocument/2006/relationships/image" Target="../media/image26.sv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svg"/></Relationships>
</file>

<file path=ppt/slides/_rels/slide15.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21.png"/><Relationship Id="rId18" Type="http://schemas.openxmlformats.org/officeDocument/2006/relationships/image" Target="../media/image26.svg"/><Relationship Id="rId26" Type="http://schemas.openxmlformats.org/officeDocument/2006/relationships/image" Target="../media/image34.svg"/><Relationship Id="rId3" Type="http://schemas.openxmlformats.org/officeDocument/2006/relationships/image" Target="../media/image35.png"/><Relationship Id="rId21" Type="http://schemas.openxmlformats.org/officeDocument/2006/relationships/image" Target="../media/image29.png"/><Relationship Id="rId7" Type="http://schemas.openxmlformats.org/officeDocument/2006/relationships/image" Target="../media/image39.png"/><Relationship Id="rId12" Type="http://schemas.openxmlformats.org/officeDocument/2006/relationships/image" Target="../media/image20.svg"/><Relationship Id="rId17" Type="http://schemas.openxmlformats.org/officeDocument/2006/relationships/image" Target="../media/image25.png"/><Relationship Id="rId25" Type="http://schemas.openxmlformats.org/officeDocument/2006/relationships/image" Target="../media/image33.png"/><Relationship Id="rId2" Type="http://schemas.openxmlformats.org/officeDocument/2006/relationships/notesSlide" Target="../notesSlides/notesSlide15.xml"/><Relationship Id="rId16" Type="http://schemas.openxmlformats.org/officeDocument/2006/relationships/image" Target="../media/image24.svg"/><Relationship Id="rId20" Type="http://schemas.openxmlformats.org/officeDocument/2006/relationships/image" Target="../media/image28.svg"/><Relationship Id="rId1" Type="http://schemas.openxmlformats.org/officeDocument/2006/relationships/slideLayout" Target="../slideLayouts/slideLayout2.xml"/><Relationship Id="rId6" Type="http://schemas.openxmlformats.org/officeDocument/2006/relationships/image" Target="../media/image38.svg"/><Relationship Id="rId11" Type="http://schemas.openxmlformats.org/officeDocument/2006/relationships/image" Target="../media/image19.png"/><Relationship Id="rId24" Type="http://schemas.openxmlformats.org/officeDocument/2006/relationships/image" Target="../media/image32.svg"/><Relationship Id="rId5" Type="http://schemas.openxmlformats.org/officeDocument/2006/relationships/image" Target="../media/image37.png"/><Relationship Id="rId15" Type="http://schemas.openxmlformats.org/officeDocument/2006/relationships/image" Target="../media/image23.png"/><Relationship Id="rId23" Type="http://schemas.openxmlformats.org/officeDocument/2006/relationships/image" Target="../media/image31.png"/><Relationship Id="rId10" Type="http://schemas.openxmlformats.org/officeDocument/2006/relationships/image" Target="../media/image42.svg"/><Relationship Id="rId19" Type="http://schemas.openxmlformats.org/officeDocument/2006/relationships/image" Target="../media/image27.png"/><Relationship Id="rId4" Type="http://schemas.openxmlformats.org/officeDocument/2006/relationships/image" Target="../media/image36.svg"/><Relationship Id="rId9" Type="http://schemas.openxmlformats.org/officeDocument/2006/relationships/image" Target="../media/image41.png"/><Relationship Id="rId14" Type="http://schemas.openxmlformats.org/officeDocument/2006/relationships/image" Target="../media/image22.svg"/><Relationship Id="rId22" Type="http://schemas.openxmlformats.org/officeDocument/2006/relationships/image" Target="../media/image30.svg"/></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20.svg"/><Relationship Id="rId18" Type="http://schemas.openxmlformats.org/officeDocument/2006/relationships/image" Target="../media/image25.png"/><Relationship Id="rId26" Type="http://schemas.openxmlformats.org/officeDocument/2006/relationships/image" Target="../media/image33.png"/><Relationship Id="rId3" Type="http://schemas.openxmlformats.org/officeDocument/2006/relationships/notesSlide" Target="../notesSlides/notesSlide16.xml"/><Relationship Id="rId21" Type="http://schemas.openxmlformats.org/officeDocument/2006/relationships/image" Target="../media/image28.svg"/><Relationship Id="rId7" Type="http://schemas.openxmlformats.org/officeDocument/2006/relationships/image" Target="../media/image38.svg"/><Relationship Id="rId12" Type="http://schemas.openxmlformats.org/officeDocument/2006/relationships/image" Target="../media/image19.png"/><Relationship Id="rId17" Type="http://schemas.openxmlformats.org/officeDocument/2006/relationships/image" Target="../media/image24.svg"/><Relationship Id="rId25" Type="http://schemas.openxmlformats.org/officeDocument/2006/relationships/image" Target="../media/image32.svg"/><Relationship Id="rId2" Type="http://schemas.openxmlformats.org/officeDocument/2006/relationships/slideLayout" Target="../slideLayouts/slideLayout2.xml"/><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tags" Target="../tags/tag5.xml"/><Relationship Id="rId6" Type="http://schemas.openxmlformats.org/officeDocument/2006/relationships/image" Target="../media/image37.png"/><Relationship Id="rId11" Type="http://schemas.openxmlformats.org/officeDocument/2006/relationships/image" Target="../media/image42.svg"/><Relationship Id="rId24" Type="http://schemas.openxmlformats.org/officeDocument/2006/relationships/image" Target="../media/image31.png"/><Relationship Id="rId5" Type="http://schemas.openxmlformats.org/officeDocument/2006/relationships/image" Target="../media/image36.svg"/><Relationship Id="rId15" Type="http://schemas.openxmlformats.org/officeDocument/2006/relationships/image" Target="../media/image44.svg"/><Relationship Id="rId23" Type="http://schemas.openxmlformats.org/officeDocument/2006/relationships/image" Target="../media/image30.svg"/><Relationship Id="rId10" Type="http://schemas.openxmlformats.org/officeDocument/2006/relationships/image" Target="../media/image41.png"/><Relationship Id="rId19" Type="http://schemas.openxmlformats.org/officeDocument/2006/relationships/image" Target="../media/image26.svg"/><Relationship Id="rId4" Type="http://schemas.openxmlformats.org/officeDocument/2006/relationships/image" Target="../media/image35.png"/><Relationship Id="rId9" Type="http://schemas.openxmlformats.org/officeDocument/2006/relationships/image" Target="../media/image40.svg"/><Relationship Id="rId14" Type="http://schemas.openxmlformats.org/officeDocument/2006/relationships/image" Target="../media/image43.png"/><Relationship Id="rId22" Type="http://schemas.openxmlformats.org/officeDocument/2006/relationships/image" Target="../media/image29.png"/><Relationship Id="rId27" Type="http://schemas.openxmlformats.org/officeDocument/2006/relationships/image" Target="../media/image34.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doi.org/10.3390/metabo9110269"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creativecommons.org/public-domain/cc0/" TargetMode="External"/><Relationship Id="rId5" Type="http://schemas.openxmlformats.org/officeDocument/2006/relationships/hyperlink" Target="https://w.wiki/AN8Q" TargetMode="Externa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18" Type="http://schemas.openxmlformats.org/officeDocument/2006/relationships/image" Target="../media/image26.svg"/><Relationship Id="rId26" Type="http://schemas.openxmlformats.org/officeDocument/2006/relationships/image" Target="../media/image34.sv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svg"/><Relationship Id="rId17" Type="http://schemas.openxmlformats.org/officeDocument/2006/relationships/image" Target="../media/image25.png"/><Relationship Id="rId25" Type="http://schemas.openxmlformats.org/officeDocument/2006/relationships/image" Target="../media/image33.png"/><Relationship Id="rId2" Type="http://schemas.openxmlformats.org/officeDocument/2006/relationships/notesSlide" Target="../notesSlides/notesSlide34.xml"/><Relationship Id="rId16" Type="http://schemas.openxmlformats.org/officeDocument/2006/relationships/image" Target="../media/image24.svg"/><Relationship Id="rId20" Type="http://schemas.openxmlformats.org/officeDocument/2006/relationships/image" Target="../media/image28.svg"/><Relationship Id="rId1" Type="http://schemas.openxmlformats.org/officeDocument/2006/relationships/slideLayout" Target="../slideLayouts/slideLayout2.xml"/><Relationship Id="rId6" Type="http://schemas.openxmlformats.org/officeDocument/2006/relationships/image" Target="../media/image14.svg"/><Relationship Id="rId11" Type="http://schemas.openxmlformats.org/officeDocument/2006/relationships/image" Target="../media/image19.png"/><Relationship Id="rId24" Type="http://schemas.openxmlformats.org/officeDocument/2006/relationships/image" Target="../media/image32.sv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10" Type="http://schemas.openxmlformats.org/officeDocument/2006/relationships/image" Target="../media/image18.svg"/><Relationship Id="rId19" Type="http://schemas.openxmlformats.org/officeDocument/2006/relationships/image" Target="../media/image27.pn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svg"/><Relationship Id="rId22" Type="http://schemas.openxmlformats.org/officeDocument/2006/relationships/image" Target="../media/image30.svg"/></Relationships>
</file>

<file path=ppt/slides/_rels/slide3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31.png"/><Relationship Id="rId26" Type="http://schemas.openxmlformats.org/officeDocument/2006/relationships/image" Target="../media/image27.png"/><Relationship Id="rId3" Type="http://schemas.openxmlformats.org/officeDocument/2006/relationships/notesSlide" Target="../notesSlides/notesSlide35.xml"/><Relationship Id="rId21" Type="http://schemas.openxmlformats.org/officeDocument/2006/relationships/image" Target="../media/image46.svg"/><Relationship Id="rId7" Type="http://schemas.openxmlformats.org/officeDocument/2006/relationships/image" Target="../media/image14.svg"/><Relationship Id="rId12" Type="http://schemas.openxmlformats.org/officeDocument/2006/relationships/image" Target="../media/image19.png"/><Relationship Id="rId17" Type="http://schemas.openxmlformats.org/officeDocument/2006/relationships/image" Target="../media/image26.svg"/><Relationship Id="rId25" Type="http://schemas.openxmlformats.org/officeDocument/2006/relationships/image" Target="../media/image50.svg"/><Relationship Id="rId2" Type="http://schemas.openxmlformats.org/officeDocument/2006/relationships/slideLayout" Target="../slideLayouts/slideLayout2.xml"/><Relationship Id="rId16" Type="http://schemas.openxmlformats.org/officeDocument/2006/relationships/image" Target="../media/image25.png"/><Relationship Id="rId20" Type="http://schemas.openxmlformats.org/officeDocument/2006/relationships/image" Target="../media/image45.png"/><Relationship Id="rId1" Type="http://schemas.openxmlformats.org/officeDocument/2006/relationships/tags" Target="../tags/tag6.xml"/><Relationship Id="rId6" Type="http://schemas.openxmlformats.org/officeDocument/2006/relationships/image" Target="../media/image13.png"/><Relationship Id="rId11" Type="http://schemas.openxmlformats.org/officeDocument/2006/relationships/image" Target="../media/image18.svg"/><Relationship Id="rId24" Type="http://schemas.openxmlformats.org/officeDocument/2006/relationships/image" Target="../media/image49.png"/><Relationship Id="rId5" Type="http://schemas.openxmlformats.org/officeDocument/2006/relationships/image" Target="../media/image12.svg"/><Relationship Id="rId15" Type="http://schemas.openxmlformats.org/officeDocument/2006/relationships/image" Target="../media/image24.svg"/><Relationship Id="rId23" Type="http://schemas.openxmlformats.org/officeDocument/2006/relationships/image" Target="../media/image48.svg"/><Relationship Id="rId10" Type="http://schemas.openxmlformats.org/officeDocument/2006/relationships/image" Target="../media/image17.png"/><Relationship Id="rId19" Type="http://schemas.openxmlformats.org/officeDocument/2006/relationships/image" Target="../media/image32.sv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23.png"/><Relationship Id="rId22" Type="http://schemas.openxmlformats.org/officeDocument/2006/relationships/image" Target="../media/image47.png"/><Relationship Id="rId27" Type="http://schemas.openxmlformats.org/officeDocument/2006/relationships/image" Target="../media/image28.svg"/></Relationships>
</file>

<file path=ppt/slides/_rels/slide36.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55.png"/><Relationship Id="rId3" Type="http://schemas.openxmlformats.org/officeDocument/2006/relationships/image" Target="../media/image13.png"/><Relationship Id="rId7" Type="http://schemas.openxmlformats.org/officeDocument/2006/relationships/image" Target="../media/image19.png"/><Relationship Id="rId12"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4.svg"/><Relationship Id="rId11" Type="http://schemas.openxmlformats.org/officeDocument/2006/relationships/image" Target="../media/image53.png"/><Relationship Id="rId5" Type="http://schemas.openxmlformats.org/officeDocument/2006/relationships/image" Target="../media/image23.png"/><Relationship Id="rId15" Type="http://schemas.openxmlformats.org/officeDocument/2006/relationships/image" Target="../media/image46.svg"/><Relationship Id="rId10" Type="http://schemas.openxmlformats.org/officeDocument/2006/relationships/image" Target="../media/image52.svg"/><Relationship Id="rId4" Type="http://schemas.openxmlformats.org/officeDocument/2006/relationships/image" Target="../media/image14.svg"/><Relationship Id="rId9" Type="http://schemas.openxmlformats.org/officeDocument/2006/relationships/image" Target="../media/image51.png"/><Relationship Id="rId1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6.sv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6.svg"/></Relationships>
</file>

<file path=ppt/slides/_rels/slide39.xml.rels><?xml version="1.0" encoding="UTF-8" standalone="yes"?>
<Relationships xmlns="http://schemas.openxmlformats.org/package/2006/relationships"><Relationship Id="rId13" Type="http://schemas.openxmlformats.org/officeDocument/2006/relationships/image" Target="../media/image22.svg"/><Relationship Id="rId18" Type="http://schemas.openxmlformats.org/officeDocument/2006/relationships/image" Target="../media/image27.png"/><Relationship Id="rId26" Type="http://schemas.openxmlformats.org/officeDocument/2006/relationships/image" Target="../media/image56.png"/><Relationship Id="rId21" Type="http://schemas.openxmlformats.org/officeDocument/2006/relationships/image" Target="../media/image30.svg"/><Relationship Id="rId34" Type="http://schemas.openxmlformats.org/officeDocument/2006/relationships/image" Target="../media/image66.png"/><Relationship Id="rId7" Type="http://schemas.openxmlformats.org/officeDocument/2006/relationships/image" Target="../media/image16.svg"/><Relationship Id="rId12" Type="http://schemas.openxmlformats.org/officeDocument/2006/relationships/image" Target="../media/image21.png"/><Relationship Id="rId17" Type="http://schemas.openxmlformats.org/officeDocument/2006/relationships/image" Target="../media/image26.svg"/><Relationship Id="rId25" Type="http://schemas.openxmlformats.org/officeDocument/2006/relationships/image" Target="../media/image34.svg"/><Relationship Id="rId33" Type="http://schemas.openxmlformats.org/officeDocument/2006/relationships/image" Target="../media/image65.svg"/><Relationship Id="rId2" Type="http://schemas.openxmlformats.org/officeDocument/2006/relationships/image" Target="../media/image11.png"/><Relationship Id="rId16" Type="http://schemas.openxmlformats.org/officeDocument/2006/relationships/image" Target="../media/image25.png"/><Relationship Id="rId20" Type="http://schemas.openxmlformats.org/officeDocument/2006/relationships/image" Target="../media/image29.png"/><Relationship Id="rId29" Type="http://schemas.openxmlformats.org/officeDocument/2006/relationships/image" Target="../media/image61.sv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svg"/><Relationship Id="rId24" Type="http://schemas.openxmlformats.org/officeDocument/2006/relationships/image" Target="../media/image33.png"/><Relationship Id="rId32" Type="http://schemas.openxmlformats.org/officeDocument/2006/relationships/image" Target="../media/image64.png"/><Relationship Id="rId37" Type="http://schemas.openxmlformats.org/officeDocument/2006/relationships/image" Target="../media/image69.svg"/><Relationship Id="rId5" Type="http://schemas.openxmlformats.org/officeDocument/2006/relationships/image" Target="../media/image14.svg"/><Relationship Id="rId15" Type="http://schemas.openxmlformats.org/officeDocument/2006/relationships/image" Target="../media/image24.svg"/><Relationship Id="rId23" Type="http://schemas.openxmlformats.org/officeDocument/2006/relationships/image" Target="../media/image32.svg"/><Relationship Id="rId28" Type="http://schemas.openxmlformats.org/officeDocument/2006/relationships/image" Target="../media/image60.png"/><Relationship Id="rId36" Type="http://schemas.openxmlformats.org/officeDocument/2006/relationships/image" Target="../media/image68.png"/><Relationship Id="rId10" Type="http://schemas.openxmlformats.org/officeDocument/2006/relationships/image" Target="../media/image19.png"/><Relationship Id="rId19" Type="http://schemas.openxmlformats.org/officeDocument/2006/relationships/image" Target="../media/image28.svg"/><Relationship Id="rId31" Type="http://schemas.openxmlformats.org/officeDocument/2006/relationships/image" Target="../media/image63.sv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png"/><Relationship Id="rId22" Type="http://schemas.openxmlformats.org/officeDocument/2006/relationships/image" Target="../media/image31.png"/><Relationship Id="rId27" Type="http://schemas.openxmlformats.org/officeDocument/2006/relationships/image" Target="../media/image57.svg"/><Relationship Id="rId30" Type="http://schemas.openxmlformats.org/officeDocument/2006/relationships/image" Target="../media/image62.png"/><Relationship Id="rId35" Type="http://schemas.openxmlformats.org/officeDocument/2006/relationships/image" Target="../media/image67.svg"/><Relationship Id="rId8" Type="http://schemas.openxmlformats.org/officeDocument/2006/relationships/image" Target="../media/image17.png"/><Relationship Id="rId3"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71.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6.svg"/></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6.svg"/></Relationships>
</file>

<file path=ppt/slides/_rels/slide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44.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notesSlide" Target="../notesSlides/notesSlide42.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67.png"/><Relationship Id="rId5" Type="http://schemas.openxmlformats.org/officeDocument/2006/relationships/image" Target="../media/image660.png"/><Relationship Id="rId10" Type="http://schemas.openxmlformats.org/officeDocument/2006/relationships/image" Target="../media/image71.svg"/><Relationship Id="rId4" Type="http://schemas.openxmlformats.org/officeDocument/2006/relationships/image" Target="../media/image65.png"/><Relationship Id="rId9" Type="http://schemas.openxmlformats.org/officeDocument/2006/relationships/image" Target="../media/image70.png"/></Relationships>
</file>

<file path=ppt/slides/_rels/slide45.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71.sv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75.svg"/><Relationship Id="rId11" Type="http://schemas.openxmlformats.org/officeDocument/2006/relationships/image" Target="../media/image70.png"/><Relationship Id="rId5" Type="http://schemas.openxmlformats.org/officeDocument/2006/relationships/image" Target="../media/image74.png"/><Relationship Id="rId10" Type="http://schemas.openxmlformats.org/officeDocument/2006/relationships/image" Target="../media/image79.svg"/><Relationship Id="rId4" Type="http://schemas.openxmlformats.org/officeDocument/2006/relationships/image" Target="../media/image73.svg"/><Relationship Id="rId9" Type="http://schemas.openxmlformats.org/officeDocument/2006/relationships/image" Target="../media/image78.png"/></Relationships>
</file>

<file path=ppt/slides/_rels/slide46.xml.rels><?xml version="1.0" encoding="UTF-8" standalone="yes"?>
<Relationships xmlns="http://schemas.openxmlformats.org/package/2006/relationships"><Relationship Id="rId8" Type="http://schemas.openxmlformats.org/officeDocument/2006/relationships/image" Target="../media/image85.svg"/><Relationship Id="rId13" Type="http://schemas.openxmlformats.org/officeDocument/2006/relationships/image" Target="../media/image70.png"/><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84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83.svg"/><Relationship Id="rId11" Type="http://schemas.microsoft.com/office/2014/relationships/chartEx" Target="../charts/chartEx1.xml"/><Relationship Id="rId5" Type="http://schemas.openxmlformats.org/officeDocument/2006/relationships/image" Target="../media/image82.png"/><Relationship Id="rId10" Type="http://schemas.openxmlformats.org/officeDocument/2006/relationships/image" Target="../media/image87.svg"/><Relationship Id="rId4" Type="http://schemas.openxmlformats.org/officeDocument/2006/relationships/image" Target="../media/image81.svg"/><Relationship Id="rId9" Type="http://schemas.openxmlformats.org/officeDocument/2006/relationships/image" Target="../media/image86.png"/><Relationship Id="rId14" Type="http://schemas.openxmlformats.org/officeDocument/2006/relationships/image" Target="../media/image71.svg"/></Relationships>
</file>

<file path=ppt/slides/_rels/slide47.xml.rels><?xml version="1.0" encoding="UTF-8" standalone="yes"?>
<Relationships xmlns="http://schemas.openxmlformats.org/package/2006/relationships"><Relationship Id="rId8" Type="http://schemas.openxmlformats.org/officeDocument/2006/relationships/image" Target="../media/image83.svg"/><Relationship Id="rId13" Type="http://schemas.microsoft.com/office/2014/relationships/chartEx" Target="../charts/chartEx3.xml"/><Relationship Id="rId3" Type="http://schemas.openxmlformats.org/officeDocument/2006/relationships/image" Target="../media/image76.png"/><Relationship Id="rId7" Type="http://schemas.openxmlformats.org/officeDocument/2006/relationships/image" Target="../media/image82.png"/><Relationship Id="rId12" Type="http://schemas.openxmlformats.org/officeDocument/2006/relationships/image" Target="../media/image850.png"/><Relationship Id="rId2" Type="http://schemas.openxmlformats.org/officeDocument/2006/relationships/notesSlide" Target="../notesSlides/notesSlide45.xml"/><Relationship Id="rId16" Type="http://schemas.openxmlformats.org/officeDocument/2006/relationships/image" Target="../media/image71.svg"/><Relationship Id="rId1" Type="http://schemas.openxmlformats.org/officeDocument/2006/relationships/slideLayout" Target="../slideLayouts/slideLayout2.xml"/><Relationship Id="rId6" Type="http://schemas.openxmlformats.org/officeDocument/2006/relationships/image" Target="../media/image81.svg"/><Relationship Id="rId11" Type="http://schemas.microsoft.com/office/2014/relationships/chartEx" Target="../charts/chartEx2.xml"/><Relationship Id="rId5" Type="http://schemas.openxmlformats.org/officeDocument/2006/relationships/image" Target="../media/image80.png"/><Relationship Id="rId15" Type="http://schemas.openxmlformats.org/officeDocument/2006/relationships/image" Target="../media/image70.png"/><Relationship Id="rId10" Type="http://schemas.openxmlformats.org/officeDocument/2006/relationships/image" Target="../media/image87.svg"/><Relationship Id="rId4" Type="http://schemas.openxmlformats.org/officeDocument/2006/relationships/image" Target="../media/image77.svg"/><Relationship Id="rId9" Type="http://schemas.openxmlformats.org/officeDocument/2006/relationships/image" Target="../media/image86.png"/><Relationship Id="rId14" Type="http://schemas.openxmlformats.org/officeDocument/2006/relationships/image" Target="../media/image840.png"/></Relationships>
</file>

<file path=ppt/slides/_rels/slide48.xml.rels><?xml version="1.0" encoding="UTF-8" standalone="yes"?>
<Relationships xmlns="http://schemas.openxmlformats.org/package/2006/relationships"><Relationship Id="rId8" Type="http://schemas.openxmlformats.org/officeDocument/2006/relationships/image" Target="../media/image87.svg"/><Relationship Id="rId13" Type="http://schemas.openxmlformats.org/officeDocument/2006/relationships/image" Target="../media/image70.png"/><Relationship Id="rId3" Type="http://schemas.openxmlformats.org/officeDocument/2006/relationships/image" Target="../media/image72.png"/><Relationship Id="rId7" Type="http://schemas.openxmlformats.org/officeDocument/2006/relationships/image" Target="../media/image86.png"/><Relationship Id="rId12" Type="http://schemas.openxmlformats.org/officeDocument/2006/relationships/image" Target="../media/image850.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83.svg"/><Relationship Id="rId11" Type="http://schemas.microsoft.com/office/2014/relationships/chartEx" Target="../charts/chartEx5.xml"/><Relationship Id="rId5" Type="http://schemas.openxmlformats.org/officeDocument/2006/relationships/image" Target="../media/image82.png"/><Relationship Id="rId10" Type="http://schemas.openxmlformats.org/officeDocument/2006/relationships/image" Target="../media/image860.png"/><Relationship Id="rId4" Type="http://schemas.openxmlformats.org/officeDocument/2006/relationships/image" Target="../media/image73.svg"/><Relationship Id="rId9" Type="http://schemas.microsoft.com/office/2014/relationships/chartEx" Target="../charts/chartEx4.xml"/><Relationship Id="rId14" Type="http://schemas.openxmlformats.org/officeDocument/2006/relationships/image" Target="../media/image71.svg"/></Relationships>
</file>

<file path=ppt/slides/_rels/slide49.xml.rels><?xml version="1.0" encoding="UTF-8" standalone="yes"?>
<Relationships xmlns="http://schemas.openxmlformats.org/package/2006/relationships"><Relationship Id="rId8" Type="http://schemas.microsoft.com/office/2014/relationships/chartEx" Target="../charts/chartEx7.xml"/><Relationship Id="rId3" Type="http://schemas.openxmlformats.org/officeDocument/2006/relationships/image" Target="../media/image75.svg"/><Relationship Id="rId7" Type="http://schemas.openxmlformats.org/officeDocument/2006/relationships/image" Target="../media/image870.png"/><Relationship Id="rId2" Type="http://schemas.openxmlformats.org/officeDocument/2006/relationships/image" Target="../media/image74.png"/><Relationship Id="rId1" Type="http://schemas.openxmlformats.org/officeDocument/2006/relationships/slideLayout" Target="../slideLayouts/slideLayout2.xml"/><Relationship Id="rId6" Type="http://schemas.microsoft.com/office/2014/relationships/chartEx" Target="../charts/chartEx6.xml"/><Relationship Id="rId11" Type="http://schemas.openxmlformats.org/officeDocument/2006/relationships/image" Target="../media/image71.svg"/><Relationship Id="rId5" Type="http://schemas.openxmlformats.org/officeDocument/2006/relationships/image" Target="../media/image87.svg"/><Relationship Id="rId10" Type="http://schemas.openxmlformats.org/officeDocument/2006/relationships/image" Target="../media/image70.png"/><Relationship Id="rId4" Type="http://schemas.openxmlformats.org/officeDocument/2006/relationships/image" Target="../media/image86.png"/><Relationship Id="rId9" Type="http://schemas.openxmlformats.org/officeDocument/2006/relationships/image" Target="../media/image88.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8" Type="http://schemas.openxmlformats.org/officeDocument/2006/relationships/image" Target="../media/image870.png"/><Relationship Id="rId3" Type="http://schemas.openxmlformats.org/officeDocument/2006/relationships/image" Target="../media/image78.png"/><Relationship Id="rId7" Type="http://schemas.microsoft.com/office/2014/relationships/chartEx" Target="../charts/chartEx9.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890.png"/><Relationship Id="rId5" Type="http://schemas.microsoft.com/office/2014/relationships/chartEx" Target="../charts/chartEx8.xml"/><Relationship Id="rId10" Type="http://schemas.openxmlformats.org/officeDocument/2006/relationships/image" Target="../media/image71.svg"/><Relationship Id="rId4" Type="http://schemas.openxmlformats.org/officeDocument/2006/relationships/image" Target="../media/image79.svg"/><Relationship Id="rId9" Type="http://schemas.openxmlformats.org/officeDocument/2006/relationships/image" Target="../media/image70.png"/></Relationships>
</file>

<file path=ppt/slides/_rels/slide51.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78.png"/><Relationship Id="rId7"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890.png"/><Relationship Id="rId5" Type="http://schemas.microsoft.com/office/2014/relationships/chartEx" Target="../charts/chartEx10.xml"/><Relationship Id="rId4" Type="http://schemas.openxmlformats.org/officeDocument/2006/relationships/image" Target="../media/image79.svg"/></Relationships>
</file>

<file path=ppt/slides/_rels/slide52.xml.rels><?xml version="1.0" encoding="UTF-8" standalone="yes"?>
<Relationships xmlns="http://schemas.openxmlformats.org/package/2006/relationships"><Relationship Id="rId3" Type="http://schemas.microsoft.com/office/2014/relationships/chartEx" Target="../charts/chartEx11.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90.png"/></Relationships>
</file>

<file path=ppt/slides/_rels/slide5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91.png"/><Relationship Id="rId4" Type="http://schemas.microsoft.com/office/2007/relationships/hdphoto" Target="../media/hdphoto1.wdp"/></Relationships>
</file>

<file path=ppt/slides/_rels/slide5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3.xml"/><Relationship Id="rId7" Type="http://schemas.openxmlformats.org/officeDocument/2006/relationships/image" Target="../media/image95.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2.svg"/><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8.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7.xml"/><Relationship Id="rId7" Type="http://schemas.openxmlformats.org/officeDocument/2006/relationships/image" Target="../media/image97.sv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96.png"/><Relationship Id="rId5" Type="http://schemas.openxmlformats.org/officeDocument/2006/relationships/image" Target="../media/image2.svg"/><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2.svg"/></Relationships>
</file>

<file path=ppt/slides/_rels/slide62.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1.png"/><Relationship Id="rId7" Type="http://schemas.openxmlformats.org/officeDocument/2006/relationships/image" Target="../media/image62.png"/><Relationship Id="rId12" Type="http://schemas.openxmlformats.org/officeDocument/2006/relationships/image" Target="../media/image71.sv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97.svg"/><Relationship Id="rId11" Type="http://schemas.openxmlformats.org/officeDocument/2006/relationships/image" Target="../media/image70.png"/><Relationship Id="rId5" Type="http://schemas.openxmlformats.org/officeDocument/2006/relationships/image" Target="../media/image96.png"/><Relationship Id="rId10" Type="http://schemas.openxmlformats.org/officeDocument/2006/relationships/image" Target="../media/image99.svg"/><Relationship Id="rId4" Type="http://schemas.openxmlformats.org/officeDocument/2006/relationships/image" Target="../media/image2.svg"/><Relationship Id="rId9" Type="http://schemas.openxmlformats.org/officeDocument/2006/relationships/image" Target="../media/image98.png"/></Relationships>
</file>

<file path=ppt/slides/_rels/slide63.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1.png"/><Relationship Id="rId7" Type="http://schemas.openxmlformats.org/officeDocument/2006/relationships/image" Target="../media/image62.png"/><Relationship Id="rId12" Type="http://schemas.openxmlformats.org/officeDocument/2006/relationships/image" Target="../media/image71.sv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97.svg"/><Relationship Id="rId11" Type="http://schemas.openxmlformats.org/officeDocument/2006/relationships/image" Target="../media/image70.png"/><Relationship Id="rId5" Type="http://schemas.openxmlformats.org/officeDocument/2006/relationships/image" Target="../media/image96.png"/><Relationship Id="rId10" Type="http://schemas.openxmlformats.org/officeDocument/2006/relationships/image" Target="../media/image99.svg"/><Relationship Id="rId4" Type="http://schemas.openxmlformats.org/officeDocument/2006/relationships/image" Target="../media/image2.svg"/><Relationship Id="rId9" Type="http://schemas.openxmlformats.org/officeDocument/2006/relationships/image" Target="../media/image98.png"/></Relationships>
</file>

<file path=ppt/slides/_rels/slide64.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1.png"/><Relationship Id="rId7" Type="http://schemas.openxmlformats.org/officeDocument/2006/relationships/image" Target="../media/image98.png"/><Relationship Id="rId12" Type="http://schemas.openxmlformats.org/officeDocument/2006/relationships/image" Target="../media/image71.sv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97.svg"/><Relationship Id="rId11" Type="http://schemas.openxmlformats.org/officeDocument/2006/relationships/image" Target="../media/image70.png"/><Relationship Id="rId5" Type="http://schemas.openxmlformats.org/officeDocument/2006/relationships/image" Target="../media/image96.png"/><Relationship Id="rId10" Type="http://schemas.openxmlformats.org/officeDocument/2006/relationships/image" Target="../media/image63.svg"/><Relationship Id="rId4" Type="http://schemas.openxmlformats.org/officeDocument/2006/relationships/image" Target="../media/image2.svg"/><Relationship Id="rId9" Type="http://schemas.openxmlformats.org/officeDocument/2006/relationships/image" Target="../media/image62.png"/></Relationships>
</file>

<file path=ppt/slides/_rels/slide65.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1.png"/><Relationship Id="rId7" Type="http://schemas.openxmlformats.org/officeDocument/2006/relationships/image" Target="../media/image98.png"/><Relationship Id="rId12" Type="http://schemas.openxmlformats.org/officeDocument/2006/relationships/image" Target="../media/image71.sv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97.svg"/><Relationship Id="rId11" Type="http://schemas.openxmlformats.org/officeDocument/2006/relationships/image" Target="../media/image70.png"/><Relationship Id="rId5" Type="http://schemas.openxmlformats.org/officeDocument/2006/relationships/image" Target="../media/image96.png"/><Relationship Id="rId10" Type="http://schemas.openxmlformats.org/officeDocument/2006/relationships/image" Target="../media/image63.svg"/><Relationship Id="rId4" Type="http://schemas.openxmlformats.org/officeDocument/2006/relationships/image" Target="../media/image2.svg"/><Relationship Id="rId9" Type="http://schemas.openxmlformats.org/officeDocument/2006/relationships/image" Target="../media/image62.png"/></Relationships>
</file>

<file path=ppt/slides/_rels/slide66.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1.png"/><Relationship Id="rId7" Type="http://schemas.openxmlformats.org/officeDocument/2006/relationships/image" Target="../media/image98.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2.svg"/></Relationships>
</file>

<file path=ppt/slides/_rels/slide67.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1.png"/><Relationship Id="rId7" Type="http://schemas.openxmlformats.org/officeDocument/2006/relationships/image" Target="../media/image98.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2.svg"/></Relationships>
</file>

<file path=ppt/slides/_rels/slide68.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1.png"/><Relationship Id="rId7" Type="http://schemas.openxmlformats.org/officeDocument/2006/relationships/image" Target="../media/image98.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2.svg"/></Relationships>
</file>

<file path=ppt/slides/_rels/slide69.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1.png"/><Relationship Id="rId7" Type="http://schemas.openxmlformats.org/officeDocument/2006/relationships/image" Target="../media/image98.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1.png"/><Relationship Id="rId7" Type="http://schemas.openxmlformats.org/officeDocument/2006/relationships/image" Target="../media/image98.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2.svg"/></Relationships>
</file>

<file path=ppt/slides/_rels/slide71.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1.png"/><Relationship Id="rId7" Type="http://schemas.openxmlformats.org/officeDocument/2006/relationships/image" Target="../media/image98.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2.svg"/></Relationships>
</file>

<file path=ppt/slides/_rels/slide72.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1.png"/><Relationship Id="rId7" Type="http://schemas.openxmlformats.org/officeDocument/2006/relationships/image" Target="../media/image98.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2.svg"/></Relationships>
</file>

<file path=ppt/slides/_rels/slide73.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1.png"/><Relationship Id="rId7" Type="http://schemas.openxmlformats.org/officeDocument/2006/relationships/image" Target="../media/image98.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2.svg"/></Relationships>
</file>

<file path=ppt/slides/_rels/slide74.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1.png"/><Relationship Id="rId7" Type="http://schemas.openxmlformats.org/officeDocument/2006/relationships/image" Target="../media/image98.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2.svg"/></Relationships>
</file>

<file path=ppt/slides/_rels/slide75.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1.png"/><Relationship Id="rId7" Type="http://schemas.openxmlformats.org/officeDocument/2006/relationships/image" Target="../media/image98.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2.svg"/></Relationships>
</file>

<file path=ppt/slides/_rels/slide76.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1.png"/><Relationship Id="rId7" Type="http://schemas.openxmlformats.org/officeDocument/2006/relationships/image" Target="../media/image98.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2.svg"/></Relationships>
</file>

<file path=ppt/slides/_rels/slide77.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1.png"/><Relationship Id="rId7" Type="http://schemas.openxmlformats.org/officeDocument/2006/relationships/image" Target="../media/image98.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2.svg"/></Relationships>
</file>

<file path=ppt/slides/_rels/slide78.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1.png"/><Relationship Id="rId7" Type="http://schemas.openxmlformats.org/officeDocument/2006/relationships/image" Target="../media/image98.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2.sv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8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8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2.sv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5.png"/><Relationship Id="rId2" Type="http://schemas.microsoft.com/office/2007/relationships/media" Target="../media/media1.mkv"/><Relationship Id="rId1" Type="http://schemas.openxmlformats.org/officeDocument/2006/relationships/video" Target="NULL" TargetMode="Externa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79.xml"/></Relationships>
</file>

<file path=ppt/slides/_rels/slide8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doi.org/10.1002/mnfr.201800384"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C561361-8CE2-CD13-6E32-28866013DD33}"/>
              </a:ext>
            </a:extLst>
          </p:cNvPr>
          <p:cNvSpPr>
            <a:spLocks noGrp="1"/>
          </p:cNvSpPr>
          <p:nvPr>
            <p:ph type="subTitle" idx="1"/>
          </p:nvPr>
        </p:nvSpPr>
        <p:spPr>
          <a:xfrm>
            <a:off x="695034" y="4055780"/>
            <a:ext cx="5980546" cy="728656"/>
          </a:xfrm>
        </p:spPr>
        <p:txBody>
          <a:bodyPr>
            <a:normAutofit lnSpcReduction="10000"/>
          </a:bodyPr>
          <a:lstStyle/>
          <a:p>
            <a:r>
              <a:rPr lang="en-US" i="1" dirty="0">
                <a:solidFill>
                  <a:schemeClr val="bg1"/>
                </a:solidFill>
                <a:latin typeface="Chakra Petch" panose="00000500000000000000" pitchFamily="2" charset="-34"/>
                <a:cs typeface="Chakra Petch" panose="00000500000000000000" pitchFamily="2" charset="-34"/>
              </a:rPr>
              <a:t>A Modular Pipeline for Metabolomic Data Pretreatment</a:t>
            </a:r>
          </a:p>
        </p:txBody>
      </p:sp>
      <p:pic>
        <p:nvPicPr>
          <p:cNvPr id="6" name="Picture 5">
            <a:extLst>
              <a:ext uri="{FF2B5EF4-FFF2-40B4-BE49-F238E27FC236}">
                <a16:creationId xmlns:a16="http://schemas.microsoft.com/office/drawing/2014/main" id="{15BBCFB6-9B14-A0B6-2A84-61F3425E30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781800" y="996507"/>
            <a:ext cx="4239486" cy="4864986"/>
          </a:xfrm>
          <a:prstGeom prst="rect">
            <a:avLst/>
          </a:prstGeom>
        </p:spPr>
      </p:pic>
      <p:sp>
        <p:nvSpPr>
          <p:cNvPr id="2" name="Title 1">
            <a:extLst>
              <a:ext uri="{FF2B5EF4-FFF2-40B4-BE49-F238E27FC236}">
                <a16:creationId xmlns:a16="http://schemas.microsoft.com/office/drawing/2014/main" id="{9B7049E5-8EAE-616E-54F3-97718892FA30}"/>
              </a:ext>
            </a:extLst>
          </p:cNvPr>
          <p:cNvSpPr>
            <a:spLocks noGrp="1"/>
          </p:cNvSpPr>
          <p:nvPr>
            <p:ph type="ctrTitle"/>
          </p:nvPr>
        </p:nvSpPr>
        <p:spPr>
          <a:xfrm>
            <a:off x="1487053" y="2948636"/>
            <a:ext cx="4396509" cy="960726"/>
          </a:xfrm>
        </p:spPr>
        <p:txBody>
          <a:bodyPr>
            <a:normAutofit/>
          </a:bodyPr>
          <a:lstStyle/>
          <a:p>
            <a:r>
              <a:rPr lang="en-US" i="1" dirty="0">
                <a:solidFill>
                  <a:schemeClr val="bg1"/>
                </a:solidFill>
                <a:latin typeface="Chakra Petch" panose="00000500000000000000" pitchFamily="2" charset="-34"/>
                <a:cs typeface="Chakra Petch" panose="00000500000000000000" pitchFamily="2" charset="-34"/>
              </a:rPr>
              <a:t>metaboPipe</a:t>
            </a:r>
          </a:p>
        </p:txBody>
      </p:sp>
      <p:sp>
        <p:nvSpPr>
          <p:cNvPr id="7" name="Subtitle 2">
            <a:extLst>
              <a:ext uri="{FF2B5EF4-FFF2-40B4-BE49-F238E27FC236}">
                <a16:creationId xmlns:a16="http://schemas.microsoft.com/office/drawing/2014/main" id="{7D01712F-247C-4E5C-7785-92DB41247D6D}"/>
              </a:ext>
            </a:extLst>
          </p:cNvPr>
          <p:cNvSpPr txBox="1">
            <a:spLocks/>
          </p:cNvSpPr>
          <p:nvPr/>
        </p:nvSpPr>
        <p:spPr>
          <a:xfrm>
            <a:off x="695034" y="4784436"/>
            <a:ext cx="5980546" cy="13920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i="1" dirty="0">
                <a:solidFill>
                  <a:schemeClr val="bg1"/>
                </a:solidFill>
                <a:latin typeface="Chakra Petch" panose="00000500000000000000" pitchFamily="2" charset="-34"/>
                <a:cs typeface="Chakra Petch" panose="00000500000000000000" pitchFamily="2" charset="-34"/>
              </a:rPr>
              <a:t>Eduard Pérez Méndez</a:t>
            </a:r>
          </a:p>
        </p:txBody>
      </p:sp>
    </p:spTree>
    <p:extLst>
      <p:ext uri="{BB962C8B-B14F-4D97-AF65-F5344CB8AC3E}">
        <p14:creationId xmlns:p14="http://schemas.microsoft.com/office/powerpoint/2010/main" val="5306244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Introduction</a:t>
            </a:r>
          </a:p>
        </p:txBody>
      </p:sp>
      <p:sp>
        <p:nvSpPr>
          <p:cNvPr id="19" name="Title 1">
            <a:extLst>
              <a:ext uri="{FF2B5EF4-FFF2-40B4-BE49-F238E27FC236}">
                <a16:creationId xmlns:a16="http://schemas.microsoft.com/office/drawing/2014/main" id="{D30C6BD6-9535-F357-FE7D-646D083EB8EB}"/>
              </a:ext>
            </a:extLst>
          </p:cNvPr>
          <p:cNvSpPr txBox="1">
            <a:spLocks/>
          </p:cNvSpPr>
          <p:nvPr/>
        </p:nvSpPr>
        <p:spPr>
          <a:xfrm>
            <a:off x="4929032" y="3045216"/>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Filtering</a:t>
            </a:r>
          </a:p>
        </p:txBody>
      </p:sp>
      <p:sp>
        <p:nvSpPr>
          <p:cNvPr id="20" name="Title 1">
            <a:extLst>
              <a:ext uri="{FF2B5EF4-FFF2-40B4-BE49-F238E27FC236}">
                <a16:creationId xmlns:a16="http://schemas.microsoft.com/office/drawing/2014/main" id="{2110ED6B-7C09-1B74-F464-3EC1FFD6C9C9}"/>
              </a:ext>
            </a:extLst>
          </p:cNvPr>
          <p:cNvSpPr txBox="1">
            <a:spLocks/>
          </p:cNvSpPr>
          <p:nvPr/>
        </p:nvSpPr>
        <p:spPr>
          <a:xfrm>
            <a:off x="4929032" y="3459128"/>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Imputation</a:t>
            </a:r>
          </a:p>
        </p:txBody>
      </p:sp>
      <p:sp>
        <p:nvSpPr>
          <p:cNvPr id="21" name="Title 1">
            <a:extLst>
              <a:ext uri="{FF2B5EF4-FFF2-40B4-BE49-F238E27FC236}">
                <a16:creationId xmlns:a16="http://schemas.microsoft.com/office/drawing/2014/main" id="{85BB713F-7945-0E44-78F3-447EDAC4E275}"/>
              </a:ext>
            </a:extLst>
          </p:cNvPr>
          <p:cNvSpPr txBox="1">
            <a:spLocks/>
          </p:cNvSpPr>
          <p:nvPr/>
        </p:nvSpPr>
        <p:spPr>
          <a:xfrm>
            <a:off x="4929032" y="4286952"/>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Batch Correction</a:t>
            </a:r>
          </a:p>
        </p:txBody>
      </p:sp>
      <p:sp>
        <p:nvSpPr>
          <p:cNvPr id="22" name="Title 1">
            <a:extLst>
              <a:ext uri="{FF2B5EF4-FFF2-40B4-BE49-F238E27FC236}">
                <a16:creationId xmlns:a16="http://schemas.microsoft.com/office/drawing/2014/main" id="{EDD307DC-E534-0184-28C7-51B04952589E}"/>
              </a:ext>
            </a:extLst>
          </p:cNvPr>
          <p:cNvSpPr txBox="1">
            <a:spLocks/>
          </p:cNvSpPr>
          <p:nvPr/>
        </p:nvSpPr>
        <p:spPr>
          <a:xfrm>
            <a:off x="9595162" y="4414734"/>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Normalization</a:t>
            </a:r>
          </a:p>
        </p:txBody>
      </p:sp>
      <p:sp>
        <p:nvSpPr>
          <p:cNvPr id="23" name="Title 1">
            <a:extLst>
              <a:ext uri="{FF2B5EF4-FFF2-40B4-BE49-F238E27FC236}">
                <a16:creationId xmlns:a16="http://schemas.microsoft.com/office/drawing/2014/main" id="{D7CE8F93-1826-913E-7C00-0F1354731329}"/>
              </a:ext>
            </a:extLst>
          </p:cNvPr>
          <p:cNvSpPr txBox="1">
            <a:spLocks/>
          </p:cNvSpPr>
          <p:nvPr/>
        </p:nvSpPr>
        <p:spPr>
          <a:xfrm>
            <a:off x="4929032" y="3873040"/>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Transformation</a:t>
            </a:r>
            <a:endParaRPr lang="en-US" sz="1800" dirty="0">
              <a:solidFill>
                <a:schemeClr val="bg1"/>
              </a:solidFill>
              <a:latin typeface="Chakra Petch" panose="00000500000000000000" pitchFamily="2" charset="-34"/>
              <a:cs typeface="Chakra Petch" panose="00000500000000000000" pitchFamily="2" charset="-34"/>
            </a:endParaRPr>
          </a:p>
        </p:txBody>
      </p:sp>
      <p:sp>
        <p:nvSpPr>
          <p:cNvPr id="25" name="Title 1">
            <a:extLst>
              <a:ext uri="{FF2B5EF4-FFF2-40B4-BE49-F238E27FC236}">
                <a16:creationId xmlns:a16="http://schemas.microsoft.com/office/drawing/2014/main" id="{94160735-FB48-B5C1-478E-1826C95009F3}"/>
              </a:ext>
            </a:extLst>
          </p:cNvPr>
          <p:cNvSpPr txBox="1">
            <a:spLocks/>
          </p:cNvSpPr>
          <p:nvPr/>
        </p:nvSpPr>
        <p:spPr>
          <a:xfrm>
            <a:off x="9595162" y="3877368"/>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Scaling</a:t>
            </a:r>
          </a:p>
        </p:txBody>
      </p:sp>
      <p:sp>
        <p:nvSpPr>
          <p:cNvPr id="6" name="Title 1">
            <a:extLst>
              <a:ext uri="{FF2B5EF4-FFF2-40B4-BE49-F238E27FC236}">
                <a16:creationId xmlns:a16="http://schemas.microsoft.com/office/drawing/2014/main" id="{1B76A4FF-BAB9-9737-C7F0-451FED3DFD23}"/>
              </a:ext>
            </a:extLst>
          </p:cNvPr>
          <p:cNvSpPr txBox="1">
            <a:spLocks/>
          </p:cNvSpPr>
          <p:nvPr/>
        </p:nvSpPr>
        <p:spPr>
          <a:xfrm>
            <a:off x="5191124" y="6289492"/>
            <a:ext cx="7000875" cy="5685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00" dirty="0" err="1">
                <a:solidFill>
                  <a:schemeClr val="bg1"/>
                </a:solidFill>
                <a:effectLst/>
              </a:rPr>
              <a:t>Viallon</a:t>
            </a:r>
            <a:r>
              <a:rPr lang="en-US" sz="900" dirty="0">
                <a:solidFill>
                  <a:schemeClr val="bg1"/>
                </a:solidFill>
                <a:effectLst/>
              </a:rPr>
              <a:t>, V., His, M., Rinaldi, S., </a:t>
            </a:r>
            <a:r>
              <a:rPr lang="en-US" sz="900" dirty="0" err="1">
                <a:solidFill>
                  <a:schemeClr val="bg1"/>
                </a:solidFill>
                <a:effectLst/>
              </a:rPr>
              <a:t>Breeur</a:t>
            </a:r>
            <a:r>
              <a:rPr lang="en-US" sz="900" dirty="0">
                <a:solidFill>
                  <a:schemeClr val="bg1"/>
                </a:solidFill>
                <a:effectLst/>
              </a:rPr>
              <a:t>, M., </a:t>
            </a:r>
            <a:r>
              <a:rPr lang="en-US" sz="900" dirty="0" err="1">
                <a:solidFill>
                  <a:schemeClr val="bg1"/>
                </a:solidFill>
                <a:effectLst/>
              </a:rPr>
              <a:t>Gicquiau</a:t>
            </a:r>
            <a:r>
              <a:rPr lang="en-US" sz="900" dirty="0">
                <a:solidFill>
                  <a:schemeClr val="bg1"/>
                </a:solidFill>
                <a:effectLst/>
              </a:rPr>
              <a:t>, A., </a:t>
            </a:r>
            <a:r>
              <a:rPr lang="en-US" sz="900" dirty="0" err="1">
                <a:solidFill>
                  <a:schemeClr val="bg1"/>
                </a:solidFill>
                <a:effectLst/>
              </a:rPr>
              <a:t>Hemon</a:t>
            </a:r>
            <a:r>
              <a:rPr lang="en-US" sz="900" dirty="0">
                <a:solidFill>
                  <a:schemeClr val="bg1"/>
                </a:solidFill>
                <a:effectLst/>
              </a:rPr>
              <a:t>, B., </a:t>
            </a:r>
            <a:r>
              <a:rPr lang="en-US" sz="900" dirty="0" err="1">
                <a:solidFill>
                  <a:schemeClr val="bg1"/>
                </a:solidFill>
                <a:effectLst/>
              </a:rPr>
              <a:t>Overvad</a:t>
            </a:r>
            <a:r>
              <a:rPr lang="en-US" sz="900" dirty="0">
                <a:solidFill>
                  <a:schemeClr val="bg1"/>
                </a:solidFill>
                <a:effectLst/>
              </a:rPr>
              <a:t>, K., </a:t>
            </a:r>
            <a:r>
              <a:rPr lang="en-US" sz="900" dirty="0" err="1">
                <a:solidFill>
                  <a:schemeClr val="bg1"/>
                </a:solidFill>
                <a:effectLst/>
              </a:rPr>
              <a:t>Tjønneland</a:t>
            </a:r>
            <a:r>
              <a:rPr lang="en-US" sz="900" dirty="0">
                <a:solidFill>
                  <a:schemeClr val="bg1"/>
                </a:solidFill>
                <a:effectLst/>
              </a:rPr>
              <a:t>, A., </a:t>
            </a:r>
            <a:r>
              <a:rPr lang="en-US" sz="900" dirty="0" err="1">
                <a:solidFill>
                  <a:schemeClr val="bg1"/>
                </a:solidFill>
                <a:effectLst/>
              </a:rPr>
              <a:t>Rostgaard</a:t>
            </a:r>
            <a:r>
              <a:rPr lang="en-US" sz="900" dirty="0">
                <a:solidFill>
                  <a:schemeClr val="bg1"/>
                </a:solidFill>
                <a:effectLst/>
              </a:rPr>
              <a:t>-Hansen, A. L., Rothwell, J. A., </a:t>
            </a:r>
            <a:r>
              <a:rPr lang="en-US" sz="900" dirty="0" err="1">
                <a:solidFill>
                  <a:schemeClr val="bg1"/>
                </a:solidFill>
                <a:effectLst/>
              </a:rPr>
              <a:t>Lecuyer</a:t>
            </a:r>
            <a:r>
              <a:rPr lang="en-US" sz="900" dirty="0">
                <a:solidFill>
                  <a:schemeClr val="bg1"/>
                </a:solidFill>
                <a:effectLst/>
              </a:rPr>
              <a:t>, L., </a:t>
            </a:r>
            <a:r>
              <a:rPr lang="en-US" sz="900" dirty="0" err="1">
                <a:solidFill>
                  <a:schemeClr val="bg1"/>
                </a:solidFill>
                <a:effectLst/>
              </a:rPr>
              <a:t>Severi</a:t>
            </a:r>
            <a:r>
              <a:rPr lang="en-US" sz="900" dirty="0">
                <a:solidFill>
                  <a:schemeClr val="bg1"/>
                </a:solidFill>
                <a:effectLst/>
              </a:rPr>
              <a:t>, G., </a:t>
            </a:r>
            <a:r>
              <a:rPr lang="en-US" sz="900" dirty="0" err="1">
                <a:solidFill>
                  <a:schemeClr val="bg1"/>
                </a:solidFill>
                <a:effectLst/>
              </a:rPr>
              <a:t>Kaaks</a:t>
            </a:r>
            <a:r>
              <a:rPr lang="en-US" sz="900" dirty="0">
                <a:solidFill>
                  <a:schemeClr val="bg1"/>
                </a:solidFill>
                <a:effectLst/>
              </a:rPr>
              <a:t>, R., Johnson, T., Schulze, M. B., </a:t>
            </a:r>
            <a:r>
              <a:rPr lang="en-US" sz="900" dirty="0" err="1">
                <a:solidFill>
                  <a:schemeClr val="bg1"/>
                </a:solidFill>
                <a:effectLst/>
              </a:rPr>
              <a:t>Palli</a:t>
            </a:r>
            <a:r>
              <a:rPr lang="en-US" sz="900" dirty="0">
                <a:solidFill>
                  <a:schemeClr val="bg1"/>
                </a:solidFill>
                <a:effectLst/>
              </a:rPr>
              <a:t>, D., </a:t>
            </a:r>
            <a:r>
              <a:rPr lang="en-US" sz="900" dirty="0" err="1">
                <a:solidFill>
                  <a:schemeClr val="bg1"/>
                </a:solidFill>
                <a:effectLst/>
              </a:rPr>
              <a:t>Agnoli</a:t>
            </a:r>
            <a:r>
              <a:rPr lang="en-US" sz="900" dirty="0">
                <a:solidFill>
                  <a:schemeClr val="bg1"/>
                </a:solidFill>
                <a:effectLst/>
              </a:rPr>
              <a:t>, C., </a:t>
            </a:r>
            <a:r>
              <a:rPr lang="en-US" sz="900" dirty="0" err="1">
                <a:solidFill>
                  <a:schemeClr val="bg1"/>
                </a:solidFill>
                <a:effectLst/>
              </a:rPr>
              <a:t>Panico</a:t>
            </a:r>
            <a:r>
              <a:rPr lang="en-US" sz="900" dirty="0">
                <a:solidFill>
                  <a:schemeClr val="bg1"/>
                </a:solidFill>
                <a:effectLst/>
              </a:rPr>
              <a:t>, S., </a:t>
            </a:r>
            <a:r>
              <a:rPr lang="en-US" sz="900" dirty="0" err="1">
                <a:solidFill>
                  <a:schemeClr val="bg1"/>
                </a:solidFill>
                <a:effectLst/>
              </a:rPr>
              <a:t>Tumino</a:t>
            </a:r>
            <a:r>
              <a:rPr lang="en-US" sz="900" dirty="0">
                <a:solidFill>
                  <a:schemeClr val="bg1"/>
                </a:solidFill>
                <a:effectLst/>
              </a:rPr>
              <a:t>, R., … Ferrari, P. (2021). A New Pipeline for the Normalization and Pooling of Metabolomics Data. </a:t>
            </a:r>
            <a:r>
              <a:rPr lang="en-US" sz="900" i="1" dirty="0">
                <a:solidFill>
                  <a:schemeClr val="bg1"/>
                </a:solidFill>
                <a:effectLst/>
              </a:rPr>
              <a:t>Metabolites</a:t>
            </a:r>
            <a:r>
              <a:rPr lang="en-US" sz="900" dirty="0">
                <a:solidFill>
                  <a:schemeClr val="bg1"/>
                </a:solidFill>
                <a:effectLst/>
              </a:rPr>
              <a:t>, </a:t>
            </a:r>
            <a:r>
              <a:rPr lang="en-US" sz="900" i="1" dirty="0">
                <a:solidFill>
                  <a:schemeClr val="bg1"/>
                </a:solidFill>
                <a:effectLst/>
              </a:rPr>
              <a:t>11</a:t>
            </a:r>
            <a:r>
              <a:rPr lang="en-US" sz="900" dirty="0">
                <a:solidFill>
                  <a:schemeClr val="bg1"/>
                </a:solidFill>
                <a:effectLst/>
              </a:rPr>
              <a:t>(9), Article 9. </a:t>
            </a:r>
            <a:r>
              <a:rPr lang="en-US" sz="900" dirty="0">
                <a:solidFill>
                  <a:schemeClr val="bg1"/>
                </a:solidFill>
                <a:effectLst/>
                <a:hlinkClick r:id="rId3">
                  <a:extLst>
                    <a:ext uri="{A12FA001-AC4F-418D-AE19-62706E023703}">
                      <ahyp:hlinkClr xmlns:ahyp="http://schemas.microsoft.com/office/drawing/2018/hyperlinkcolor" val="tx"/>
                    </a:ext>
                  </a:extLst>
                </a:hlinkClick>
              </a:rPr>
              <a:t>https://doi.org/10.3390/metabo11090631</a:t>
            </a:r>
            <a:endParaRPr lang="en-US" sz="900" dirty="0">
              <a:solidFill>
                <a:schemeClr val="bg1"/>
              </a:solidFill>
              <a:effectLst/>
            </a:endParaRPr>
          </a:p>
        </p:txBody>
      </p:sp>
      <p:sp>
        <p:nvSpPr>
          <p:cNvPr id="8" name="Title 1">
            <a:extLst>
              <a:ext uri="{FF2B5EF4-FFF2-40B4-BE49-F238E27FC236}">
                <a16:creationId xmlns:a16="http://schemas.microsoft.com/office/drawing/2014/main" id="{CB6AFA75-358F-98C6-564D-F82E77DFCFBA}"/>
              </a:ext>
            </a:extLst>
          </p:cNvPr>
          <p:cNvSpPr txBox="1">
            <a:spLocks/>
          </p:cNvSpPr>
          <p:nvPr/>
        </p:nvSpPr>
        <p:spPr>
          <a:xfrm>
            <a:off x="8449047" y="568508"/>
            <a:ext cx="1369123" cy="645872"/>
          </a:xfrm>
          <a:prstGeom prst="rect">
            <a:avLst/>
          </a:prstGeom>
          <a:ln>
            <a:noFill/>
          </a:ln>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hakra Petch" panose="00000500000000000000" pitchFamily="2" charset="-34"/>
                <a:cs typeface="Chakra Petch" panose="00000500000000000000" pitchFamily="2" charset="-34"/>
              </a:rPr>
              <a:t>NMR</a:t>
            </a:r>
          </a:p>
        </p:txBody>
      </p:sp>
      <p:sp>
        <p:nvSpPr>
          <p:cNvPr id="9" name="Title 1">
            <a:extLst>
              <a:ext uri="{FF2B5EF4-FFF2-40B4-BE49-F238E27FC236}">
                <a16:creationId xmlns:a16="http://schemas.microsoft.com/office/drawing/2014/main" id="{77F6052C-0D6D-5CAF-89CA-927FE0741803}"/>
              </a:ext>
            </a:extLst>
          </p:cNvPr>
          <p:cNvSpPr txBox="1">
            <a:spLocks/>
          </p:cNvSpPr>
          <p:nvPr/>
        </p:nvSpPr>
        <p:spPr>
          <a:xfrm>
            <a:off x="2373831" y="565279"/>
            <a:ext cx="926239" cy="652330"/>
          </a:xfrm>
          <a:prstGeom prst="rect">
            <a:avLst/>
          </a:prstGeom>
          <a:ln>
            <a:noFill/>
          </a:ln>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hakra Petch" panose="00000500000000000000" pitchFamily="2" charset="-34"/>
                <a:cs typeface="Chakra Petch" panose="00000500000000000000" pitchFamily="2" charset="-34"/>
              </a:rPr>
              <a:t>MS</a:t>
            </a:r>
          </a:p>
        </p:txBody>
      </p:sp>
      <p:cxnSp>
        <p:nvCxnSpPr>
          <p:cNvPr id="10" name="Connector: Elbow 9">
            <a:extLst>
              <a:ext uri="{FF2B5EF4-FFF2-40B4-BE49-F238E27FC236}">
                <a16:creationId xmlns:a16="http://schemas.microsoft.com/office/drawing/2014/main" id="{1D16D9B9-84D4-403E-7859-7C3234CBCA0D}"/>
              </a:ext>
            </a:extLst>
          </p:cNvPr>
          <p:cNvCxnSpPr>
            <a:cxnSpLocks/>
            <a:stCxn id="9" idx="2"/>
            <a:endCxn id="8" idx="2"/>
          </p:cNvCxnSpPr>
          <p:nvPr/>
        </p:nvCxnSpPr>
        <p:spPr>
          <a:xfrm rot="5400000" flipH="1" flipV="1">
            <a:off x="5983665" y="-1932334"/>
            <a:ext cx="3229" cy="6296658"/>
          </a:xfrm>
          <a:prstGeom prst="bentConnector3">
            <a:avLst>
              <a:gd name="adj1" fmla="val -7079591"/>
            </a:avLst>
          </a:prstGeom>
          <a:ln w="190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Arrow Connector 10">
            <a:extLst>
              <a:ext uri="{FF2B5EF4-FFF2-40B4-BE49-F238E27FC236}">
                <a16:creationId xmlns:a16="http://schemas.microsoft.com/office/drawing/2014/main" id="{A7887745-5418-9797-7DAE-C14E16693362}"/>
              </a:ext>
            </a:extLst>
          </p:cNvPr>
          <p:cNvCxnSpPr>
            <a:cxnSpLocks/>
          </p:cNvCxnSpPr>
          <p:nvPr/>
        </p:nvCxnSpPr>
        <p:spPr>
          <a:xfrm>
            <a:off x="6096000" y="1452563"/>
            <a:ext cx="0" cy="52734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2" name="Title 1">
            <a:extLst>
              <a:ext uri="{FF2B5EF4-FFF2-40B4-BE49-F238E27FC236}">
                <a16:creationId xmlns:a16="http://schemas.microsoft.com/office/drawing/2014/main" id="{E1147CDE-95C9-7AA9-B635-262A4548B723}"/>
              </a:ext>
            </a:extLst>
          </p:cNvPr>
          <p:cNvSpPr txBox="1">
            <a:spLocks/>
          </p:cNvSpPr>
          <p:nvPr/>
        </p:nvSpPr>
        <p:spPr>
          <a:xfrm>
            <a:off x="4583984" y="825361"/>
            <a:ext cx="3024033" cy="655782"/>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Chakra Petch" panose="00000500000000000000" pitchFamily="2" charset="-34"/>
                <a:cs typeface="Chakra Petch" panose="00000500000000000000" pitchFamily="2" charset="-34"/>
              </a:rPr>
              <a:t>Preprocessing</a:t>
            </a:r>
          </a:p>
        </p:txBody>
      </p:sp>
      <p:sp>
        <p:nvSpPr>
          <p:cNvPr id="13" name="Title 1">
            <a:extLst>
              <a:ext uri="{FF2B5EF4-FFF2-40B4-BE49-F238E27FC236}">
                <a16:creationId xmlns:a16="http://schemas.microsoft.com/office/drawing/2014/main" id="{F8807D9C-F678-91EB-808C-51FC9118545C}"/>
              </a:ext>
            </a:extLst>
          </p:cNvPr>
          <p:cNvSpPr txBox="1">
            <a:spLocks/>
          </p:cNvSpPr>
          <p:nvPr/>
        </p:nvSpPr>
        <p:spPr>
          <a:xfrm>
            <a:off x="4583983" y="1894274"/>
            <a:ext cx="3024033" cy="655782"/>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Chakra Petch" panose="00000500000000000000" pitchFamily="2" charset="-34"/>
                <a:cs typeface="Chakra Petch" panose="00000500000000000000" pitchFamily="2" charset="-34"/>
              </a:rPr>
              <a:t>Pretreatment</a:t>
            </a:r>
          </a:p>
        </p:txBody>
      </p:sp>
      <p:sp>
        <p:nvSpPr>
          <p:cNvPr id="14" name="Left Brace 13">
            <a:extLst>
              <a:ext uri="{FF2B5EF4-FFF2-40B4-BE49-F238E27FC236}">
                <a16:creationId xmlns:a16="http://schemas.microsoft.com/office/drawing/2014/main" id="{DF85F86F-F410-8333-8296-6783B598D8DE}"/>
              </a:ext>
            </a:extLst>
          </p:cNvPr>
          <p:cNvSpPr/>
          <p:nvPr/>
        </p:nvSpPr>
        <p:spPr>
          <a:xfrm rot="5400000">
            <a:off x="5895974" y="-935563"/>
            <a:ext cx="400050" cy="7140041"/>
          </a:xfrm>
          <a:prstGeom prst="leftBrace">
            <a:avLst>
              <a:gd name="adj1" fmla="val 234524"/>
              <a:gd name="adj2" fmla="val 50000"/>
            </a:avLst>
          </a:prstGeom>
          <a:ln>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4396772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Introduction</a:t>
            </a:r>
          </a:p>
        </p:txBody>
      </p:sp>
      <p:sp>
        <p:nvSpPr>
          <p:cNvPr id="19" name="Title 1">
            <a:extLst>
              <a:ext uri="{FF2B5EF4-FFF2-40B4-BE49-F238E27FC236}">
                <a16:creationId xmlns:a16="http://schemas.microsoft.com/office/drawing/2014/main" id="{D30C6BD6-9535-F357-FE7D-646D083EB8EB}"/>
              </a:ext>
            </a:extLst>
          </p:cNvPr>
          <p:cNvSpPr txBox="1">
            <a:spLocks/>
          </p:cNvSpPr>
          <p:nvPr/>
        </p:nvSpPr>
        <p:spPr>
          <a:xfrm>
            <a:off x="4929032" y="3045216"/>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Filtering</a:t>
            </a:r>
          </a:p>
        </p:txBody>
      </p:sp>
      <p:sp>
        <p:nvSpPr>
          <p:cNvPr id="20" name="Title 1">
            <a:extLst>
              <a:ext uri="{FF2B5EF4-FFF2-40B4-BE49-F238E27FC236}">
                <a16:creationId xmlns:a16="http://schemas.microsoft.com/office/drawing/2014/main" id="{2110ED6B-7C09-1B74-F464-3EC1FFD6C9C9}"/>
              </a:ext>
            </a:extLst>
          </p:cNvPr>
          <p:cNvSpPr txBox="1">
            <a:spLocks/>
          </p:cNvSpPr>
          <p:nvPr/>
        </p:nvSpPr>
        <p:spPr>
          <a:xfrm>
            <a:off x="4929032" y="3450862"/>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Imputation</a:t>
            </a:r>
          </a:p>
        </p:txBody>
      </p:sp>
      <p:sp>
        <p:nvSpPr>
          <p:cNvPr id="21" name="Title 1">
            <a:extLst>
              <a:ext uri="{FF2B5EF4-FFF2-40B4-BE49-F238E27FC236}">
                <a16:creationId xmlns:a16="http://schemas.microsoft.com/office/drawing/2014/main" id="{85BB713F-7945-0E44-78F3-447EDAC4E275}"/>
              </a:ext>
            </a:extLst>
          </p:cNvPr>
          <p:cNvSpPr txBox="1">
            <a:spLocks/>
          </p:cNvSpPr>
          <p:nvPr/>
        </p:nvSpPr>
        <p:spPr>
          <a:xfrm>
            <a:off x="4929032" y="4667799"/>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Batch Correction</a:t>
            </a:r>
          </a:p>
        </p:txBody>
      </p:sp>
      <p:sp>
        <p:nvSpPr>
          <p:cNvPr id="22" name="Title 1">
            <a:extLst>
              <a:ext uri="{FF2B5EF4-FFF2-40B4-BE49-F238E27FC236}">
                <a16:creationId xmlns:a16="http://schemas.microsoft.com/office/drawing/2014/main" id="{EDD307DC-E534-0184-28C7-51B04952589E}"/>
              </a:ext>
            </a:extLst>
          </p:cNvPr>
          <p:cNvSpPr txBox="1">
            <a:spLocks/>
          </p:cNvSpPr>
          <p:nvPr/>
        </p:nvSpPr>
        <p:spPr>
          <a:xfrm>
            <a:off x="4929032" y="4262154"/>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Normalization</a:t>
            </a:r>
          </a:p>
        </p:txBody>
      </p:sp>
      <p:sp>
        <p:nvSpPr>
          <p:cNvPr id="23" name="Title 1">
            <a:extLst>
              <a:ext uri="{FF2B5EF4-FFF2-40B4-BE49-F238E27FC236}">
                <a16:creationId xmlns:a16="http://schemas.microsoft.com/office/drawing/2014/main" id="{D7CE8F93-1826-913E-7C00-0F1354731329}"/>
              </a:ext>
            </a:extLst>
          </p:cNvPr>
          <p:cNvSpPr txBox="1">
            <a:spLocks/>
          </p:cNvSpPr>
          <p:nvPr/>
        </p:nvSpPr>
        <p:spPr>
          <a:xfrm>
            <a:off x="4929032" y="3856508"/>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Transformation</a:t>
            </a:r>
            <a:endParaRPr lang="en-US" sz="1800" dirty="0">
              <a:solidFill>
                <a:schemeClr val="bg1"/>
              </a:solidFill>
              <a:latin typeface="Chakra Petch" panose="00000500000000000000" pitchFamily="2" charset="-34"/>
              <a:cs typeface="Chakra Petch" panose="00000500000000000000" pitchFamily="2" charset="-34"/>
            </a:endParaRPr>
          </a:p>
        </p:txBody>
      </p:sp>
      <p:sp>
        <p:nvSpPr>
          <p:cNvPr id="25" name="Title 1">
            <a:extLst>
              <a:ext uri="{FF2B5EF4-FFF2-40B4-BE49-F238E27FC236}">
                <a16:creationId xmlns:a16="http://schemas.microsoft.com/office/drawing/2014/main" id="{94160735-FB48-B5C1-478E-1826C95009F3}"/>
              </a:ext>
            </a:extLst>
          </p:cNvPr>
          <p:cNvSpPr txBox="1">
            <a:spLocks/>
          </p:cNvSpPr>
          <p:nvPr/>
        </p:nvSpPr>
        <p:spPr>
          <a:xfrm>
            <a:off x="9595162" y="3877368"/>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Scaling</a:t>
            </a:r>
          </a:p>
        </p:txBody>
      </p:sp>
      <p:sp>
        <p:nvSpPr>
          <p:cNvPr id="6" name="Title 1">
            <a:extLst>
              <a:ext uri="{FF2B5EF4-FFF2-40B4-BE49-F238E27FC236}">
                <a16:creationId xmlns:a16="http://schemas.microsoft.com/office/drawing/2014/main" id="{14D8873D-65C4-9465-73D1-7EA69C6B2B3F}"/>
              </a:ext>
            </a:extLst>
          </p:cNvPr>
          <p:cNvSpPr txBox="1">
            <a:spLocks/>
          </p:cNvSpPr>
          <p:nvPr/>
        </p:nvSpPr>
        <p:spPr>
          <a:xfrm>
            <a:off x="8449047" y="568508"/>
            <a:ext cx="1369123" cy="645872"/>
          </a:xfrm>
          <a:prstGeom prst="rect">
            <a:avLst/>
          </a:prstGeom>
          <a:ln>
            <a:noFill/>
          </a:ln>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hakra Petch" panose="00000500000000000000" pitchFamily="2" charset="-34"/>
                <a:cs typeface="Chakra Petch" panose="00000500000000000000" pitchFamily="2" charset="-34"/>
              </a:rPr>
              <a:t>NMR</a:t>
            </a:r>
          </a:p>
        </p:txBody>
      </p:sp>
      <p:sp>
        <p:nvSpPr>
          <p:cNvPr id="8" name="Title 1">
            <a:extLst>
              <a:ext uri="{FF2B5EF4-FFF2-40B4-BE49-F238E27FC236}">
                <a16:creationId xmlns:a16="http://schemas.microsoft.com/office/drawing/2014/main" id="{D8666FA4-69F2-1902-CAB1-BA3CF2702EB6}"/>
              </a:ext>
            </a:extLst>
          </p:cNvPr>
          <p:cNvSpPr txBox="1">
            <a:spLocks/>
          </p:cNvSpPr>
          <p:nvPr/>
        </p:nvSpPr>
        <p:spPr>
          <a:xfrm>
            <a:off x="2373831" y="565279"/>
            <a:ext cx="926239" cy="652330"/>
          </a:xfrm>
          <a:prstGeom prst="rect">
            <a:avLst/>
          </a:prstGeom>
          <a:ln>
            <a:noFill/>
          </a:ln>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hakra Petch" panose="00000500000000000000" pitchFamily="2" charset="-34"/>
                <a:cs typeface="Chakra Petch" panose="00000500000000000000" pitchFamily="2" charset="-34"/>
              </a:rPr>
              <a:t>MS</a:t>
            </a:r>
          </a:p>
        </p:txBody>
      </p:sp>
      <p:cxnSp>
        <p:nvCxnSpPr>
          <p:cNvPr id="9" name="Connector: Elbow 8">
            <a:extLst>
              <a:ext uri="{FF2B5EF4-FFF2-40B4-BE49-F238E27FC236}">
                <a16:creationId xmlns:a16="http://schemas.microsoft.com/office/drawing/2014/main" id="{F3A7F067-DA1E-7D70-9819-69878A1D28E3}"/>
              </a:ext>
            </a:extLst>
          </p:cNvPr>
          <p:cNvCxnSpPr>
            <a:cxnSpLocks/>
            <a:stCxn id="8" idx="2"/>
            <a:endCxn id="6" idx="2"/>
          </p:cNvCxnSpPr>
          <p:nvPr/>
        </p:nvCxnSpPr>
        <p:spPr>
          <a:xfrm rot="5400000" flipH="1" flipV="1">
            <a:off x="5983665" y="-1932334"/>
            <a:ext cx="3229" cy="6296658"/>
          </a:xfrm>
          <a:prstGeom prst="bentConnector3">
            <a:avLst>
              <a:gd name="adj1" fmla="val -7079591"/>
            </a:avLst>
          </a:prstGeom>
          <a:ln w="190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552E2B36-B52C-CBC5-54DF-3C45A4A38E16}"/>
              </a:ext>
            </a:extLst>
          </p:cNvPr>
          <p:cNvCxnSpPr>
            <a:cxnSpLocks/>
          </p:cNvCxnSpPr>
          <p:nvPr/>
        </p:nvCxnSpPr>
        <p:spPr>
          <a:xfrm>
            <a:off x="6096000" y="1452563"/>
            <a:ext cx="0" cy="52734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4DC3242C-941F-0103-D1AB-E6F711AC7F5B}"/>
              </a:ext>
            </a:extLst>
          </p:cNvPr>
          <p:cNvSpPr txBox="1">
            <a:spLocks/>
          </p:cNvSpPr>
          <p:nvPr/>
        </p:nvSpPr>
        <p:spPr>
          <a:xfrm>
            <a:off x="4583984" y="825361"/>
            <a:ext cx="3024033" cy="655782"/>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Chakra Petch" panose="00000500000000000000" pitchFamily="2" charset="-34"/>
                <a:cs typeface="Chakra Petch" panose="00000500000000000000" pitchFamily="2" charset="-34"/>
              </a:rPr>
              <a:t>Preprocessing</a:t>
            </a:r>
          </a:p>
        </p:txBody>
      </p:sp>
      <p:sp>
        <p:nvSpPr>
          <p:cNvPr id="12" name="Title 1">
            <a:extLst>
              <a:ext uri="{FF2B5EF4-FFF2-40B4-BE49-F238E27FC236}">
                <a16:creationId xmlns:a16="http://schemas.microsoft.com/office/drawing/2014/main" id="{8E223B20-13A8-AA98-696E-F2EF1AF7F087}"/>
              </a:ext>
            </a:extLst>
          </p:cNvPr>
          <p:cNvSpPr txBox="1">
            <a:spLocks/>
          </p:cNvSpPr>
          <p:nvPr/>
        </p:nvSpPr>
        <p:spPr>
          <a:xfrm>
            <a:off x="4583983" y="1894274"/>
            <a:ext cx="3024033" cy="655782"/>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Chakra Petch" panose="00000500000000000000" pitchFamily="2" charset="-34"/>
                <a:cs typeface="Chakra Petch" panose="00000500000000000000" pitchFamily="2" charset="-34"/>
              </a:rPr>
              <a:t>Pretreatment</a:t>
            </a:r>
          </a:p>
        </p:txBody>
      </p:sp>
      <p:sp>
        <p:nvSpPr>
          <p:cNvPr id="13" name="Left Brace 12">
            <a:extLst>
              <a:ext uri="{FF2B5EF4-FFF2-40B4-BE49-F238E27FC236}">
                <a16:creationId xmlns:a16="http://schemas.microsoft.com/office/drawing/2014/main" id="{24E8DF32-7C57-950B-6087-CDE20D10722D}"/>
              </a:ext>
            </a:extLst>
          </p:cNvPr>
          <p:cNvSpPr/>
          <p:nvPr/>
        </p:nvSpPr>
        <p:spPr>
          <a:xfrm rot="5400000">
            <a:off x="5895974" y="-935563"/>
            <a:ext cx="400050" cy="7140041"/>
          </a:xfrm>
          <a:prstGeom prst="leftBrace">
            <a:avLst>
              <a:gd name="adj1" fmla="val 234524"/>
              <a:gd name="adj2" fmla="val 50000"/>
            </a:avLst>
          </a:prstGeom>
          <a:ln>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752129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Aims</a:t>
            </a:r>
          </a:p>
        </p:txBody>
      </p:sp>
      <p:sp>
        <p:nvSpPr>
          <p:cNvPr id="25" name="TextBox 24">
            <a:extLst>
              <a:ext uri="{FF2B5EF4-FFF2-40B4-BE49-F238E27FC236}">
                <a16:creationId xmlns:a16="http://schemas.microsoft.com/office/drawing/2014/main" id="{0FB5EB37-1E51-032D-6D4C-9C3B943D0F6D}"/>
              </a:ext>
            </a:extLst>
          </p:cNvPr>
          <p:cNvSpPr txBox="1"/>
          <p:nvPr/>
        </p:nvSpPr>
        <p:spPr>
          <a:xfrm>
            <a:off x="2734866" y="2828835"/>
            <a:ext cx="6722268" cy="1200329"/>
          </a:xfrm>
          <a:prstGeom prst="rect">
            <a:avLst/>
          </a:prstGeom>
          <a:noFill/>
        </p:spPr>
        <p:txBody>
          <a:bodyPr wrap="square">
            <a:spAutoFit/>
          </a:bodyPr>
          <a:lstStyle/>
          <a:p>
            <a:r>
              <a:rPr lang="en-US" dirty="0">
                <a:solidFill>
                  <a:schemeClr val="bg1"/>
                </a:solidFill>
                <a:latin typeface="Chakra Petch" panose="00000500000000000000" pitchFamily="2" charset="-34"/>
                <a:cs typeface="Chakra Petch" panose="00000500000000000000" pitchFamily="2" charset="-34"/>
              </a:rPr>
              <a:t>Develop a new pipeline for the pretreatment of targeted metabolomic data with the aim of improving efficiency and modularity compared to existing pipelines. This new pipeline will be implemented in R</a:t>
            </a:r>
          </a:p>
        </p:txBody>
      </p:sp>
    </p:spTree>
    <p:extLst>
      <p:ext uri="{BB962C8B-B14F-4D97-AF65-F5344CB8AC3E}">
        <p14:creationId xmlns:p14="http://schemas.microsoft.com/office/powerpoint/2010/main" val="29102356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Aims</a:t>
            </a:r>
          </a:p>
        </p:txBody>
      </p:sp>
      <p:sp>
        <p:nvSpPr>
          <p:cNvPr id="25" name="TextBox 24">
            <a:extLst>
              <a:ext uri="{FF2B5EF4-FFF2-40B4-BE49-F238E27FC236}">
                <a16:creationId xmlns:a16="http://schemas.microsoft.com/office/drawing/2014/main" id="{0FB5EB37-1E51-032D-6D4C-9C3B943D0F6D}"/>
              </a:ext>
            </a:extLst>
          </p:cNvPr>
          <p:cNvSpPr txBox="1"/>
          <p:nvPr/>
        </p:nvSpPr>
        <p:spPr>
          <a:xfrm>
            <a:off x="2734866" y="4069743"/>
            <a:ext cx="6722268" cy="646331"/>
          </a:xfrm>
          <a:prstGeom prst="rect">
            <a:avLst/>
          </a:prstGeom>
          <a:noFill/>
        </p:spPr>
        <p:txBody>
          <a:bodyPr wrap="square">
            <a:spAutoFit/>
          </a:bodyPr>
          <a:lstStyle/>
          <a:p>
            <a:r>
              <a:rPr lang="en-US" dirty="0">
                <a:solidFill>
                  <a:schemeClr val="bg1"/>
                </a:solidFill>
                <a:latin typeface="Chakra Petch" panose="00000500000000000000" pitchFamily="2" charset="-34"/>
                <a:cs typeface="Chakra Petch" panose="00000500000000000000" pitchFamily="2" charset="-34"/>
              </a:rPr>
              <a:t>Implement the pretreatment pipeline for targeted metabolomic data in R</a:t>
            </a:r>
          </a:p>
        </p:txBody>
      </p:sp>
      <p:sp>
        <p:nvSpPr>
          <p:cNvPr id="4" name="TextBox 3">
            <a:extLst>
              <a:ext uri="{FF2B5EF4-FFF2-40B4-BE49-F238E27FC236}">
                <a16:creationId xmlns:a16="http://schemas.microsoft.com/office/drawing/2014/main" id="{D90BE2A6-30CD-7226-8911-5BABBA1077A6}"/>
              </a:ext>
            </a:extLst>
          </p:cNvPr>
          <p:cNvSpPr txBox="1"/>
          <p:nvPr/>
        </p:nvSpPr>
        <p:spPr>
          <a:xfrm>
            <a:off x="2734866" y="2572875"/>
            <a:ext cx="6722268" cy="646331"/>
          </a:xfrm>
          <a:prstGeom prst="rect">
            <a:avLst/>
          </a:prstGeom>
          <a:noFill/>
        </p:spPr>
        <p:txBody>
          <a:bodyPr wrap="square">
            <a:spAutoFit/>
          </a:bodyPr>
          <a:lstStyle/>
          <a:p>
            <a:r>
              <a:rPr lang="en-US" dirty="0">
                <a:solidFill>
                  <a:schemeClr val="bg1"/>
                </a:solidFill>
                <a:latin typeface="Chakra Petch" panose="00000500000000000000" pitchFamily="2" charset="-34"/>
                <a:cs typeface="Chakra Petch" panose="00000500000000000000" pitchFamily="2" charset="-34"/>
              </a:rPr>
              <a:t>Design a new pipeline for the pretreatment of targeted metabolomic data</a:t>
            </a:r>
          </a:p>
        </p:txBody>
      </p:sp>
    </p:spTree>
    <p:extLst>
      <p:ext uri="{BB962C8B-B14F-4D97-AF65-F5344CB8AC3E}">
        <p14:creationId xmlns:p14="http://schemas.microsoft.com/office/powerpoint/2010/main" val="253591171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0" y="1"/>
            <a:ext cx="581558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The Plan</a:t>
            </a:r>
          </a:p>
        </p:txBody>
      </p:sp>
      <p:pic>
        <p:nvPicPr>
          <p:cNvPr id="4" name="Graphic 3" descr="Open book outline">
            <a:extLst>
              <a:ext uri="{FF2B5EF4-FFF2-40B4-BE49-F238E27FC236}">
                <a16:creationId xmlns:a16="http://schemas.microsoft.com/office/drawing/2014/main" id="{ECB78824-BC05-9D40-AB4B-26642A05DD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16833" y="2552218"/>
            <a:ext cx="914400" cy="914400"/>
          </a:xfrm>
          <a:prstGeom prst="rect">
            <a:avLst/>
          </a:prstGeom>
        </p:spPr>
      </p:pic>
      <p:pic>
        <p:nvPicPr>
          <p:cNvPr id="6" name="Graphic 5" descr="Books outline">
            <a:extLst>
              <a:ext uri="{FF2B5EF4-FFF2-40B4-BE49-F238E27FC236}">
                <a16:creationId xmlns:a16="http://schemas.microsoft.com/office/drawing/2014/main" id="{A13BDAF4-913F-E7B5-52C6-DE479410E62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22892" y="3447568"/>
            <a:ext cx="914400" cy="914400"/>
          </a:xfrm>
          <a:prstGeom prst="rect">
            <a:avLst/>
          </a:prstGeom>
        </p:spPr>
      </p:pic>
      <p:pic>
        <p:nvPicPr>
          <p:cNvPr id="8" name="Graphic 7" descr="Books on shelf outline">
            <a:extLst>
              <a:ext uri="{FF2B5EF4-FFF2-40B4-BE49-F238E27FC236}">
                <a16:creationId xmlns:a16="http://schemas.microsoft.com/office/drawing/2014/main" id="{88938F05-B6A7-84E9-CAFE-6E6880CA5DA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37292" y="3447568"/>
            <a:ext cx="914400" cy="914400"/>
          </a:xfrm>
          <a:prstGeom prst="rect">
            <a:avLst/>
          </a:prstGeom>
        </p:spPr>
      </p:pic>
      <p:pic>
        <p:nvPicPr>
          <p:cNvPr id="10" name="Graphic 9" descr="Document outline">
            <a:extLst>
              <a:ext uri="{FF2B5EF4-FFF2-40B4-BE49-F238E27FC236}">
                <a16:creationId xmlns:a16="http://schemas.microsoft.com/office/drawing/2014/main" id="{06A67FF4-2404-1E4B-CAAE-34E9A31DFCB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331233" y="2552218"/>
            <a:ext cx="914400" cy="914400"/>
          </a:xfrm>
          <a:prstGeom prst="rect">
            <a:avLst/>
          </a:prstGeom>
        </p:spPr>
      </p:pic>
      <p:pic>
        <p:nvPicPr>
          <p:cNvPr id="14" name="Graphic 13" descr="Web design outline">
            <a:extLst>
              <a:ext uri="{FF2B5EF4-FFF2-40B4-BE49-F238E27FC236}">
                <a16:creationId xmlns:a16="http://schemas.microsoft.com/office/drawing/2014/main" id="{E8463269-00B1-2783-E223-17CADDD7807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305523" y="2969400"/>
            <a:ext cx="914400" cy="914400"/>
          </a:xfrm>
          <a:prstGeom prst="rect">
            <a:avLst/>
          </a:prstGeom>
        </p:spPr>
      </p:pic>
      <p:pic>
        <p:nvPicPr>
          <p:cNvPr id="16" name="Graphic 15" descr="Blueprint outline">
            <a:extLst>
              <a:ext uri="{FF2B5EF4-FFF2-40B4-BE49-F238E27FC236}">
                <a16:creationId xmlns:a16="http://schemas.microsoft.com/office/drawing/2014/main" id="{9A7C6BB2-CFE8-486E-6AC6-675F36F7950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317106" y="2971800"/>
            <a:ext cx="914400" cy="914400"/>
          </a:xfrm>
          <a:prstGeom prst="rect">
            <a:avLst/>
          </a:prstGeom>
        </p:spPr>
      </p:pic>
      <p:pic>
        <p:nvPicPr>
          <p:cNvPr id="22" name="Graphic 21" descr="Database outline">
            <a:extLst>
              <a:ext uri="{FF2B5EF4-FFF2-40B4-BE49-F238E27FC236}">
                <a16:creationId xmlns:a16="http://schemas.microsoft.com/office/drawing/2014/main" id="{F7387DD6-BA10-DC36-D65B-CA642D35B59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130123" y="2206542"/>
            <a:ext cx="914400" cy="914400"/>
          </a:xfrm>
          <a:prstGeom prst="rect">
            <a:avLst/>
          </a:prstGeom>
        </p:spPr>
      </p:pic>
      <p:pic>
        <p:nvPicPr>
          <p:cNvPr id="5" name="Graphic 4" descr="Acquisition with solid fill">
            <a:extLst>
              <a:ext uri="{FF2B5EF4-FFF2-40B4-BE49-F238E27FC236}">
                <a16:creationId xmlns:a16="http://schemas.microsoft.com/office/drawing/2014/main" id="{3AA0AEE4-7C5F-1AE5-0541-972320F9CBE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flipV="1">
            <a:off x="7206162" y="2901147"/>
            <a:ext cx="914400" cy="914400"/>
          </a:xfrm>
          <a:prstGeom prst="rect">
            <a:avLst/>
          </a:prstGeom>
        </p:spPr>
      </p:pic>
      <p:pic>
        <p:nvPicPr>
          <p:cNvPr id="9" name="Graphic 8" descr="Arrow Right with solid fill">
            <a:extLst>
              <a:ext uri="{FF2B5EF4-FFF2-40B4-BE49-F238E27FC236}">
                <a16:creationId xmlns:a16="http://schemas.microsoft.com/office/drawing/2014/main" id="{447AA9CC-5D1B-9AE1-6486-2A65075C5B4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924667" y="2969400"/>
            <a:ext cx="914400" cy="914400"/>
          </a:xfrm>
          <a:prstGeom prst="rect">
            <a:avLst/>
          </a:prstGeom>
        </p:spPr>
      </p:pic>
      <p:pic>
        <p:nvPicPr>
          <p:cNvPr id="13" name="Graphic 12" descr="Line arrow: Rotate right with solid fill">
            <a:extLst>
              <a:ext uri="{FF2B5EF4-FFF2-40B4-BE49-F238E27FC236}">
                <a16:creationId xmlns:a16="http://schemas.microsoft.com/office/drawing/2014/main" id="{44804FB3-E78C-F1A7-5330-AC1883D473E0}"/>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rot="13302510">
            <a:off x="7345764" y="3522836"/>
            <a:ext cx="914400" cy="914400"/>
          </a:xfrm>
          <a:prstGeom prst="rect">
            <a:avLst/>
          </a:prstGeom>
        </p:spPr>
      </p:pic>
      <p:pic>
        <p:nvPicPr>
          <p:cNvPr id="26" name="Graphic 25" descr="Workflow with solid fill">
            <a:extLst>
              <a:ext uri="{FF2B5EF4-FFF2-40B4-BE49-F238E27FC236}">
                <a16:creationId xmlns:a16="http://schemas.microsoft.com/office/drawing/2014/main" id="{04314610-BCC9-2DD4-0413-0FA5102FF3B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858058" y="2969400"/>
            <a:ext cx="914400" cy="914400"/>
          </a:xfrm>
          <a:prstGeom prst="rect">
            <a:avLst/>
          </a:prstGeom>
        </p:spPr>
      </p:pic>
      <p:pic>
        <p:nvPicPr>
          <p:cNvPr id="27" name="Graphic 26" descr="Arrow Right with solid fill">
            <a:extLst>
              <a:ext uri="{FF2B5EF4-FFF2-40B4-BE49-F238E27FC236}">
                <a16:creationId xmlns:a16="http://schemas.microsoft.com/office/drawing/2014/main" id="{7E3232CE-E992-70D1-FD3C-2EDBA42304A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309661" y="2969400"/>
            <a:ext cx="914400" cy="914400"/>
          </a:xfrm>
          <a:prstGeom prst="rect">
            <a:avLst/>
          </a:prstGeom>
        </p:spPr>
      </p:pic>
      <p:pic>
        <p:nvPicPr>
          <p:cNvPr id="29" name="Graphic 28" descr="Scatterplot with solid fill">
            <a:extLst>
              <a:ext uri="{FF2B5EF4-FFF2-40B4-BE49-F238E27FC236}">
                <a16:creationId xmlns:a16="http://schemas.microsoft.com/office/drawing/2014/main" id="{C2048285-7293-48E1-E144-EB95E952F3E6}"/>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036185" y="2969400"/>
            <a:ext cx="914400" cy="914400"/>
          </a:xfrm>
          <a:prstGeom prst="rect">
            <a:avLst/>
          </a:prstGeom>
        </p:spPr>
      </p:pic>
      <p:pic>
        <p:nvPicPr>
          <p:cNvPr id="31" name="Graphic 30" descr="Arrow Right with solid fill">
            <a:extLst>
              <a:ext uri="{FF2B5EF4-FFF2-40B4-BE49-F238E27FC236}">
                <a16:creationId xmlns:a16="http://schemas.microsoft.com/office/drawing/2014/main" id="{556F1497-DC9A-FCB0-6D57-EADCC586CD7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327095" y="2971800"/>
            <a:ext cx="914400" cy="914400"/>
          </a:xfrm>
          <a:prstGeom prst="rect">
            <a:avLst/>
          </a:prstGeom>
        </p:spPr>
      </p:pic>
    </p:spTree>
    <p:custDataLst>
      <p:tags r:id="rId1"/>
    </p:custDataLst>
    <p:extLst>
      <p:ext uri="{BB962C8B-B14F-4D97-AF65-F5344CB8AC3E}">
        <p14:creationId xmlns:p14="http://schemas.microsoft.com/office/powerpoint/2010/main" val="62732646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wipe(left)">
                                      <p:cBhvr>
                                        <p:cTn id="21" dur="250"/>
                                        <p:tgtEl>
                                          <p:spTgt spid="31"/>
                                        </p:tgtEl>
                                      </p:cBhvr>
                                    </p:animEffect>
                                  </p:childTnLst>
                                </p:cTn>
                              </p:par>
                            </p:childTnLst>
                          </p:cTn>
                        </p:par>
                        <p:par>
                          <p:cTn id="22" fill="hold">
                            <p:stCondLst>
                              <p:cond delay="250"/>
                            </p:stCondLst>
                            <p:childTnLst>
                              <p:par>
                                <p:cTn id="23" presetID="10" presetClass="entr" presetSubtype="0"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left)">
                                      <p:cBhvr>
                                        <p:cTn id="30" dur="250"/>
                                        <p:tgtEl>
                                          <p:spTgt spid="27"/>
                                        </p:tgtEl>
                                      </p:cBhvr>
                                    </p:animEffect>
                                  </p:childTnLst>
                                </p:cTn>
                              </p:par>
                            </p:childTnLst>
                          </p:cTn>
                        </p:par>
                        <p:par>
                          <p:cTn id="31" fill="hold">
                            <p:stCondLst>
                              <p:cond delay="25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wipe(left)">
                                      <p:cBhvr>
                                        <p:cTn id="44" dur="250"/>
                                        <p:tgtEl>
                                          <p:spTgt spid="5"/>
                                        </p:tgtEl>
                                      </p:cBhvr>
                                    </p:animEffect>
                                  </p:childTnLst>
                                </p:cTn>
                              </p:par>
                            </p:childTnLst>
                          </p:cTn>
                        </p:par>
                        <p:par>
                          <p:cTn id="45" fill="hold">
                            <p:stCondLst>
                              <p:cond delay="250"/>
                            </p:stCondLst>
                            <p:childTnLst>
                              <p:par>
                                <p:cTn id="46" presetID="10" presetClass="entr" presetSubtype="0" fill="hold" nodeType="after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childTnLst>
                          </p:cTn>
                        </p:par>
                      </p:childTnLst>
                    </p:cTn>
                  </p:par>
                  <p:par>
                    <p:cTn id="49" fill="hold">
                      <p:stCondLst>
                        <p:cond delay="indefinite"/>
                      </p:stCondLst>
                      <p:childTnLst>
                        <p:par>
                          <p:cTn id="50" fill="hold">
                            <p:stCondLst>
                              <p:cond delay="0"/>
                            </p:stCondLst>
                            <p:childTnLst>
                              <p:par>
                                <p:cTn id="51" presetID="21" presetClass="entr" presetSubtype="1" fill="hold" nodeType="click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wheel(1)">
                                      <p:cBhvr>
                                        <p:cTn id="53" dur="5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wipe(left)">
                                      <p:cBhvr>
                                        <p:cTn id="58" dur="250"/>
                                        <p:tgtEl>
                                          <p:spTgt spid="9"/>
                                        </p:tgtEl>
                                      </p:cBhvr>
                                    </p:animEffect>
                                  </p:childTnLst>
                                </p:cTn>
                              </p:par>
                            </p:childTnLst>
                          </p:cTn>
                        </p:par>
                        <p:par>
                          <p:cTn id="59" fill="hold">
                            <p:stCondLst>
                              <p:cond delay="250"/>
                            </p:stCondLst>
                            <p:childTnLst>
                              <p:par>
                                <p:cTn id="60" presetID="10" presetClass="entr" presetSubtype="0" fill="hold" nodeType="after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Open book outline">
            <a:extLst>
              <a:ext uri="{FF2B5EF4-FFF2-40B4-BE49-F238E27FC236}">
                <a16:creationId xmlns:a16="http://schemas.microsoft.com/office/drawing/2014/main" id="{ECB78824-BC05-9D40-AB4B-26642A05DD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16833" y="2552218"/>
            <a:ext cx="914400" cy="914400"/>
          </a:xfrm>
          <a:prstGeom prst="rect">
            <a:avLst/>
          </a:prstGeom>
        </p:spPr>
      </p:pic>
      <p:pic>
        <p:nvPicPr>
          <p:cNvPr id="6" name="Graphic 5" descr="Books outline">
            <a:extLst>
              <a:ext uri="{FF2B5EF4-FFF2-40B4-BE49-F238E27FC236}">
                <a16:creationId xmlns:a16="http://schemas.microsoft.com/office/drawing/2014/main" id="{A13BDAF4-913F-E7B5-52C6-DE479410E6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22892" y="3447568"/>
            <a:ext cx="914400" cy="914400"/>
          </a:xfrm>
          <a:prstGeom prst="rect">
            <a:avLst/>
          </a:prstGeom>
        </p:spPr>
      </p:pic>
      <p:pic>
        <p:nvPicPr>
          <p:cNvPr id="8" name="Graphic 7" descr="Books on shelf outline">
            <a:extLst>
              <a:ext uri="{FF2B5EF4-FFF2-40B4-BE49-F238E27FC236}">
                <a16:creationId xmlns:a16="http://schemas.microsoft.com/office/drawing/2014/main" id="{88938F05-B6A7-84E9-CAFE-6E6880CA5D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37292" y="3447568"/>
            <a:ext cx="914400" cy="914400"/>
          </a:xfrm>
          <a:prstGeom prst="rect">
            <a:avLst/>
          </a:prstGeom>
        </p:spPr>
      </p:pic>
      <p:pic>
        <p:nvPicPr>
          <p:cNvPr id="10" name="Graphic 9" descr="Document outline">
            <a:extLst>
              <a:ext uri="{FF2B5EF4-FFF2-40B4-BE49-F238E27FC236}">
                <a16:creationId xmlns:a16="http://schemas.microsoft.com/office/drawing/2014/main" id="{06A67FF4-2404-1E4B-CAAE-34E9A31DFCB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331233" y="2552218"/>
            <a:ext cx="914400" cy="914400"/>
          </a:xfrm>
          <a:prstGeom prst="rect">
            <a:avLst/>
          </a:prstGeom>
        </p:spPr>
      </p:pic>
      <p:pic>
        <p:nvPicPr>
          <p:cNvPr id="14" name="Graphic 13" descr="Web design outline">
            <a:extLst>
              <a:ext uri="{FF2B5EF4-FFF2-40B4-BE49-F238E27FC236}">
                <a16:creationId xmlns:a16="http://schemas.microsoft.com/office/drawing/2014/main" id="{E8463269-00B1-2783-E223-17CADDD7807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05523" y="2969400"/>
            <a:ext cx="914400" cy="914400"/>
          </a:xfrm>
          <a:prstGeom prst="rect">
            <a:avLst/>
          </a:prstGeom>
        </p:spPr>
      </p:pic>
      <p:pic>
        <p:nvPicPr>
          <p:cNvPr id="16" name="Graphic 15" descr="Blueprint outline">
            <a:extLst>
              <a:ext uri="{FF2B5EF4-FFF2-40B4-BE49-F238E27FC236}">
                <a16:creationId xmlns:a16="http://schemas.microsoft.com/office/drawing/2014/main" id="{9A7C6BB2-CFE8-486E-6AC6-675F36F7950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317106" y="2971800"/>
            <a:ext cx="914400" cy="914400"/>
          </a:xfrm>
          <a:prstGeom prst="rect">
            <a:avLst/>
          </a:prstGeom>
        </p:spPr>
      </p:pic>
      <p:pic>
        <p:nvPicPr>
          <p:cNvPr id="22" name="Graphic 21" descr="Database outline">
            <a:extLst>
              <a:ext uri="{FF2B5EF4-FFF2-40B4-BE49-F238E27FC236}">
                <a16:creationId xmlns:a16="http://schemas.microsoft.com/office/drawing/2014/main" id="{F7387DD6-BA10-DC36-D65B-CA642D35B59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130123" y="2206542"/>
            <a:ext cx="914400" cy="914400"/>
          </a:xfrm>
          <a:prstGeom prst="rect">
            <a:avLst/>
          </a:prstGeom>
        </p:spPr>
      </p:pic>
      <p:pic>
        <p:nvPicPr>
          <p:cNvPr id="5" name="Graphic 4" descr="Acquisition with solid fill">
            <a:extLst>
              <a:ext uri="{FF2B5EF4-FFF2-40B4-BE49-F238E27FC236}">
                <a16:creationId xmlns:a16="http://schemas.microsoft.com/office/drawing/2014/main" id="{3AA0AEE4-7C5F-1AE5-0541-972320F9CBE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flipV="1">
            <a:off x="7206162" y="2901147"/>
            <a:ext cx="914400" cy="914400"/>
          </a:xfrm>
          <a:prstGeom prst="rect">
            <a:avLst/>
          </a:prstGeom>
        </p:spPr>
      </p:pic>
      <p:pic>
        <p:nvPicPr>
          <p:cNvPr id="9" name="Graphic 8" descr="Arrow Right with solid fill">
            <a:extLst>
              <a:ext uri="{FF2B5EF4-FFF2-40B4-BE49-F238E27FC236}">
                <a16:creationId xmlns:a16="http://schemas.microsoft.com/office/drawing/2014/main" id="{447AA9CC-5D1B-9AE1-6486-2A65075C5B4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924667" y="2969400"/>
            <a:ext cx="914400" cy="914400"/>
          </a:xfrm>
          <a:prstGeom prst="rect">
            <a:avLst/>
          </a:prstGeom>
        </p:spPr>
      </p:pic>
      <p:pic>
        <p:nvPicPr>
          <p:cNvPr id="13" name="Graphic 12" descr="Line arrow: Rotate right with solid fill">
            <a:extLst>
              <a:ext uri="{FF2B5EF4-FFF2-40B4-BE49-F238E27FC236}">
                <a16:creationId xmlns:a16="http://schemas.microsoft.com/office/drawing/2014/main" id="{44804FB3-E78C-F1A7-5330-AC1883D473E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rot="13302510">
            <a:off x="7345764" y="3522836"/>
            <a:ext cx="914400" cy="914400"/>
          </a:xfrm>
          <a:prstGeom prst="rect">
            <a:avLst/>
          </a:prstGeom>
        </p:spPr>
      </p:pic>
      <p:pic>
        <p:nvPicPr>
          <p:cNvPr id="26" name="Graphic 25" descr="Workflow with solid fill">
            <a:extLst>
              <a:ext uri="{FF2B5EF4-FFF2-40B4-BE49-F238E27FC236}">
                <a16:creationId xmlns:a16="http://schemas.microsoft.com/office/drawing/2014/main" id="{04314610-BCC9-2DD4-0413-0FA5102FF3B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858058" y="2969400"/>
            <a:ext cx="914400" cy="914400"/>
          </a:xfrm>
          <a:prstGeom prst="rect">
            <a:avLst/>
          </a:prstGeom>
        </p:spPr>
      </p:pic>
      <p:pic>
        <p:nvPicPr>
          <p:cNvPr id="27" name="Graphic 26" descr="Arrow Right with solid fill">
            <a:extLst>
              <a:ext uri="{FF2B5EF4-FFF2-40B4-BE49-F238E27FC236}">
                <a16:creationId xmlns:a16="http://schemas.microsoft.com/office/drawing/2014/main" id="{7E3232CE-E992-70D1-FD3C-2EDBA42304A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309661" y="2969400"/>
            <a:ext cx="914400" cy="914400"/>
          </a:xfrm>
          <a:prstGeom prst="rect">
            <a:avLst/>
          </a:prstGeom>
        </p:spPr>
      </p:pic>
      <p:pic>
        <p:nvPicPr>
          <p:cNvPr id="29" name="Graphic 28" descr="Scatterplot with solid fill">
            <a:extLst>
              <a:ext uri="{FF2B5EF4-FFF2-40B4-BE49-F238E27FC236}">
                <a16:creationId xmlns:a16="http://schemas.microsoft.com/office/drawing/2014/main" id="{C2048285-7293-48E1-E144-EB95E952F3E6}"/>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036185" y="2969400"/>
            <a:ext cx="914400" cy="914400"/>
          </a:xfrm>
          <a:prstGeom prst="rect">
            <a:avLst/>
          </a:prstGeom>
        </p:spPr>
      </p:pic>
      <p:pic>
        <p:nvPicPr>
          <p:cNvPr id="31" name="Graphic 30" descr="Arrow Right with solid fill">
            <a:extLst>
              <a:ext uri="{FF2B5EF4-FFF2-40B4-BE49-F238E27FC236}">
                <a16:creationId xmlns:a16="http://schemas.microsoft.com/office/drawing/2014/main" id="{556F1497-DC9A-FCB0-6D57-EADCC586CD7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327095" y="2971800"/>
            <a:ext cx="914400" cy="914400"/>
          </a:xfrm>
          <a:prstGeom prst="rect">
            <a:avLst/>
          </a:prstGeom>
        </p:spPr>
      </p:pic>
      <p:sp>
        <p:nvSpPr>
          <p:cNvPr id="11" name="Title 1">
            <a:extLst>
              <a:ext uri="{FF2B5EF4-FFF2-40B4-BE49-F238E27FC236}">
                <a16:creationId xmlns:a16="http://schemas.microsoft.com/office/drawing/2014/main" id="{3C3C1EE4-06E0-EA95-445C-3DF6A5828F18}"/>
              </a:ext>
            </a:extLst>
          </p:cNvPr>
          <p:cNvSpPr txBox="1">
            <a:spLocks/>
          </p:cNvSpPr>
          <p:nvPr/>
        </p:nvSpPr>
        <p:spPr>
          <a:xfrm>
            <a:off x="0" y="1"/>
            <a:ext cx="3981450" cy="65578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hakra Petch" panose="00000500000000000000" pitchFamily="2" charset="-34"/>
                <a:cs typeface="Chakra Petch" panose="00000500000000000000" pitchFamily="2" charset="-34"/>
              </a:rPr>
              <a:t>The problem</a:t>
            </a:r>
          </a:p>
        </p:txBody>
      </p:sp>
    </p:spTree>
    <p:extLst>
      <p:ext uri="{BB962C8B-B14F-4D97-AF65-F5344CB8AC3E}">
        <p14:creationId xmlns:p14="http://schemas.microsoft.com/office/powerpoint/2010/main" val="1421776298"/>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Open book outline">
            <a:extLst>
              <a:ext uri="{FF2B5EF4-FFF2-40B4-BE49-F238E27FC236}">
                <a16:creationId xmlns:a16="http://schemas.microsoft.com/office/drawing/2014/main" id="{ECB78824-BC05-9D40-AB4B-26642A05DD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16833" y="2552218"/>
            <a:ext cx="914400" cy="914400"/>
          </a:xfrm>
          <a:prstGeom prst="rect">
            <a:avLst/>
          </a:prstGeom>
        </p:spPr>
      </p:pic>
      <p:pic>
        <p:nvPicPr>
          <p:cNvPr id="6" name="Graphic 5" descr="Books outline">
            <a:extLst>
              <a:ext uri="{FF2B5EF4-FFF2-40B4-BE49-F238E27FC236}">
                <a16:creationId xmlns:a16="http://schemas.microsoft.com/office/drawing/2014/main" id="{A13BDAF4-913F-E7B5-52C6-DE479410E62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22892" y="3447568"/>
            <a:ext cx="914400" cy="914400"/>
          </a:xfrm>
          <a:prstGeom prst="rect">
            <a:avLst/>
          </a:prstGeom>
        </p:spPr>
      </p:pic>
      <p:pic>
        <p:nvPicPr>
          <p:cNvPr id="8" name="Graphic 7" descr="Books on shelf outline">
            <a:extLst>
              <a:ext uri="{FF2B5EF4-FFF2-40B4-BE49-F238E27FC236}">
                <a16:creationId xmlns:a16="http://schemas.microsoft.com/office/drawing/2014/main" id="{88938F05-B6A7-84E9-CAFE-6E6880CA5DA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37292" y="3447568"/>
            <a:ext cx="914400" cy="914400"/>
          </a:xfrm>
          <a:prstGeom prst="rect">
            <a:avLst/>
          </a:prstGeom>
        </p:spPr>
      </p:pic>
      <p:pic>
        <p:nvPicPr>
          <p:cNvPr id="10" name="Graphic 9" descr="Document outline">
            <a:extLst>
              <a:ext uri="{FF2B5EF4-FFF2-40B4-BE49-F238E27FC236}">
                <a16:creationId xmlns:a16="http://schemas.microsoft.com/office/drawing/2014/main" id="{06A67FF4-2404-1E4B-CAAE-34E9A31DFCB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331233" y="2552218"/>
            <a:ext cx="914400" cy="914400"/>
          </a:xfrm>
          <a:prstGeom prst="rect">
            <a:avLst/>
          </a:prstGeom>
        </p:spPr>
      </p:pic>
      <p:pic>
        <p:nvPicPr>
          <p:cNvPr id="14" name="Graphic 13" descr="Web design outline">
            <a:extLst>
              <a:ext uri="{FF2B5EF4-FFF2-40B4-BE49-F238E27FC236}">
                <a16:creationId xmlns:a16="http://schemas.microsoft.com/office/drawing/2014/main" id="{E8463269-00B1-2783-E223-17CADDD7807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305523" y="2969400"/>
            <a:ext cx="914400" cy="914400"/>
          </a:xfrm>
          <a:prstGeom prst="rect">
            <a:avLst/>
          </a:prstGeom>
        </p:spPr>
      </p:pic>
      <p:pic>
        <p:nvPicPr>
          <p:cNvPr id="16" name="Graphic 15" descr="Blueprint outline">
            <a:extLst>
              <a:ext uri="{FF2B5EF4-FFF2-40B4-BE49-F238E27FC236}">
                <a16:creationId xmlns:a16="http://schemas.microsoft.com/office/drawing/2014/main" id="{9A7C6BB2-CFE8-486E-6AC6-675F36F7950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317106" y="2971800"/>
            <a:ext cx="914400" cy="914400"/>
          </a:xfrm>
          <a:prstGeom prst="rect">
            <a:avLst/>
          </a:prstGeom>
        </p:spPr>
      </p:pic>
      <p:pic>
        <p:nvPicPr>
          <p:cNvPr id="22" name="Graphic 21" descr="Database outline">
            <a:extLst>
              <a:ext uri="{FF2B5EF4-FFF2-40B4-BE49-F238E27FC236}">
                <a16:creationId xmlns:a16="http://schemas.microsoft.com/office/drawing/2014/main" id="{F7387DD6-BA10-DC36-D65B-CA642D35B59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130123" y="2206542"/>
            <a:ext cx="914400" cy="914400"/>
          </a:xfrm>
          <a:prstGeom prst="rect">
            <a:avLst/>
          </a:prstGeom>
        </p:spPr>
      </p:pic>
      <p:pic>
        <p:nvPicPr>
          <p:cNvPr id="5" name="Graphic 4" descr="Acquisition with solid fill">
            <a:extLst>
              <a:ext uri="{FF2B5EF4-FFF2-40B4-BE49-F238E27FC236}">
                <a16:creationId xmlns:a16="http://schemas.microsoft.com/office/drawing/2014/main" id="{3AA0AEE4-7C5F-1AE5-0541-972320F9CBE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flipV="1">
            <a:off x="7206162" y="2901147"/>
            <a:ext cx="914400" cy="914400"/>
          </a:xfrm>
          <a:prstGeom prst="rect">
            <a:avLst/>
          </a:prstGeom>
        </p:spPr>
      </p:pic>
      <p:pic>
        <p:nvPicPr>
          <p:cNvPr id="9" name="Graphic 8" descr="Arrow Right with solid fill">
            <a:extLst>
              <a:ext uri="{FF2B5EF4-FFF2-40B4-BE49-F238E27FC236}">
                <a16:creationId xmlns:a16="http://schemas.microsoft.com/office/drawing/2014/main" id="{447AA9CC-5D1B-9AE1-6486-2A65075C5B4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924667" y="2969400"/>
            <a:ext cx="914400" cy="914400"/>
          </a:xfrm>
          <a:prstGeom prst="rect">
            <a:avLst/>
          </a:prstGeom>
        </p:spPr>
      </p:pic>
      <p:pic>
        <p:nvPicPr>
          <p:cNvPr id="13" name="Graphic 12" descr="Line arrow: Rotate right with solid fill">
            <a:extLst>
              <a:ext uri="{FF2B5EF4-FFF2-40B4-BE49-F238E27FC236}">
                <a16:creationId xmlns:a16="http://schemas.microsoft.com/office/drawing/2014/main" id="{44804FB3-E78C-F1A7-5330-AC1883D473E0}"/>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rot="13302510">
            <a:off x="7345764" y="3522836"/>
            <a:ext cx="914400" cy="914400"/>
          </a:xfrm>
          <a:prstGeom prst="rect">
            <a:avLst/>
          </a:prstGeom>
        </p:spPr>
      </p:pic>
      <p:pic>
        <p:nvPicPr>
          <p:cNvPr id="26" name="Graphic 25" descr="Workflow with solid fill">
            <a:extLst>
              <a:ext uri="{FF2B5EF4-FFF2-40B4-BE49-F238E27FC236}">
                <a16:creationId xmlns:a16="http://schemas.microsoft.com/office/drawing/2014/main" id="{04314610-BCC9-2DD4-0413-0FA5102FF3B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858058" y="2969400"/>
            <a:ext cx="914400" cy="914400"/>
          </a:xfrm>
          <a:prstGeom prst="rect">
            <a:avLst/>
          </a:prstGeom>
        </p:spPr>
      </p:pic>
      <p:pic>
        <p:nvPicPr>
          <p:cNvPr id="27" name="Graphic 26" descr="Arrow Right with solid fill">
            <a:extLst>
              <a:ext uri="{FF2B5EF4-FFF2-40B4-BE49-F238E27FC236}">
                <a16:creationId xmlns:a16="http://schemas.microsoft.com/office/drawing/2014/main" id="{7E3232CE-E992-70D1-FD3C-2EDBA42304A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309661" y="2969400"/>
            <a:ext cx="914400" cy="914400"/>
          </a:xfrm>
          <a:prstGeom prst="rect">
            <a:avLst/>
          </a:prstGeom>
        </p:spPr>
      </p:pic>
      <p:pic>
        <p:nvPicPr>
          <p:cNvPr id="29" name="Graphic 28" descr="Scatterplot with solid fill">
            <a:extLst>
              <a:ext uri="{FF2B5EF4-FFF2-40B4-BE49-F238E27FC236}">
                <a16:creationId xmlns:a16="http://schemas.microsoft.com/office/drawing/2014/main" id="{C2048285-7293-48E1-E144-EB95E952F3E6}"/>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036185" y="2969400"/>
            <a:ext cx="914400" cy="914400"/>
          </a:xfrm>
          <a:prstGeom prst="rect">
            <a:avLst/>
          </a:prstGeom>
        </p:spPr>
      </p:pic>
      <p:pic>
        <p:nvPicPr>
          <p:cNvPr id="31" name="Graphic 30" descr="Arrow Right with solid fill">
            <a:extLst>
              <a:ext uri="{FF2B5EF4-FFF2-40B4-BE49-F238E27FC236}">
                <a16:creationId xmlns:a16="http://schemas.microsoft.com/office/drawing/2014/main" id="{556F1497-DC9A-FCB0-6D57-EADCC586CD7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327095" y="2971800"/>
            <a:ext cx="914400" cy="914400"/>
          </a:xfrm>
          <a:prstGeom prst="rect">
            <a:avLst/>
          </a:prstGeom>
        </p:spPr>
      </p:pic>
      <p:sp>
        <p:nvSpPr>
          <p:cNvPr id="11" name="Title 1">
            <a:extLst>
              <a:ext uri="{FF2B5EF4-FFF2-40B4-BE49-F238E27FC236}">
                <a16:creationId xmlns:a16="http://schemas.microsoft.com/office/drawing/2014/main" id="{B6D36266-2A59-30E4-A3FE-DD3B4B499515}"/>
              </a:ext>
            </a:extLst>
          </p:cNvPr>
          <p:cNvSpPr txBox="1">
            <a:spLocks/>
          </p:cNvSpPr>
          <p:nvPr/>
        </p:nvSpPr>
        <p:spPr>
          <a:xfrm>
            <a:off x="0" y="1"/>
            <a:ext cx="3981450" cy="65578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hakra Petch" panose="00000500000000000000" pitchFamily="2" charset="-34"/>
                <a:cs typeface="Chakra Petch" panose="00000500000000000000" pitchFamily="2" charset="-34"/>
              </a:rPr>
              <a:t>The problem</a:t>
            </a:r>
          </a:p>
        </p:txBody>
      </p:sp>
    </p:spTree>
    <p:custDataLst>
      <p:tags r:id="rId1"/>
    </p:custDataLst>
    <p:extLst>
      <p:ext uri="{BB962C8B-B14F-4D97-AF65-F5344CB8AC3E}">
        <p14:creationId xmlns:p14="http://schemas.microsoft.com/office/powerpoint/2010/main" val="3590129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2"/>
                                        </p:tgtEl>
                                      </p:cBhvr>
                                    </p:animEffect>
                                    <p:set>
                                      <p:cBhvr>
                                        <p:cTn id="10" dur="1" fill="hold">
                                          <p:stCondLst>
                                            <p:cond delay="499"/>
                                          </p:stCondLst>
                                        </p:cTn>
                                        <p:tgtEl>
                                          <p:spTgt spid="22"/>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9"/>
                                        </p:tgtEl>
                                      </p:cBhvr>
                                    </p:animEffect>
                                    <p:set>
                                      <p:cBhvr>
                                        <p:cTn id="16" dur="1" fill="hold">
                                          <p:stCondLst>
                                            <p:cond delay="499"/>
                                          </p:stCondLst>
                                        </p:cTn>
                                        <p:tgtEl>
                                          <p:spTgt spid="9"/>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13"/>
                                        </p:tgtEl>
                                      </p:cBhvr>
                                    </p:animEffect>
                                    <p:set>
                                      <p:cBhvr>
                                        <p:cTn id="19" dur="1" fill="hold">
                                          <p:stCondLst>
                                            <p:cond delay="499"/>
                                          </p:stCondLst>
                                        </p:cTn>
                                        <p:tgtEl>
                                          <p:spTgt spid="13"/>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26"/>
                                        </p:tgtEl>
                                      </p:cBhvr>
                                    </p:animEffect>
                                    <p:set>
                                      <p:cBhvr>
                                        <p:cTn id="22" dur="1" fill="hold">
                                          <p:stCondLst>
                                            <p:cond delay="499"/>
                                          </p:stCondLst>
                                        </p:cTn>
                                        <p:tgtEl>
                                          <p:spTgt spid="26"/>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29"/>
                                        </p:tgtEl>
                                      </p:cBhvr>
                                    </p:animEffect>
                                    <p:set>
                                      <p:cBhvr>
                                        <p:cTn id="25" dur="1" fill="hold">
                                          <p:stCondLst>
                                            <p:cond delay="499"/>
                                          </p:stCondLst>
                                        </p:cTn>
                                        <p:tgtEl>
                                          <p:spTgt spid="29"/>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27"/>
                                        </p:tgtEl>
                                      </p:cBhvr>
                                    </p:animEffect>
                                    <p:set>
                                      <p:cBhvr>
                                        <p:cTn id="28"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D30C6BD6-9535-F357-FE7D-646D083EB8EB}"/>
              </a:ext>
            </a:extLst>
          </p:cNvPr>
          <p:cNvSpPr txBox="1">
            <a:spLocks/>
          </p:cNvSpPr>
          <p:nvPr/>
        </p:nvSpPr>
        <p:spPr>
          <a:xfrm>
            <a:off x="4929032" y="3426216"/>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Filtering</a:t>
            </a:r>
          </a:p>
        </p:txBody>
      </p:sp>
      <p:sp>
        <p:nvSpPr>
          <p:cNvPr id="20" name="Title 1">
            <a:extLst>
              <a:ext uri="{FF2B5EF4-FFF2-40B4-BE49-F238E27FC236}">
                <a16:creationId xmlns:a16="http://schemas.microsoft.com/office/drawing/2014/main" id="{2110ED6B-7C09-1B74-F464-3EC1FFD6C9C9}"/>
              </a:ext>
            </a:extLst>
          </p:cNvPr>
          <p:cNvSpPr txBox="1">
            <a:spLocks/>
          </p:cNvSpPr>
          <p:nvPr/>
        </p:nvSpPr>
        <p:spPr>
          <a:xfrm>
            <a:off x="4929032" y="385402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Imputation</a:t>
            </a:r>
          </a:p>
        </p:txBody>
      </p:sp>
      <p:sp>
        <p:nvSpPr>
          <p:cNvPr id="21" name="Title 1">
            <a:extLst>
              <a:ext uri="{FF2B5EF4-FFF2-40B4-BE49-F238E27FC236}">
                <a16:creationId xmlns:a16="http://schemas.microsoft.com/office/drawing/2014/main" id="{85BB713F-7945-0E44-78F3-447EDAC4E275}"/>
              </a:ext>
            </a:extLst>
          </p:cNvPr>
          <p:cNvSpPr txBox="1">
            <a:spLocks/>
          </p:cNvSpPr>
          <p:nvPr/>
        </p:nvSpPr>
        <p:spPr>
          <a:xfrm>
            <a:off x="4929032" y="5137452"/>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Batch Correction</a:t>
            </a:r>
          </a:p>
        </p:txBody>
      </p:sp>
      <p:sp>
        <p:nvSpPr>
          <p:cNvPr id="22" name="Title 1">
            <a:extLst>
              <a:ext uri="{FF2B5EF4-FFF2-40B4-BE49-F238E27FC236}">
                <a16:creationId xmlns:a16="http://schemas.microsoft.com/office/drawing/2014/main" id="{EDD307DC-E534-0184-28C7-51B04952589E}"/>
              </a:ext>
            </a:extLst>
          </p:cNvPr>
          <p:cNvSpPr txBox="1">
            <a:spLocks/>
          </p:cNvSpPr>
          <p:nvPr/>
        </p:nvSpPr>
        <p:spPr>
          <a:xfrm>
            <a:off x="4929032" y="5565263"/>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Normalization</a:t>
            </a:r>
          </a:p>
        </p:txBody>
      </p:sp>
      <p:sp>
        <p:nvSpPr>
          <p:cNvPr id="23" name="Title 1">
            <a:extLst>
              <a:ext uri="{FF2B5EF4-FFF2-40B4-BE49-F238E27FC236}">
                <a16:creationId xmlns:a16="http://schemas.microsoft.com/office/drawing/2014/main" id="{D7CE8F93-1826-913E-7C00-0F1354731329}"/>
              </a:ext>
            </a:extLst>
          </p:cNvPr>
          <p:cNvSpPr txBox="1">
            <a:spLocks/>
          </p:cNvSpPr>
          <p:nvPr/>
        </p:nvSpPr>
        <p:spPr>
          <a:xfrm>
            <a:off x="4929032" y="4709643"/>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Transformation</a:t>
            </a:r>
            <a:endParaRPr lang="en-US" sz="1800" dirty="0">
              <a:solidFill>
                <a:schemeClr val="bg1"/>
              </a:solidFill>
              <a:latin typeface="Chakra Petch" panose="00000500000000000000" pitchFamily="2" charset="-34"/>
              <a:cs typeface="Chakra Petch" panose="00000500000000000000" pitchFamily="2" charset="-34"/>
            </a:endParaRPr>
          </a:p>
        </p:txBody>
      </p:sp>
      <p:sp>
        <p:nvSpPr>
          <p:cNvPr id="25" name="Title 1">
            <a:extLst>
              <a:ext uri="{FF2B5EF4-FFF2-40B4-BE49-F238E27FC236}">
                <a16:creationId xmlns:a16="http://schemas.microsoft.com/office/drawing/2014/main" id="{94160735-FB48-B5C1-478E-1826C95009F3}"/>
              </a:ext>
            </a:extLst>
          </p:cNvPr>
          <p:cNvSpPr txBox="1">
            <a:spLocks/>
          </p:cNvSpPr>
          <p:nvPr/>
        </p:nvSpPr>
        <p:spPr>
          <a:xfrm>
            <a:off x="4929032" y="4281834"/>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Scaling</a:t>
            </a:r>
          </a:p>
        </p:txBody>
      </p:sp>
      <p:sp>
        <p:nvSpPr>
          <p:cNvPr id="6" name="Title 1">
            <a:extLst>
              <a:ext uri="{FF2B5EF4-FFF2-40B4-BE49-F238E27FC236}">
                <a16:creationId xmlns:a16="http://schemas.microsoft.com/office/drawing/2014/main" id="{70DC4C34-ED7D-6A11-5FC3-D9D8ECA63BFF}"/>
              </a:ext>
            </a:extLst>
          </p:cNvPr>
          <p:cNvSpPr txBox="1">
            <a:spLocks/>
          </p:cNvSpPr>
          <p:nvPr/>
        </p:nvSpPr>
        <p:spPr>
          <a:xfrm>
            <a:off x="8449047" y="949508"/>
            <a:ext cx="1369123" cy="645872"/>
          </a:xfrm>
          <a:prstGeom prst="rect">
            <a:avLst/>
          </a:prstGeom>
          <a:ln>
            <a:noFill/>
          </a:ln>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hakra Petch" panose="00000500000000000000" pitchFamily="2" charset="-34"/>
                <a:cs typeface="Chakra Petch" panose="00000500000000000000" pitchFamily="2" charset="-34"/>
              </a:rPr>
              <a:t>NMR</a:t>
            </a:r>
          </a:p>
        </p:txBody>
      </p:sp>
      <p:sp>
        <p:nvSpPr>
          <p:cNvPr id="8" name="Title 1">
            <a:extLst>
              <a:ext uri="{FF2B5EF4-FFF2-40B4-BE49-F238E27FC236}">
                <a16:creationId xmlns:a16="http://schemas.microsoft.com/office/drawing/2014/main" id="{8CC47E69-F193-C984-4327-D436559A3E5D}"/>
              </a:ext>
            </a:extLst>
          </p:cNvPr>
          <p:cNvSpPr txBox="1">
            <a:spLocks/>
          </p:cNvSpPr>
          <p:nvPr/>
        </p:nvSpPr>
        <p:spPr>
          <a:xfrm>
            <a:off x="2373831" y="946279"/>
            <a:ext cx="926239" cy="652330"/>
          </a:xfrm>
          <a:prstGeom prst="rect">
            <a:avLst/>
          </a:prstGeom>
          <a:ln>
            <a:noFill/>
          </a:ln>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hakra Petch" panose="00000500000000000000" pitchFamily="2" charset="-34"/>
                <a:cs typeface="Chakra Petch" panose="00000500000000000000" pitchFamily="2" charset="-34"/>
              </a:rPr>
              <a:t>MS</a:t>
            </a:r>
          </a:p>
        </p:txBody>
      </p:sp>
      <p:cxnSp>
        <p:nvCxnSpPr>
          <p:cNvPr id="9" name="Connector: Elbow 8">
            <a:extLst>
              <a:ext uri="{FF2B5EF4-FFF2-40B4-BE49-F238E27FC236}">
                <a16:creationId xmlns:a16="http://schemas.microsoft.com/office/drawing/2014/main" id="{3FEE7686-4B89-79A0-DD3B-7A637F925B36}"/>
              </a:ext>
            </a:extLst>
          </p:cNvPr>
          <p:cNvCxnSpPr>
            <a:cxnSpLocks/>
            <a:stCxn id="8" idx="2"/>
            <a:endCxn id="6" idx="2"/>
          </p:cNvCxnSpPr>
          <p:nvPr/>
        </p:nvCxnSpPr>
        <p:spPr>
          <a:xfrm rot="5400000" flipH="1" flipV="1">
            <a:off x="5983665" y="-1551334"/>
            <a:ext cx="3229" cy="6296658"/>
          </a:xfrm>
          <a:prstGeom prst="bentConnector3">
            <a:avLst>
              <a:gd name="adj1" fmla="val -7079591"/>
            </a:avLst>
          </a:prstGeom>
          <a:ln w="190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DEE9DF11-035B-F6D7-DB4A-BA3637C0362D}"/>
              </a:ext>
            </a:extLst>
          </p:cNvPr>
          <p:cNvCxnSpPr>
            <a:cxnSpLocks/>
          </p:cNvCxnSpPr>
          <p:nvPr/>
        </p:nvCxnSpPr>
        <p:spPr>
          <a:xfrm>
            <a:off x="6096000" y="1833563"/>
            <a:ext cx="0" cy="52734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DA025FE1-7D71-6A5C-2ACB-06EC09311070}"/>
              </a:ext>
            </a:extLst>
          </p:cNvPr>
          <p:cNvSpPr txBox="1">
            <a:spLocks/>
          </p:cNvSpPr>
          <p:nvPr/>
        </p:nvSpPr>
        <p:spPr>
          <a:xfrm>
            <a:off x="4583984" y="1206361"/>
            <a:ext cx="3024033" cy="655782"/>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Chakra Petch" panose="00000500000000000000" pitchFamily="2" charset="-34"/>
                <a:cs typeface="Chakra Petch" panose="00000500000000000000" pitchFamily="2" charset="-34"/>
              </a:rPr>
              <a:t>Preprocessing</a:t>
            </a:r>
          </a:p>
        </p:txBody>
      </p:sp>
      <p:sp>
        <p:nvSpPr>
          <p:cNvPr id="12" name="Title 1">
            <a:extLst>
              <a:ext uri="{FF2B5EF4-FFF2-40B4-BE49-F238E27FC236}">
                <a16:creationId xmlns:a16="http://schemas.microsoft.com/office/drawing/2014/main" id="{427D71C5-5E6E-78D4-A746-8682D8BF0502}"/>
              </a:ext>
            </a:extLst>
          </p:cNvPr>
          <p:cNvSpPr txBox="1">
            <a:spLocks/>
          </p:cNvSpPr>
          <p:nvPr/>
        </p:nvSpPr>
        <p:spPr>
          <a:xfrm>
            <a:off x="4583983" y="2275274"/>
            <a:ext cx="3024033" cy="655782"/>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Chakra Petch" panose="00000500000000000000" pitchFamily="2" charset="-34"/>
                <a:cs typeface="Chakra Petch" panose="00000500000000000000" pitchFamily="2" charset="-34"/>
              </a:rPr>
              <a:t>Pretreatment</a:t>
            </a:r>
          </a:p>
        </p:txBody>
      </p:sp>
      <p:sp>
        <p:nvSpPr>
          <p:cNvPr id="13" name="Left Brace 12">
            <a:extLst>
              <a:ext uri="{FF2B5EF4-FFF2-40B4-BE49-F238E27FC236}">
                <a16:creationId xmlns:a16="http://schemas.microsoft.com/office/drawing/2014/main" id="{5F0A2658-CC17-85A9-448A-620A2C8E05D7}"/>
              </a:ext>
            </a:extLst>
          </p:cNvPr>
          <p:cNvSpPr/>
          <p:nvPr/>
        </p:nvSpPr>
        <p:spPr>
          <a:xfrm rot="5400000">
            <a:off x="5895974" y="-554563"/>
            <a:ext cx="400050" cy="7140041"/>
          </a:xfrm>
          <a:prstGeom prst="leftBrace">
            <a:avLst>
              <a:gd name="adj1" fmla="val 234524"/>
              <a:gd name="adj2" fmla="val 50000"/>
            </a:avLst>
          </a:prstGeom>
          <a:ln>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itle 1">
            <a:extLst>
              <a:ext uri="{FF2B5EF4-FFF2-40B4-BE49-F238E27FC236}">
                <a16:creationId xmlns:a16="http://schemas.microsoft.com/office/drawing/2014/main" id="{9346BFAA-C157-DEB5-A5C3-6DCA42C73F18}"/>
              </a:ext>
            </a:extLst>
          </p:cNvPr>
          <p:cNvSpPr txBox="1">
            <a:spLocks/>
          </p:cNvSpPr>
          <p:nvPr/>
        </p:nvSpPr>
        <p:spPr>
          <a:xfrm>
            <a:off x="0" y="1"/>
            <a:ext cx="3981450" cy="65578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hakra Petch" panose="00000500000000000000" pitchFamily="2" charset="-34"/>
                <a:cs typeface="Chakra Petch" panose="00000500000000000000" pitchFamily="2" charset="-34"/>
              </a:rPr>
              <a:t>The problem</a:t>
            </a:r>
          </a:p>
        </p:txBody>
      </p:sp>
    </p:spTree>
    <p:extLst>
      <p:ext uri="{BB962C8B-B14F-4D97-AF65-F5344CB8AC3E}">
        <p14:creationId xmlns:p14="http://schemas.microsoft.com/office/powerpoint/2010/main" val="27272201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D30C6BD6-9535-F357-FE7D-646D083EB8EB}"/>
              </a:ext>
            </a:extLst>
          </p:cNvPr>
          <p:cNvSpPr txBox="1">
            <a:spLocks/>
          </p:cNvSpPr>
          <p:nvPr/>
        </p:nvSpPr>
        <p:spPr>
          <a:xfrm>
            <a:off x="164460" y="1080435"/>
            <a:ext cx="1466912" cy="506130"/>
          </a:xfrm>
          <a:prstGeom prst="rect">
            <a:avLst/>
          </a:prstGeom>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Filtering</a:t>
            </a:r>
          </a:p>
        </p:txBody>
      </p:sp>
      <p:sp>
        <p:nvSpPr>
          <p:cNvPr id="20" name="Title 1">
            <a:extLst>
              <a:ext uri="{FF2B5EF4-FFF2-40B4-BE49-F238E27FC236}">
                <a16:creationId xmlns:a16="http://schemas.microsoft.com/office/drawing/2014/main" id="{2110ED6B-7C09-1B74-F464-3EC1FFD6C9C9}"/>
              </a:ext>
            </a:extLst>
          </p:cNvPr>
          <p:cNvSpPr txBox="1">
            <a:spLocks/>
          </p:cNvSpPr>
          <p:nvPr/>
        </p:nvSpPr>
        <p:spPr>
          <a:xfrm>
            <a:off x="1795832" y="1080435"/>
            <a:ext cx="1466912"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Imputation</a:t>
            </a:r>
          </a:p>
        </p:txBody>
      </p:sp>
      <p:sp>
        <p:nvSpPr>
          <p:cNvPr id="21" name="Title 1">
            <a:extLst>
              <a:ext uri="{FF2B5EF4-FFF2-40B4-BE49-F238E27FC236}">
                <a16:creationId xmlns:a16="http://schemas.microsoft.com/office/drawing/2014/main" id="{85BB713F-7945-0E44-78F3-447EDAC4E275}"/>
              </a:ext>
            </a:extLst>
          </p:cNvPr>
          <p:cNvSpPr txBox="1">
            <a:spLocks/>
          </p:cNvSpPr>
          <p:nvPr/>
        </p:nvSpPr>
        <p:spPr>
          <a:xfrm>
            <a:off x="3427204"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Batch Correction</a:t>
            </a:r>
          </a:p>
        </p:txBody>
      </p:sp>
      <p:sp>
        <p:nvSpPr>
          <p:cNvPr id="22" name="Title 1">
            <a:extLst>
              <a:ext uri="{FF2B5EF4-FFF2-40B4-BE49-F238E27FC236}">
                <a16:creationId xmlns:a16="http://schemas.microsoft.com/office/drawing/2014/main" id="{EDD307DC-E534-0184-28C7-51B04952589E}"/>
              </a:ext>
            </a:extLst>
          </p:cNvPr>
          <p:cNvSpPr txBox="1">
            <a:spLocks/>
          </p:cNvSpPr>
          <p:nvPr/>
        </p:nvSpPr>
        <p:spPr>
          <a:xfrm>
            <a:off x="5925600"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Normalization</a:t>
            </a:r>
          </a:p>
        </p:txBody>
      </p:sp>
      <p:sp>
        <p:nvSpPr>
          <p:cNvPr id="23" name="Title 1">
            <a:extLst>
              <a:ext uri="{FF2B5EF4-FFF2-40B4-BE49-F238E27FC236}">
                <a16:creationId xmlns:a16="http://schemas.microsoft.com/office/drawing/2014/main" id="{D7CE8F93-1826-913E-7C00-0F1354731329}"/>
              </a:ext>
            </a:extLst>
          </p:cNvPr>
          <p:cNvSpPr txBox="1">
            <a:spLocks/>
          </p:cNvSpPr>
          <p:nvPr/>
        </p:nvSpPr>
        <p:spPr>
          <a:xfrm>
            <a:off x="9950779" y="1080435"/>
            <a:ext cx="2076761"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Transformation</a:t>
            </a:r>
            <a:endParaRPr lang="en-US" sz="1800" dirty="0">
              <a:solidFill>
                <a:schemeClr val="bg1"/>
              </a:solidFill>
              <a:latin typeface="Chakra Petch" panose="00000500000000000000" pitchFamily="2" charset="-34"/>
              <a:cs typeface="Chakra Petch" panose="00000500000000000000" pitchFamily="2" charset="-34"/>
            </a:endParaRPr>
          </a:p>
        </p:txBody>
      </p:sp>
      <p:cxnSp>
        <p:nvCxnSpPr>
          <p:cNvPr id="9" name="Straight Connector 8">
            <a:extLst>
              <a:ext uri="{FF2B5EF4-FFF2-40B4-BE49-F238E27FC236}">
                <a16:creationId xmlns:a16="http://schemas.microsoft.com/office/drawing/2014/main" id="{46013B12-F30A-37A9-1ACE-9C02C5C51D42}"/>
              </a:ext>
            </a:extLst>
          </p:cNvPr>
          <p:cNvCxnSpPr>
            <a:cxnSpLocks/>
          </p:cNvCxnSpPr>
          <p:nvPr/>
        </p:nvCxnSpPr>
        <p:spPr>
          <a:xfrm>
            <a:off x="164460"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7A86F073-312D-A663-A48B-830F41DDC323}"/>
              </a:ext>
            </a:extLst>
          </p:cNvPr>
          <p:cNvCxnSpPr>
            <a:cxnSpLocks/>
          </p:cNvCxnSpPr>
          <p:nvPr/>
        </p:nvCxnSpPr>
        <p:spPr>
          <a:xfrm>
            <a:off x="1798024"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65FB8F56-9D3C-CA33-D34A-58D5278212DF}"/>
              </a:ext>
            </a:extLst>
          </p:cNvPr>
          <p:cNvCxnSpPr>
            <a:cxnSpLocks/>
          </p:cNvCxnSpPr>
          <p:nvPr/>
        </p:nvCxnSpPr>
        <p:spPr>
          <a:xfrm>
            <a:off x="3472924" y="1585700"/>
            <a:ext cx="233393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C26094B7-7918-CC30-8A01-B694CB32B95A}"/>
              </a:ext>
            </a:extLst>
          </p:cNvPr>
          <p:cNvCxnSpPr>
            <a:cxnSpLocks/>
          </p:cNvCxnSpPr>
          <p:nvPr/>
        </p:nvCxnSpPr>
        <p:spPr>
          <a:xfrm>
            <a:off x="6132304" y="1585700"/>
            <a:ext cx="185345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36D35A83-4E24-776E-347A-B9044C56A22C}"/>
              </a:ext>
            </a:extLst>
          </p:cNvPr>
          <p:cNvCxnSpPr>
            <a:cxnSpLocks/>
          </p:cNvCxnSpPr>
          <p:nvPr/>
        </p:nvCxnSpPr>
        <p:spPr>
          <a:xfrm>
            <a:off x="9950779" y="1585700"/>
            <a:ext cx="2076761"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3" name="Title 1">
            <a:extLst>
              <a:ext uri="{FF2B5EF4-FFF2-40B4-BE49-F238E27FC236}">
                <a16:creationId xmlns:a16="http://schemas.microsoft.com/office/drawing/2014/main" id="{876BAA2F-3849-8E77-161D-A0A8C57B52E3}"/>
              </a:ext>
            </a:extLst>
          </p:cNvPr>
          <p:cNvSpPr txBox="1">
            <a:spLocks/>
          </p:cNvSpPr>
          <p:nvPr/>
        </p:nvSpPr>
        <p:spPr>
          <a:xfrm>
            <a:off x="164460" y="1919075"/>
            <a:ext cx="1466912" cy="2822398"/>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Missing Values</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Sample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Feature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Batch</a:t>
            </a:r>
          </a:p>
          <a:p>
            <a:pPr marL="228600" lvl="1">
              <a:lnSpc>
                <a:spcPct val="200000"/>
              </a:lnSpc>
            </a:pPr>
            <a:endParaRPr lang="en-US" sz="8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Outliers</a:t>
            </a:r>
            <a:endParaRPr lang="en-US" sz="2000" dirty="0">
              <a:solidFill>
                <a:schemeClr val="bg1"/>
              </a:solidFill>
              <a:latin typeface="Chakra Petch" panose="00000500000000000000" pitchFamily="2" charset="-34"/>
              <a:cs typeface="Chakra Petch" panose="00000500000000000000" pitchFamily="2" charset="-34"/>
            </a:endParaRPr>
          </a:p>
          <a:p>
            <a:pPr>
              <a:lnSpc>
                <a:spcPct val="200000"/>
              </a:lnSpc>
            </a:pPr>
            <a:endParaRPr lang="en-US" sz="2000" dirty="0">
              <a:solidFill>
                <a:schemeClr val="bg1"/>
              </a:solidFill>
              <a:latin typeface="Chakra Petch" panose="00000500000000000000" pitchFamily="2" charset="-34"/>
              <a:cs typeface="Chakra Petch" panose="00000500000000000000" pitchFamily="2" charset="-34"/>
            </a:endParaRPr>
          </a:p>
        </p:txBody>
      </p:sp>
      <p:sp>
        <p:nvSpPr>
          <p:cNvPr id="34" name="Title 1">
            <a:extLst>
              <a:ext uri="{FF2B5EF4-FFF2-40B4-BE49-F238E27FC236}">
                <a16:creationId xmlns:a16="http://schemas.microsoft.com/office/drawing/2014/main" id="{510C7BD2-C542-61D8-A84A-DEEC112EF889}"/>
              </a:ext>
            </a:extLst>
          </p:cNvPr>
          <p:cNvSpPr txBox="1">
            <a:spLocks/>
          </p:cNvSpPr>
          <p:nvPr/>
        </p:nvSpPr>
        <p:spPr>
          <a:xfrm>
            <a:off x="1793640" y="1919075"/>
            <a:ext cx="1466912" cy="4938924"/>
          </a:xfrm>
          <a:prstGeom prst="rect">
            <a:avLst/>
          </a:prstGeom>
          <a:ln>
            <a:noFill/>
          </a:ln>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20000"/>
              </a:lnSpc>
            </a:pPr>
            <a:r>
              <a:rPr lang="en-US" sz="1400" dirty="0">
                <a:solidFill>
                  <a:schemeClr val="bg1"/>
                </a:solidFill>
                <a:latin typeface="Chakra Petch" panose="00000500000000000000" pitchFamily="2" charset="-34"/>
                <a:cs typeface="Chakra Petch" panose="00000500000000000000" pitchFamily="2" charset="-34"/>
              </a:rPr>
              <a:t>Arbitrary Value</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LOD</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Zero</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Mean</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20000"/>
              </a:lnSpc>
            </a:pPr>
            <a:r>
              <a:rPr lang="en-US" sz="1400" dirty="0" err="1">
                <a:solidFill>
                  <a:schemeClr val="bg1"/>
                </a:solidFill>
                <a:latin typeface="Chakra Petch" panose="00000500000000000000" pitchFamily="2" charset="-34"/>
                <a:cs typeface="Chakra Petch" panose="00000500000000000000" pitchFamily="2" charset="-34"/>
              </a:rPr>
              <a:t>kNN</a:t>
            </a:r>
            <a:endParaRPr lang="en-US" sz="1400" dirty="0">
              <a:solidFill>
                <a:schemeClr val="bg1"/>
              </a:solidFill>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RF</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SVD</a:t>
            </a:r>
          </a:p>
          <a:p>
            <a:pPr>
              <a:lnSpc>
                <a:spcPct val="220000"/>
              </a:lnSpc>
            </a:pPr>
            <a:r>
              <a:rPr lang="en-US" sz="1400" dirty="0" err="1">
                <a:solidFill>
                  <a:schemeClr val="bg1"/>
                </a:solidFill>
                <a:latin typeface="Chakra Petch" panose="00000500000000000000" pitchFamily="2" charset="-34"/>
                <a:cs typeface="Chakra Petch" panose="00000500000000000000" pitchFamily="2" charset="-34"/>
              </a:rPr>
              <a:t>qRILC</a:t>
            </a:r>
            <a:endParaRPr lang="en-US" sz="1400" dirty="0">
              <a:solidFill>
                <a:schemeClr val="bg1"/>
              </a:solidFill>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BPCA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PPCA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MI</a:t>
            </a:r>
          </a:p>
        </p:txBody>
      </p:sp>
      <p:sp>
        <p:nvSpPr>
          <p:cNvPr id="35" name="Title 1">
            <a:extLst>
              <a:ext uri="{FF2B5EF4-FFF2-40B4-BE49-F238E27FC236}">
                <a16:creationId xmlns:a16="http://schemas.microsoft.com/office/drawing/2014/main" id="{45BF363A-E8D5-BF4C-EB87-B26B8DE55FAC}"/>
              </a:ext>
            </a:extLst>
          </p:cNvPr>
          <p:cNvSpPr txBox="1">
            <a:spLocks/>
          </p:cNvSpPr>
          <p:nvPr/>
        </p:nvSpPr>
        <p:spPr>
          <a:xfrm>
            <a:off x="3467256" y="1919073"/>
            <a:ext cx="2339603"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Internal Standards</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QC-RSC</a:t>
            </a:r>
          </a:p>
          <a:p>
            <a:pPr>
              <a:lnSpc>
                <a:spcPct val="200000"/>
              </a:lnSpc>
            </a:pPr>
            <a:r>
              <a:rPr lang="en-US" sz="1400" dirty="0" err="1">
                <a:solidFill>
                  <a:schemeClr val="bg1"/>
                </a:solidFill>
                <a:latin typeface="Chakra Petch" panose="00000500000000000000" pitchFamily="2" charset="-34"/>
                <a:cs typeface="Chakra Petch" panose="00000500000000000000" pitchFamily="2" charset="-34"/>
              </a:rPr>
              <a:t>ComBat</a:t>
            </a:r>
            <a:endParaRPr lang="en-US" sz="14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PCPR2</a:t>
            </a:r>
            <a:endParaRPr lang="en-US" sz="20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LOESS</a:t>
            </a:r>
          </a:p>
        </p:txBody>
      </p:sp>
      <p:sp>
        <p:nvSpPr>
          <p:cNvPr id="36" name="Title 1">
            <a:extLst>
              <a:ext uri="{FF2B5EF4-FFF2-40B4-BE49-F238E27FC236}">
                <a16:creationId xmlns:a16="http://schemas.microsoft.com/office/drawing/2014/main" id="{3C6904D1-5D88-B4F7-E2C6-31B5A3C9A779}"/>
              </a:ext>
            </a:extLst>
          </p:cNvPr>
          <p:cNvSpPr txBox="1">
            <a:spLocks/>
          </p:cNvSpPr>
          <p:nvPr/>
        </p:nvSpPr>
        <p:spPr>
          <a:xfrm>
            <a:off x="6132305" y="1919072"/>
            <a:ext cx="1853456"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CSN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VLN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ISN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PCPR2</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Sample Factor</a:t>
            </a:r>
          </a:p>
        </p:txBody>
      </p:sp>
      <p:sp>
        <p:nvSpPr>
          <p:cNvPr id="38" name="Title 1">
            <a:extLst>
              <a:ext uri="{FF2B5EF4-FFF2-40B4-BE49-F238E27FC236}">
                <a16:creationId xmlns:a16="http://schemas.microsoft.com/office/drawing/2014/main" id="{2B5861C1-03A3-92D2-AA7D-DB605168C8D4}"/>
              </a:ext>
            </a:extLst>
          </p:cNvPr>
          <p:cNvSpPr txBox="1">
            <a:spLocks/>
          </p:cNvSpPr>
          <p:nvPr/>
        </p:nvSpPr>
        <p:spPr>
          <a:xfrm>
            <a:off x="9950779" y="1919071"/>
            <a:ext cx="2076761"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Log Transformation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Power Transformation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Cubic Root</a:t>
            </a:r>
          </a:p>
          <a:p>
            <a:pPr>
              <a:lnSpc>
                <a:spcPct val="200000"/>
              </a:lnSpc>
            </a:pPr>
            <a:endParaRPr lang="en-US" sz="1400" dirty="0">
              <a:solidFill>
                <a:schemeClr val="bg1"/>
              </a:solidFill>
              <a:latin typeface="Chakra Petch" panose="00000500000000000000" pitchFamily="2" charset="-34"/>
              <a:cs typeface="Chakra Petch" panose="00000500000000000000" pitchFamily="2" charset="-34"/>
            </a:endParaRPr>
          </a:p>
        </p:txBody>
      </p:sp>
      <p:sp>
        <p:nvSpPr>
          <p:cNvPr id="3" name="Rectangle: Rounded Corners 2">
            <a:extLst>
              <a:ext uri="{FF2B5EF4-FFF2-40B4-BE49-F238E27FC236}">
                <a16:creationId xmlns:a16="http://schemas.microsoft.com/office/drawing/2014/main" id="{A0247777-92DB-A769-DE96-EF27C37F05AB}"/>
              </a:ext>
            </a:extLst>
          </p:cNvPr>
          <p:cNvSpPr/>
          <p:nvPr/>
        </p:nvSpPr>
        <p:spPr>
          <a:xfrm>
            <a:off x="1821568" y="7059244"/>
            <a:ext cx="485164" cy="301752"/>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AA902246-263F-EE79-1578-48439D046D4A}"/>
              </a:ext>
            </a:extLst>
          </p:cNvPr>
          <p:cNvSpPr txBox="1">
            <a:spLocks/>
          </p:cNvSpPr>
          <p:nvPr/>
        </p:nvSpPr>
        <p:spPr>
          <a:xfrm>
            <a:off x="0" y="1"/>
            <a:ext cx="3981450" cy="65578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hakra Petch" panose="00000500000000000000" pitchFamily="2" charset="-34"/>
                <a:cs typeface="Chakra Petch" panose="00000500000000000000" pitchFamily="2" charset="-34"/>
              </a:rPr>
              <a:t>The problem</a:t>
            </a:r>
          </a:p>
        </p:txBody>
      </p:sp>
      <p:sp>
        <p:nvSpPr>
          <p:cNvPr id="4" name="Title 1">
            <a:extLst>
              <a:ext uri="{FF2B5EF4-FFF2-40B4-BE49-F238E27FC236}">
                <a16:creationId xmlns:a16="http://schemas.microsoft.com/office/drawing/2014/main" id="{10A992F1-420E-61D6-FF88-C0738D5F0378}"/>
              </a:ext>
            </a:extLst>
          </p:cNvPr>
          <p:cNvSpPr txBox="1">
            <a:spLocks/>
          </p:cNvSpPr>
          <p:nvPr/>
        </p:nvSpPr>
        <p:spPr>
          <a:xfrm>
            <a:off x="8416053" y="1080435"/>
            <a:ext cx="1362323"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Scaling</a:t>
            </a:r>
          </a:p>
        </p:txBody>
      </p:sp>
      <p:cxnSp>
        <p:nvCxnSpPr>
          <p:cNvPr id="5" name="Straight Connector 4">
            <a:extLst>
              <a:ext uri="{FF2B5EF4-FFF2-40B4-BE49-F238E27FC236}">
                <a16:creationId xmlns:a16="http://schemas.microsoft.com/office/drawing/2014/main" id="{789B21D0-437A-09F7-2C58-B13F20035960}"/>
              </a:ext>
            </a:extLst>
          </p:cNvPr>
          <p:cNvCxnSpPr>
            <a:cxnSpLocks/>
          </p:cNvCxnSpPr>
          <p:nvPr/>
        </p:nvCxnSpPr>
        <p:spPr>
          <a:xfrm>
            <a:off x="8351197" y="1585700"/>
            <a:ext cx="1427179"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6" name="Title 1">
            <a:extLst>
              <a:ext uri="{FF2B5EF4-FFF2-40B4-BE49-F238E27FC236}">
                <a16:creationId xmlns:a16="http://schemas.microsoft.com/office/drawing/2014/main" id="{64019107-8C54-9A3F-8CAB-798432EAC4AF}"/>
              </a:ext>
            </a:extLst>
          </p:cNvPr>
          <p:cNvSpPr txBox="1">
            <a:spLocks/>
          </p:cNvSpPr>
          <p:nvPr/>
        </p:nvSpPr>
        <p:spPr>
          <a:xfrm>
            <a:off x="8351197" y="1919071"/>
            <a:ext cx="1427179"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Unit Variance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Pareto</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Range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X-VAST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Level</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Linear Baseline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Mean</a:t>
            </a:r>
          </a:p>
        </p:txBody>
      </p:sp>
    </p:spTree>
    <p:extLst>
      <p:ext uri="{BB962C8B-B14F-4D97-AF65-F5344CB8AC3E}">
        <p14:creationId xmlns:p14="http://schemas.microsoft.com/office/powerpoint/2010/main" val="2618218792"/>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par>
                                <p:cTn id="11" presetID="22" presetClass="entr" presetSubtype="8"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par>
                                <p:cTn id="14" presetID="22" presetClass="entr" presetSubtype="8"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par>
                                <p:cTn id="17" presetID="22" presetClass="entr" presetSubtype="8"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500"/>
                                        <p:tgtEl>
                                          <p:spTgt spid="18"/>
                                        </p:tgtEl>
                                      </p:cBhvr>
                                    </p:animEffect>
                                  </p:childTnLst>
                                </p:cTn>
                              </p:par>
                              <p:par>
                                <p:cTn id="20" presetID="22" presetClass="entr" presetSubtype="8"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par>
                          <p:cTn id="23" fill="hold">
                            <p:stCondLst>
                              <p:cond delay="500"/>
                            </p:stCondLst>
                            <p:childTnLst>
                              <p:par>
                                <p:cTn id="24" presetID="47" presetClass="entr" presetSubtype="0" fill="hold" grpId="0" nodeType="afterEffect">
                                  <p:stCondLst>
                                    <p:cond delay="0"/>
                                  </p:stCondLst>
                                  <p:childTnLst>
                                    <p:set>
                                      <p:cBhvr>
                                        <p:cTn id="25" dur="1" fill="hold">
                                          <p:stCondLst>
                                            <p:cond delay="0"/>
                                          </p:stCondLst>
                                        </p:cTn>
                                        <p:tgtEl>
                                          <p:spTgt spid="33">
                                            <p:txEl>
                                              <p:pRg st="0" end="0"/>
                                            </p:txEl>
                                          </p:spTgt>
                                        </p:tgtEl>
                                        <p:attrNameLst>
                                          <p:attrName>style.visibility</p:attrName>
                                        </p:attrNameLst>
                                      </p:cBhvr>
                                      <p:to>
                                        <p:strVal val="visible"/>
                                      </p:to>
                                    </p:set>
                                    <p:animEffect transition="in" filter="fade">
                                      <p:cBhvr>
                                        <p:cTn id="26" dur="250"/>
                                        <p:tgtEl>
                                          <p:spTgt spid="33">
                                            <p:txEl>
                                              <p:pRg st="0" end="0"/>
                                            </p:txEl>
                                          </p:spTgt>
                                        </p:tgtEl>
                                      </p:cBhvr>
                                    </p:animEffect>
                                    <p:anim calcmode="lin" valueType="num">
                                      <p:cBhvr>
                                        <p:cTn id="27" dur="25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28" dur="250" fill="hold"/>
                                        <p:tgtEl>
                                          <p:spTgt spid="33">
                                            <p:txEl>
                                              <p:pRg st="0" end="0"/>
                                            </p:txEl>
                                          </p:spTgt>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300"/>
                                  </p:stCondLst>
                                  <p:childTnLst>
                                    <p:set>
                                      <p:cBhvr>
                                        <p:cTn id="30" dur="1" fill="hold">
                                          <p:stCondLst>
                                            <p:cond delay="0"/>
                                          </p:stCondLst>
                                        </p:cTn>
                                        <p:tgtEl>
                                          <p:spTgt spid="33">
                                            <p:txEl>
                                              <p:pRg st="1" end="1"/>
                                            </p:txEl>
                                          </p:spTgt>
                                        </p:tgtEl>
                                        <p:attrNameLst>
                                          <p:attrName>style.visibility</p:attrName>
                                        </p:attrNameLst>
                                      </p:cBhvr>
                                      <p:to>
                                        <p:strVal val="visible"/>
                                      </p:to>
                                    </p:set>
                                    <p:animEffect transition="in" filter="fade">
                                      <p:cBhvr>
                                        <p:cTn id="31" dur="250"/>
                                        <p:tgtEl>
                                          <p:spTgt spid="33">
                                            <p:txEl>
                                              <p:pRg st="1" end="1"/>
                                            </p:txEl>
                                          </p:spTgt>
                                        </p:tgtEl>
                                      </p:cBhvr>
                                    </p:animEffect>
                                    <p:anim calcmode="lin" valueType="num">
                                      <p:cBhvr>
                                        <p:cTn id="32" dur="250" fill="hold"/>
                                        <p:tgtEl>
                                          <p:spTgt spid="33">
                                            <p:txEl>
                                              <p:pRg st="1" end="1"/>
                                            </p:txEl>
                                          </p:spTgt>
                                        </p:tgtEl>
                                        <p:attrNameLst>
                                          <p:attrName>ppt_x</p:attrName>
                                        </p:attrNameLst>
                                      </p:cBhvr>
                                      <p:tavLst>
                                        <p:tav tm="0">
                                          <p:val>
                                            <p:strVal val="#ppt_x"/>
                                          </p:val>
                                        </p:tav>
                                        <p:tav tm="100000">
                                          <p:val>
                                            <p:strVal val="#ppt_x"/>
                                          </p:val>
                                        </p:tav>
                                      </p:tavLst>
                                    </p:anim>
                                    <p:anim calcmode="lin" valueType="num">
                                      <p:cBhvr>
                                        <p:cTn id="33" dur="250" fill="hold"/>
                                        <p:tgtEl>
                                          <p:spTgt spid="33">
                                            <p:txEl>
                                              <p:pRg st="1" end="1"/>
                                            </p:txEl>
                                          </p:spTgt>
                                        </p:tgtEl>
                                        <p:attrNameLst>
                                          <p:attrName>ppt_y</p:attrName>
                                        </p:attrNameLst>
                                      </p:cBhvr>
                                      <p:tavLst>
                                        <p:tav tm="0">
                                          <p:val>
                                            <p:strVal val="#ppt_y-.1"/>
                                          </p:val>
                                        </p:tav>
                                        <p:tav tm="100000">
                                          <p:val>
                                            <p:strVal val="#ppt_y"/>
                                          </p:val>
                                        </p:tav>
                                      </p:tavLst>
                                    </p:anim>
                                  </p:childTnLst>
                                </p:cTn>
                              </p:par>
                              <p:par>
                                <p:cTn id="34" presetID="47" presetClass="entr" presetSubtype="0" fill="hold" grpId="0" nodeType="withEffect">
                                  <p:stCondLst>
                                    <p:cond delay="400"/>
                                  </p:stCondLst>
                                  <p:childTnLst>
                                    <p:set>
                                      <p:cBhvr>
                                        <p:cTn id="35" dur="1" fill="hold">
                                          <p:stCondLst>
                                            <p:cond delay="0"/>
                                          </p:stCondLst>
                                        </p:cTn>
                                        <p:tgtEl>
                                          <p:spTgt spid="33">
                                            <p:txEl>
                                              <p:pRg st="2" end="2"/>
                                            </p:txEl>
                                          </p:spTgt>
                                        </p:tgtEl>
                                        <p:attrNameLst>
                                          <p:attrName>style.visibility</p:attrName>
                                        </p:attrNameLst>
                                      </p:cBhvr>
                                      <p:to>
                                        <p:strVal val="visible"/>
                                      </p:to>
                                    </p:set>
                                    <p:animEffect transition="in" filter="fade">
                                      <p:cBhvr>
                                        <p:cTn id="36" dur="250"/>
                                        <p:tgtEl>
                                          <p:spTgt spid="33">
                                            <p:txEl>
                                              <p:pRg st="2" end="2"/>
                                            </p:txEl>
                                          </p:spTgt>
                                        </p:tgtEl>
                                      </p:cBhvr>
                                    </p:animEffect>
                                    <p:anim calcmode="lin" valueType="num">
                                      <p:cBhvr>
                                        <p:cTn id="37" dur="250" fill="hold"/>
                                        <p:tgtEl>
                                          <p:spTgt spid="33">
                                            <p:txEl>
                                              <p:pRg st="2" end="2"/>
                                            </p:txEl>
                                          </p:spTgt>
                                        </p:tgtEl>
                                        <p:attrNameLst>
                                          <p:attrName>ppt_x</p:attrName>
                                        </p:attrNameLst>
                                      </p:cBhvr>
                                      <p:tavLst>
                                        <p:tav tm="0">
                                          <p:val>
                                            <p:strVal val="#ppt_x"/>
                                          </p:val>
                                        </p:tav>
                                        <p:tav tm="100000">
                                          <p:val>
                                            <p:strVal val="#ppt_x"/>
                                          </p:val>
                                        </p:tav>
                                      </p:tavLst>
                                    </p:anim>
                                    <p:anim calcmode="lin" valueType="num">
                                      <p:cBhvr>
                                        <p:cTn id="38" dur="250" fill="hold"/>
                                        <p:tgtEl>
                                          <p:spTgt spid="33">
                                            <p:txEl>
                                              <p:pRg st="2" end="2"/>
                                            </p:txEl>
                                          </p:spTgt>
                                        </p:tgtEl>
                                        <p:attrNameLst>
                                          <p:attrName>ppt_y</p:attrName>
                                        </p:attrNameLst>
                                      </p:cBhvr>
                                      <p:tavLst>
                                        <p:tav tm="0">
                                          <p:val>
                                            <p:strVal val="#ppt_y-.1"/>
                                          </p:val>
                                        </p:tav>
                                        <p:tav tm="100000">
                                          <p:val>
                                            <p:strVal val="#ppt_y"/>
                                          </p:val>
                                        </p:tav>
                                      </p:tavLst>
                                    </p:anim>
                                  </p:childTnLst>
                                </p:cTn>
                              </p:par>
                              <p:par>
                                <p:cTn id="39" presetID="47" presetClass="entr" presetSubtype="0" fill="hold" grpId="0" nodeType="withEffect">
                                  <p:stCondLst>
                                    <p:cond delay="500"/>
                                  </p:stCondLst>
                                  <p:childTnLst>
                                    <p:set>
                                      <p:cBhvr>
                                        <p:cTn id="40" dur="1" fill="hold">
                                          <p:stCondLst>
                                            <p:cond delay="0"/>
                                          </p:stCondLst>
                                        </p:cTn>
                                        <p:tgtEl>
                                          <p:spTgt spid="33">
                                            <p:txEl>
                                              <p:pRg st="3" end="3"/>
                                            </p:txEl>
                                          </p:spTgt>
                                        </p:tgtEl>
                                        <p:attrNameLst>
                                          <p:attrName>style.visibility</p:attrName>
                                        </p:attrNameLst>
                                      </p:cBhvr>
                                      <p:to>
                                        <p:strVal val="visible"/>
                                      </p:to>
                                    </p:set>
                                    <p:animEffect transition="in" filter="fade">
                                      <p:cBhvr>
                                        <p:cTn id="41" dur="250"/>
                                        <p:tgtEl>
                                          <p:spTgt spid="33">
                                            <p:txEl>
                                              <p:pRg st="3" end="3"/>
                                            </p:txEl>
                                          </p:spTgt>
                                        </p:tgtEl>
                                      </p:cBhvr>
                                    </p:animEffect>
                                    <p:anim calcmode="lin" valueType="num">
                                      <p:cBhvr>
                                        <p:cTn id="42" dur="250" fill="hold"/>
                                        <p:tgtEl>
                                          <p:spTgt spid="33">
                                            <p:txEl>
                                              <p:pRg st="3" end="3"/>
                                            </p:txEl>
                                          </p:spTgt>
                                        </p:tgtEl>
                                        <p:attrNameLst>
                                          <p:attrName>ppt_x</p:attrName>
                                        </p:attrNameLst>
                                      </p:cBhvr>
                                      <p:tavLst>
                                        <p:tav tm="0">
                                          <p:val>
                                            <p:strVal val="#ppt_x"/>
                                          </p:val>
                                        </p:tav>
                                        <p:tav tm="100000">
                                          <p:val>
                                            <p:strVal val="#ppt_x"/>
                                          </p:val>
                                        </p:tav>
                                      </p:tavLst>
                                    </p:anim>
                                    <p:anim calcmode="lin" valueType="num">
                                      <p:cBhvr>
                                        <p:cTn id="43" dur="250" fill="hold"/>
                                        <p:tgtEl>
                                          <p:spTgt spid="33">
                                            <p:txEl>
                                              <p:pRg st="3" end="3"/>
                                            </p:txEl>
                                          </p:spTgt>
                                        </p:tgtEl>
                                        <p:attrNameLst>
                                          <p:attrName>ppt_y</p:attrName>
                                        </p:attrNameLst>
                                      </p:cBhvr>
                                      <p:tavLst>
                                        <p:tav tm="0">
                                          <p:val>
                                            <p:strVal val="#ppt_y-.1"/>
                                          </p:val>
                                        </p:tav>
                                        <p:tav tm="100000">
                                          <p:val>
                                            <p:strVal val="#ppt_y"/>
                                          </p:val>
                                        </p:tav>
                                      </p:tavLst>
                                    </p:anim>
                                  </p:childTnLst>
                                </p:cTn>
                              </p:par>
                              <p:par>
                                <p:cTn id="44" presetID="47" presetClass="entr" presetSubtype="0" fill="hold" grpId="0" nodeType="withEffect">
                                  <p:stCondLst>
                                    <p:cond delay="100"/>
                                  </p:stCondLst>
                                  <p:childTnLst>
                                    <p:set>
                                      <p:cBhvr>
                                        <p:cTn id="45" dur="1" fill="hold">
                                          <p:stCondLst>
                                            <p:cond delay="0"/>
                                          </p:stCondLst>
                                        </p:cTn>
                                        <p:tgtEl>
                                          <p:spTgt spid="33">
                                            <p:txEl>
                                              <p:pRg st="5" end="5"/>
                                            </p:txEl>
                                          </p:spTgt>
                                        </p:tgtEl>
                                        <p:attrNameLst>
                                          <p:attrName>style.visibility</p:attrName>
                                        </p:attrNameLst>
                                      </p:cBhvr>
                                      <p:to>
                                        <p:strVal val="visible"/>
                                      </p:to>
                                    </p:set>
                                    <p:animEffect transition="in" filter="fade">
                                      <p:cBhvr>
                                        <p:cTn id="46" dur="250"/>
                                        <p:tgtEl>
                                          <p:spTgt spid="33">
                                            <p:txEl>
                                              <p:pRg st="5" end="5"/>
                                            </p:txEl>
                                          </p:spTgt>
                                        </p:tgtEl>
                                      </p:cBhvr>
                                    </p:animEffect>
                                    <p:anim calcmode="lin" valueType="num">
                                      <p:cBhvr>
                                        <p:cTn id="47" dur="250" fill="hold"/>
                                        <p:tgtEl>
                                          <p:spTgt spid="33">
                                            <p:txEl>
                                              <p:pRg st="5" end="5"/>
                                            </p:txEl>
                                          </p:spTgt>
                                        </p:tgtEl>
                                        <p:attrNameLst>
                                          <p:attrName>ppt_x</p:attrName>
                                        </p:attrNameLst>
                                      </p:cBhvr>
                                      <p:tavLst>
                                        <p:tav tm="0">
                                          <p:val>
                                            <p:strVal val="#ppt_x"/>
                                          </p:val>
                                        </p:tav>
                                        <p:tav tm="100000">
                                          <p:val>
                                            <p:strVal val="#ppt_x"/>
                                          </p:val>
                                        </p:tav>
                                      </p:tavLst>
                                    </p:anim>
                                    <p:anim calcmode="lin" valueType="num">
                                      <p:cBhvr>
                                        <p:cTn id="48" dur="250" fill="hold"/>
                                        <p:tgtEl>
                                          <p:spTgt spid="33">
                                            <p:txEl>
                                              <p:pRg st="5" end="5"/>
                                            </p:txEl>
                                          </p:spTgt>
                                        </p:tgtEl>
                                        <p:attrNameLst>
                                          <p:attrName>ppt_y</p:attrName>
                                        </p:attrNameLst>
                                      </p:cBhvr>
                                      <p:tavLst>
                                        <p:tav tm="0">
                                          <p:val>
                                            <p:strVal val="#ppt_y-.1"/>
                                          </p:val>
                                        </p:tav>
                                        <p:tav tm="100000">
                                          <p:val>
                                            <p:strVal val="#ppt_y"/>
                                          </p:val>
                                        </p:tav>
                                      </p:tavLst>
                                    </p:anim>
                                  </p:childTnLst>
                                </p:cTn>
                              </p:par>
                              <p:par>
                                <p:cTn id="49" presetID="47" presetClass="entr" presetSubtype="0" fill="hold" grpId="0" nodeType="withEffect">
                                  <p:stCondLst>
                                    <p:cond delay="0"/>
                                  </p:stCondLst>
                                  <p:childTnLst>
                                    <p:set>
                                      <p:cBhvr>
                                        <p:cTn id="50" dur="1" fill="hold">
                                          <p:stCondLst>
                                            <p:cond delay="0"/>
                                          </p:stCondLst>
                                        </p:cTn>
                                        <p:tgtEl>
                                          <p:spTgt spid="34">
                                            <p:txEl>
                                              <p:pRg st="0" end="0"/>
                                            </p:txEl>
                                          </p:spTgt>
                                        </p:tgtEl>
                                        <p:attrNameLst>
                                          <p:attrName>style.visibility</p:attrName>
                                        </p:attrNameLst>
                                      </p:cBhvr>
                                      <p:to>
                                        <p:strVal val="visible"/>
                                      </p:to>
                                    </p:set>
                                    <p:animEffect transition="in" filter="fade">
                                      <p:cBhvr>
                                        <p:cTn id="51" dur="250"/>
                                        <p:tgtEl>
                                          <p:spTgt spid="34">
                                            <p:txEl>
                                              <p:pRg st="0" end="0"/>
                                            </p:txEl>
                                          </p:spTgt>
                                        </p:tgtEl>
                                      </p:cBhvr>
                                    </p:animEffect>
                                    <p:anim calcmode="lin" valueType="num">
                                      <p:cBhvr>
                                        <p:cTn id="52" dur="25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53" dur="250" fill="hold"/>
                                        <p:tgtEl>
                                          <p:spTgt spid="34">
                                            <p:txEl>
                                              <p:pRg st="0" end="0"/>
                                            </p:txEl>
                                          </p:spTgt>
                                        </p:tgtEl>
                                        <p:attrNameLst>
                                          <p:attrName>ppt_y</p:attrName>
                                        </p:attrNameLst>
                                      </p:cBhvr>
                                      <p:tavLst>
                                        <p:tav tm="0">
                                          <p:val>
                                            <p:strVal val="#ppt_y-.1"/>
                                          </p:val>
                                        </p:tav>
                                        <p:tav tm="100000">
                                          <p:val>
                                            <p:strVal val="#ppt_y"/>
                                          </p:val>
                                        </p:tav>
                                      </p:tavLst>
                                    </p:anim>
                                  </p:childTnLst>
                                </p:cTn>
                              </p:par>
                              <p:par>
                                <p:cTn id="54" presetID="47" presetClass="entr" presetSubtype="0" fill="hold" grpId="0" nodeType="withEffect">
                                  <p:stCondLst>
                                    <p:cond delay="100"/>
                                  </p:stCondLst>
                                  <p:childTnLst>
                                    <p:set>
                                      <p:cBhvr>
                                        <p:cTn id="55" dur="1" fill="hold">
                                          <p:stCondLst>
                                            <p:cond delay="0"/>
                                          </p:stCondLst>
                                        </p:cTn>
                                        <p:tgtEl>
                                          <p:spTgt spid="34">
                                            <p:txEl>
                                              <p:pRg st="1" end="1"/>
                                            </p:txEl>
                                          </p:spTgt>
                                        </p:tgtEl>
                                        <p:attrNameLst>
                                          <p:attrName>style.visibility</p:attrName>
                                        </p:attrNameLst>
                                      </p:cBhvr>
                                      <p:to>
                                        <p:strVal val="visible"/>
                                      </p:to>
                                    </p:set>
                                    <p:animEffect transition="in" filter="fade">
                                      <p:cBhvr>
                                        <p:cTn id="56" dur="250"/>
                                        <p:tgtEl>
                                          <p:spTgt spid="34">
                                            <p:txEl>
                                              <p:pRg st="1" end="1"/>
                                            </p:txEl>
                                          </p:spTgt>
                                        </p:tgtEl>
                                      </p:cBhvr>
                                    </p:animEffect>
                                    <p:anim calcmode="lin" valueType="num">
                                      <p:cBhvr>
                                        <p:cTn id="57" dur="250" fill="hold"/>
                                        <p:tgtEl>
                                          <p:spTgt spid="34">
                                            <p:txEl>
                                              <p:pRg st="1" end="1"/>
                                            </p:txEl>
                                          </p:spTgt>
                                        </p:tgtEl>
                                        <p:attrNameLst>
                                          <p:attrName>ppt_x</p:attrName>
                                        </p:attrNameLst>
                                      </p:cBhvr>
                                      <p:tavLst>
                                        <p:tav tm="0">
                                          <p:val>
                                            <p:strVal val="#ppt_x"/>
                                          </p:val>
                                        </p:tav>
                                        <p:tav tm="100000">
                                          <p:val>
                                            <p:strVal val="#ppt_x"/>
                                          </p:val>
                                        </p:tav>
                                      </p:tavLst>
                                    </p:anim>
                                    <p:anim calcmode="lin" valueType="num">
                                      <p:cBhvr>
                                        <p:cTn id="58" dur="250" fill="hold"/>
                                        <p:tgtEl>
                                          <p:spTgt spid="34">
                                            <p:txEl>
                                              <p:pRg st="1" end="1"/>
                                            </p:txEl>
                                          </p:spTgt>
                                        </p:tgtEl>
                                        <p:attrNameLst>
                                          <p:attrName>ppt_y</p:attrName>
                                        </p:attrNameLst>
                                      </p:cBhvr>
                                      <p:tavLst>
                                        <p:tav tm="0">
                                          <p:val>
                                            <p:strVal val="#ppt_y-.1"/>
                                          </p:val>
                                        </p:tav>
                                        <p:tav tm="100000">
                                          <p:val>
                                            <p:strVal val="#ppt_y"/>
                                          </p:val>
                                        </p:tav>
                                      </p:tavLst>
                                    </p:anim>
                                  </p:childTnLst>
                                </p:cTn>
                              </p:par>
                              <p:par>
                                <p:cTn id="59" presetID="47" presetClass="entr" presetSubtype="0" fill="hold" grpId="0" nodeType="withEffect">
                                  <p:stCondLst>
                                    <p:cond delay="200"/>
                                  </p:stCondLst>
                                  <p:childTnLst>
                                    <p:set>
                                      <p:cBhvr>
                                        <p:cTn id="60" dur="1" fill="hold">
                                          <p:stCondLst>
                                            <p:cond delay="0"/>
                                          </p:stCondLst>
                                        </p:cTn>
                                        <p:tgtEl>
                                          <p:spTgt spid="34">
                                            <p:txEl>
                                              <p:pRg st="2" end="2"/>
                                            </p:txEl>
                                          </p:spTgt>
                                        </p:tgtEl>
                                        <p:attrNameLst>
                                          <p:attrName>style.visibility</p:attrName>
                                        </p:attrNameLst>
                                      </p:cBhvr>
                                      <p:to>
                                        <p:strVal val="visible"/>
                                      </p:to>
                                    </p:set>
                                    <p:animEffect transition="in" filter="fade">
                                      <p:cBhvr>
                                        <p:cTn id="61" dur="250"/>
                                        <p:tgtEl>
                                          <p:spTgt spid="34">
                                            <p:txEl>
                                              <p:pRg st="2" end="2"/>
                                            </p:txEl>
                                          </p:spTgt>
                                        </p:tgtEl>
                                      </p:cBhvr>
                                    </p:animEffect>
                                    <p:anim calcmode="lin" valueType="num">
                                      <p:cBhvr>
                                        <p:cTn id="62" dur="250" fill="hold"/>
                                        <p:tgtEl>
                                          <p:spTgt spid="34">
                                            <p:txEl>
                                              <p:pRg st="2" end="2"/>
                                            </p:txEl>
                                          </p:spTgt>
                                        </p:tgtEl>
                                        <p:attrNameLst>
                                          <p:attrName>ppt_x</p:attrName>
                                        </p:attrNameLst>
                                      </p:cBhvr>
                                      <p:tavLst>
                                        <p:tav tm="0">
                                          <p:val>
                                            <p:strVal val="#ppt_x"/>
                                          </p:val>
                                        </p:tav>
                                        <p:tav tm="100000">
                                          <p:val>
                                            <p:strVal val="#ppt_x"/>
                                          </p:val>
                                        </p:tav>
                                      </p:tavLst>
                                    </p:anim>
                                    <p:anim calcmode="lin" valueType="num">
                                      <p:cBhvr>
                                        <p:cTn id="63" dur="250" fill="hold"/>
                                        <p:tgtEl>
                                          <p:spTgt spid="34">
                                            <p:txEl>
                                              <p:pRg st="2" end="2"/>
                                            </p:txEl>
                                          </p:spTgt>
                                        </p:tgtEl>
                                        <p:attrNameLst>
                                          <p:attrName>ppt_y</p:attrName>
                                        </p:attrNameLst>
                                      </p:cBhvr>
                                      <p:tavLst>
                                        <p:tav tm="0">
                                          <p:val>
                                            <p:strVal val="#ppt_y-.1"/>
                                          </p:val>
                                        </p:tav>
                                        <p:tav tm="100000">
                                          <p:val>
                                            <p:strVal val="#ppt_y"/>
                                          </p:val>
                                        </p:tav>
                                      </p:tavLst>
                                    </p:anim>
                                  </p:childTnLst>
                                </p:cTn>
                              </p:par>
                              <p:par>
                                <p:cTn id="64" presetID="47" presetClass="entr" presetSubtype="0" fill="hold" grpId="0" nodeType="withEffect">
                                  <p:stCondLst>
                                    <p:cond delay="300"/>
                                  </p:stCondLst>
                                  <p:childTnLst>
                                    <p:set>
                                      <p:cBhvr>
                                        <p:cTn id="65" dur="1" fill="hold">
                                          <p:stCondLst>
                                            <p:cond delay="0"/>
                                          </p:stCondLst>
                                        </p:cTn>
                                        <p:tgtEl>
                                          <p:spTgt spid="34">
                                            <p:txEl>
                                              <p:pRg st="3" end="3"/>
                                            </p:txEl>
                                          </p:spTgt>
                                        </p:tgtEl>
                                        <p:attrNameLst>
                                          <p:attrName>style.visibility</p:attrName>
                                        </p:attrNameLst>
                                      </p:cBhvr>
                                      <p:to>
                                        <p:strVal val="visible"/>
                                      </p:to>
                                    </p:set>
                                    <p:animEffect transition="in" filter="fade">
                                      <p:cBhvr>
                                        <p:cTn id="66" dur="250"/>
                                        <p:tgtEl>
                                          <p:spTgt spid="34">
                                            <p:txEl>
                                              <p:pRg st="3" end="3"/>
                                            </p:txEl>
                                          </p:spTgt>
                                        </p:tgtEl>
                                      </p:cBhvr>
                                    </p:animEffect>
                                    <p:anim calcmode="lin" valueType="num">
                                      <p:cBhvr>
                                        <p:cTn id="67" dur="250" fill="hold"/>
                                        <p:tgtEl>
                                          <p:spTgt spid="34">
                                            <p:txEl>
                                              <p:pRg st="3" end="3"/>
                                            </p:txEl>
                                          </p:spTgt>
                                        </p:tgtEl>
                                        <p:attrNameLst>
                                          <p:attrName>ppt_x</p:attrName>
                                        </p:attrNameLst>
                                      </p:cBhvr>
                                      <p:tavLst>
                                        <p:tav tm="0">
                                          <p:val>
                                            <p:strVal val="#ppt_x"/>
                                          </p:val>
                                        </p:tav>
                                        <p:tav tm="100000">
                                          <p:val>
                                            <p:strVal val="#ppt_x"/>
                                          </p:val>
                                        </p:tav>
                                      </p:tavLst>
                                    </p:anim>
                                    <p:anim calcmode="lin" valueType="num">
                                      <p:cBhvr>
                                        <p:cTn id="68" dur="250" fill="hold"/>
                                        <p:tgtEl>
                                          <p:spTgt spid="34">
                                            <p:txEl>
                                              <p:pRg st="3" end="3"/>
                                            </p:txEl>
                                          </p:spTgt>
                                        </p:tgtEl>
                                        <p:attrNameLst>
                                          <p:attrName>ppt_y</p:attrName>
                                        </p:attrNameLst>
                                      </p:cBhvr>
                                      <p:tavLst>
                                        <p:tav tm="0">
                                          <p:val>
                                            <p:strVal val="#ppt_y-.1"/>
                                          </p:val>
                                        </p:tav>
                                        <p:tav tm="100000">
                                          <p:val>
                                            <p:strVal val="#ppt_y"/>
                                          </p:val>
                                        </p:tav>
                                      </p:tavLst>
                                    </p:anim>
                                  </p:childTnLst>
                                </p:cTn>
                              </p:par>
                              <p:par>
                                <p:cTn id="69" presetID="47" presetClass="entr" presetSubtype="0" fill="hold" grpId="0" nodeType="withEffect">
                                  <p:stCondLst>
                                    <p:cond delay="400"/>
                                  </p:stCondLst>
                                  <p:childTnLst>
                                    <p:set>
                                      <p:cBhvr>
                                        <p:cTn id="70" dur="1" fill="hold">
                                          <p:stCondLst>
                                            <p:cond delay="0"/>
                                          </p:stCondLst>
                                        </p:cTn>
                                        <p:tgtEl>
                                          <p:spTgt spid="34">
                                            <p:txEl>
                                              <p:pRg st="4" end="4"/>
                                            </p:txEl>
                                          </p:spTgt>
                                        </p:tgtEl>
                                        <p:attrNameLst>
                                          <p:attrName>style.visibility</p:attrName>
                                        </p:attrNameLst>
                                      </p:cBhvr>
                                      <p:to>
                                        <p:strVal val="visible"/>
                                      </p:to>
                                    </p:set>
                                    <p:animEffect transition="in" filter="fade">
                                      <p:cBhvr>
                                        <p:cTn id="71" dur="250"/>
                                        <p:tgtEl>
                                          <p:spTgt spid="34">
                                            <p:txEl>
                                              <p:pRg st="4" end="4"/>
                                            </p:txEl>
                                          </p:spTgt>
                                        </p:tgtEl>
                                      </p:cBhvr>
                                    </p:animEffect>
                                    <p:anim calcmode="lin" valueType="num">
                                      <p:cBhvr>
                                        <p:cTn id="72" dur="250" fill="hold"/>
                                        <p:tgtEl>
                                          <p:spTgt spid="34">
                                            <p:txEl>
                                              <p:pRg st="4" end="4"/>
                                            </p:txEl>
                                          </p:spTgt>
                                        </p:tgtEl>
                                        <p:attrNameLst>
                                          <p:attrName>ppt_x</p:attrName>
                                        </p:attrNameLst>
                                      </p:cBhvr>
                                      <p:tavLst>
                                        <p:tav tm="0">
                                          <p:val>
                                            <p:strVal val="#ppt_x"/>
                                          </p:val>
                                        </p:tav>
                                        <p:tav tm="100000">
                                          <p:val>
                                            <p:strVal val="#ppt_x"/>
                                          </p:val>
                                        </p:tav>
                                      </p:tavLst>
                                    </p:anim>
                                    <p:anim calcmode="lin" valueType="num">
                                      <p:cBhvr>
                                        <p:cTn id="73" dur="250" fill="hold"/>
                                        <p:tgtEl>
                                          <p:spTgt spid="34">
                                            <p:txEl>
                                              <p:pRg st="4" end="4"/>
                                            </p:txEl>
                                          </p:spTgt>
                                        </p:tgtEl>
                                        <p:attrNameLst>
                                          <p:attrName>ppt_y</p:attrName>
                                        </p:attrNameLst>
                                      </p:cBhvr>
                                      <p:tavLst>
                                        <p:tav tm="0">
                                          <p:val>
                                            <p:strVal val="#ppt_y-.1"/>
                                          </p:val>
                                        </p:tav>
                                        <p:tav tm="100000">
                                          <p:val>
                                            <p:strVal val="#ppt_y"/>
                                          </p:val>
                                        </p:tav>
                                      </p:tavLst>
                                    </p:anim>
                                  </p:childTnLst>
                                </p:cTn>
                              </p:par>
                              <p:par>
                                <p:cTn id="74" presetID="47" presetClass="entr" presetSubtype="0" fill="hold" grpId="0" nodeType="withEffect">
                                  <p:stCondLst>
                                    <p:cond delay="500"/>
                                  </p:stCondLst>
                                  <p:childTnLst>
                                    <p:set>
                                      <p:cBhvr>
                                        <p:cTn id="75" dur="1" fill="hold">
                                          <p:stCondLst>
                                            <p:cond delay="0"/>
                                          </p:stCondLst>
                                        </p:cTn>
                                        <p:tgtEl>
                                          <p:spTgt spid="34">
                                            <p:txEl>
                                              <p:pRg st="5" end="5"/>
                                            </p:txEl>
                                          </p:spTgt>
                                        </p:tgtEl>
                                        <p:attrNameLst>
                                          <p:attrName>style.visibility</p:attrName>
                                        </p:attrNameLst>
                                      </p:cBhvr>
                                      <p:to>
                                        <p:strVal val="visible"/>
                                      </p:to>
                                    </p:set>
                                    <p:animEffect transition="in" filter="fade">
                                      <p:cBhvr>
                                        <p:cTn id="76" dur="250"/>
                                        <p:tgtEl>
                                          <p:spTgt spid="34">
                                            <p:txEl>
                                              <p:pRg st="5" end="5"/>
                                            </p:txEl>
                                          </p:spTgt>
                                        </p:tgtEl>
                                      </p:cBhvr>
                                    </p:animEffect>
                                    <p:anim calcmode="lin" valueType="num">
                                      <p:cBhvr>
                                        <p:cTn id="77" dur="250" fill="hold"/>
                                        <p:tgtEl>
                                          <p:spTgt spid="34">
                                            <p:txEl>
                                              <p:pRg st="5" end="5"/>
                                            </p:txEl>
                                          </p:spTgt>
                                        </p:tgtEl>
                                        <p:attrNameLst>
                                          <p:attrName>ppt_x</p:attrName>
                                        </p:attrNameLst>
                                      </p:cBhvr>
                                      <p:tavLst>
                                        <p:tav tm="0">
                                          <p:val>
                                            <p:strVal val="#ppt_x"/>
                                          </p:val>
                                        </p:tav>
                                        <p:tav tm="100000">
                                          <p:val>
                                            <p:strVal val="#ppt_x"/>
                                          </p:val>
                                        </p:tav>
                                      </p:tavLst>
                                    </p:anim>
                                    <p:anim calcmode="lin" valueType="num">
                                      <p:cBhvr>
                                        <p:cTn id="78" dur="250" fill="hold"/>
                                        <p:tgtEl>
                                          <p:spTgt spid="34">
                                            <p:txEl>
                                              <p:pRg st="5" end="5"/>
                                            </p:txEl>
                                          </p:spTgt>
                                        </p:tgtEl>
                                        <p:attrNameLst>
                                          <p:attrName>ppt_y</p:attrName>
                                        </p:attrNameLst>
                                      </p:cBhvr>
                                      <p:tavLst>
                                        <p:tav tm="0">
                                          <p:val>
                                            <p:strVal val="#ppt_y-.1"/>
                                          </p:val>
                                        </p:tav>
                                        <p:tav tm="100000">
                                          <p:val>
                                            <p:strVal val="#ppt_y"/>
                                          </p:val>
                                        </p:tav>
                                      </p:tavLst>
                                    </p:anim>
                                  </p:childTnLst>
                                </p:cTn>
                              </p:par>
                              <p:par>
                                <p:cTn id="79" presetID="47" presetClass="entr" presetSubtype="0" fill="hold" grpId="0" nodeType="withEffect">
                                  <p:stCondLst>
                                    <p:cond delay="600"/>
                                  </p:stCondLst>
                                  <p:childTnLst>
                                    <p:set>
                                      <p:cBhvr>
                                        <p:cTn id="80" dur="1" fill="hold">
                                          <p:stCondLst>
                                            <p:cond delay="0"/>
                                          </p:stCondLst>
                                        </p:cTn>
                                        <p:tgtEl>
                                          <p:spTgt spid="34">
                                            <p:txEl>
                                              <p:pRg st="6" end="6"/>
                                            </p:txEl>
                                          </p:spTgt>
                                        </p:tgtEl>
                                        <p:attrNameLst>
                                          <p:attrName>style.visibility</p:attrName>
                                        </p:attrNameLst>
                                      </p:cBhvr>
                                      <p:to>
                                        <p:strVal val="visible"/>
                                      </p:to>
                                    </p:set>
                                    <p:animEffect transition="in" filter="fade">
                                      <p:cBhvr>
                                        <p:cTn id="81" dur="250"/>
                                        <p:tgtEl>
                                          <p:spTgt spid="34">
                                            <p:txEl>
                                              <p:pRg st="6" end="6"/>
                                            </p:txEl>
                                          </p:spTgt>
                                        </p:tgtEl>
                                      </p:cBhvr>
                                    </p:animEffect>
                                    <p:anim calcmode="lin" valueType="num">
                                      <p:cBhvr>
                                        <p:cTn id="82" dur="250" fill="hold"/>
                                        <p:tgtEl>
                                          <p:spTgt spid="34">
                                            <p:txEl>
                                              <p:pRg st="6" end="6"/>
                                            </p:txEl>
                                          </p:spTgt>
                                        </p:tgtEl>
                                        <p:attrNameLst>
                                          <p:attrName>ppt_x</p:attrName>
                                        </p:attrNameLst>
                                      </p:cBhvr>
                                      <p:tavLst>
                                        <p:tav tm="0">
                                          <p:val>
                                            <p:strVal val="#ppt_x"/>
                                          </p:val>
                                        </p:tav>
                                        <p:tav tm="100000">
                                          <p:val>
                                            <p:strVal val="#ppt_x"/>
                                          </p:val>
                                        </p:tav>
                                      </p:tavLst>
                                    </p:anim>
                                    <p:anim calcmode="lin" valueType="num">
                                      <p:cBhvr>
                                        <p:cTn id="83" dur="250" fill="hold"/>
                                        <p:tgtEl>
                                          <p:spTgt spid="34">
                                            <p:txEl>
                                              <p:pRg st="6" end="6"/>
                                            </p:txEl>
                                          </p:spTgt>
                                        </p:tgtEl>
                                        <p:attrNameLst>
                                          <p:attrName>ppt_y</p:attrName>
                                        </p:attrNameLst>
                                      </p:cBhvr>
                                      <p:tavLst>
                                        <p:tav tm="0">
                                          <p:val>
                                            <p:strVal val="#ppt_y-.1"/>
                                          </p:val>
                                        </p:tav>
                                        <p:tav tm="100000">
                                          <p:val>
                                            <p:strVal val="#ppt_y"/>
                                          </p:val>
                                        </p:tav>
                                      </p:tavLst>
                                    </p:anim>
                                  </p:childTnLst>
                                </p:cTn>
                              </p:par>
                              <p:par>
                                <p:cTn id="84" presetID="47" presetClass="entr" presetSubtype="0" fill="hold" grpId="0" nodeType="withEffect">
                                  <p:stCondLst>
                                    <p:cond delay="700"/>
                                  </p:stCondLst>
                                  <p:childTnLst>
                                    <p:set>
                                      <p:cBhvr>
                                        <p:cTn id="85" dur="1" fill="hold">
                                          <p:stCondLst>
                                            <p:cond delay="0"/>
                                          </p:stCondLst>
                                        </p:cTn>
                                        <p:tgtEl>
                                          <p:spTgt spid="34">
                                            <p:txEl>
                                              <p:pRg st="7" end="7"/>
                                            </p:txEl>
                                          </p:spTgt>
                                        </p:tgtEl>
                                        <p:attrNameLst>
                                          <p:attrName>style.visibility</p:attrName>
                                        </p:attrNameLst>
                                      </p:cBhvr>
                                      <p:to>
                                        <p:strVal val="visible"/>
                                      </p:to>
                                    </p:set>
                                    <p:animEffect transition="in" filter="fade">
                                      <p:cBhvr>
                                        <p:cTn id="86" dur="250"/>
                                        <p:tgtEl>
                                          <p:spTgt spid="34">
                                            <p:txEl>
                                              <p:pRg st="7" end="7"/>
                                            </p:txEl>
                                          </p:spTgt>
                                        </p:tgtEl>
                                      </p:cBhvr>
                                    </p:animEffect>
                                    <p:anim calcmode="lin" valueType="num">
                                      <p:cBhvr>
                                        <p:cTn id="87" dur="250" fill="hold"/>
                                        <p:tgtEl>
                                          <p:spTgt spid="34">
                                            <p:txEl>
                                              <p:pRg st="7" end="7"/>
                                            </p:txEl>
                                          </p:spTgt>
                                        </p:tgtEl>
                                        <p:attrNameLst>
                                          <p:attrName>ppt_x</p:attrName>
                                        </p:attrNameLst>
                                      </p:cBhvr>
                                      <p:tavLst>
                                        <p:tav tm="0">
                                          <p:val>
                                            <p:strVal val="#ppt_x"/>
                                          </p:val>
                                        </p:tav>
                                        <p:tav tm="100000">
                                          <p:val>
                                            <p:strVal val="#ppt_x"/>
                                          </p:val>
                                        </p:tav>
                                      </p:tavLst>
                                    </p:anim>
                                    <p:anim calcmode="lin" valueType="num">
                                      <p:cBhvr>
                                        <p:cTn id="88" dur="250" fill="hold"/>
                                        <p:tgtEl>
                                          <p:spTgt spid="34">
                                            <p:txEl>
                                              <p:pRg st="7" end="7"/>
                                            </p:txEl>
                                          </p:spTgt>
                                        </p:tgtEl>
                                        <p:attrNameLst>
                                          <p:attrName>ppt_y</p:attrName>
                                        </p:attrNameLst>
                                      </p:cBhvr>
                                      <p:tavLst>
                                        <p:tav tm="0">
                                          <p:val>
                                            <p:strVal val="#ppt_y-.1"/>
                                          </p:val>
                                        </p:tav>
                                        <p:tav tm="100000">
                                          <p:val>
                                            <p:strVal val="#ppt_y"/>
                                          </p:val>
                                        </p:tav>
                                      </p:tavLst>
                                    </p:anim>
                                  </p:childTnLst>
                                </p:cTn>
                              </p:par>
                              <p:par>
                                <p:cTn id="89" presetID="47" presetClass="entr" presetSubtype="0" fill="hold" grpId="0" nodeType="withEffect">
                                  <p:stCondLst>
                                    <p:cond delay="800"/>
                                  </p:stCondLst>
                                  <p:childTnLst>
                                    <p:set>
                                      <p:cBhvr>
                                        <p:cTn id="90" dur="1" fill="hold">
                                          <p:stCondLst>
                                            <p:cond delay="0"/>
                                          </p:stCondLst>
                                        </p:cTn>
                                        <p:tgtEl>
                                          <p:spTgt spid="34">
                                            <p:txEl>
                                              <p:pRg st="8" end="8"/>
                                            </p:txEl>
                                          </p:spTgt>
                                        </p:tgtEl>
                                        <p:attrNameLst>
                                          <p:attrName>style.visibility</p:attrName>
                                        </p:attrNameLst>
                                      </p:cBhvr>
                                      <p:to>
                                        <p:strVal val="visible"/>
                                      </p:to>
                                    </p:set>
                                    <p:animEffect transition="in" filter="fade">
                                      <p:cBhvr>
                                        <p:cTn id="91" dur="250"/>
                                        <p:tgtEl>
                                          <p:spTgt spid="34">
                                            <p:txEl>
                                              <p:pRg st="8" end="8"/>
                                            </p:txEl>
                                          </p:spTgt>
                                        </p:tgtEl>
                                      </p:cBhvr>
                                    </p:animEffect>
                                    <p:anim calcmode="lin" valueType="num">
                                      <p:cBhvr>
                                        <p:cTn id="92" dur="250" fill="hold"/>
                                        <p:tgtEl>
                                          <p:spTgt spid="34">
                                            <p:txEl>
                                              <p:pRg st="8" end="8"/>
                                            </p:txEl>
                                          </p:spTgt>
                                        </p:tgtEl>
                                        <p:attrNameLst>
                                          <p:attrName>ppt_x</p:attrName>
                                        </p:attrNameLst>
                                      </p:cBhvr>
                                      <p:tavLst>
                                        <p:tav tm="0">
                                          <p:val>
                                            <p:strVal val="#ppt_x"/>
                                          </p:val>
                                        </p:tav>
                                        <p:tav tm="100000">
                                          <p:val>
                                            <p:strVal val="#ppt_x"/>
                                          </p:val>
                                        </p:tav>
                                      </p:tavLst>
                                    </p:anim>
                                    <p:anim calcmode="lin" valueType="num">
                                      <p:cBhvr>
                                        <p:cTn id="93" dur="250" fill="hold"/>
                                        <p:tgtEl>
                                          <p:spTgt spid="34">
                                            <p:txEl>
                                              <p:pRg st="8" end="8"/>
                                            </p:txEl>
                                          </p:spTgt>
                                        </p:tgtEl>
                                        <p:attrNameLst>
                                          <p:attrName>ppt_y</p:attrName>
                                        </p:attrNameLst>
                                      </p:cBhvr>
                                      <p:tavLst>
                                        <p:tav tm="0">
                                          <p:val>
                                            <p:strVal val="#ppt_y-.1"/>
                                          </p:val>
                                        </p:tav>
                                        <p:tav tm="100000">
                                          <p:val>
                                            <p:strVal val="#ppt_y"/>
                                          </p:val>
                                        </p:tav>
                                      </p:tavLst>
                                    </p:anim>
                                  </p:childTnLst>
                                </p:cTn>
                              </p:par>
                              <p:par>
                                <p:cTn id="94" presetID="47" presetClass="entr" presetSubtype="0" fill="hold" grpId="0" nodeType="withEffect">
                                  <p:stCondLst>
                                    <p:cond delay="900"/>
                                  </p:stCondLst>
                                  <p:childTnLst>
                                    <p:set>
                                      <p:cBhvr>
                                        <p:cTn id="95" dur="1" fill="hold">
                                          <p:stCondLst>
                                            <p:cond delay="0"/>
                                          </p:stCondLst>
                                        </p:cTn>
                                        <p:tgtEl>
                                          <p:spTgt spid="34">
                                            <p:txEl>
                                              <p:pRg st="9" end="9"/>
                                            </p:txEl>
                                          </p:spTgt>
                                        </p:tgtEl>
                                        <p:attrNameLst>
                                          <p:attrName>style.visibility</p:attrName>
                                        </p:attrNameLst>
                                      </p:cBhvr>
                                      <p:to>
                                        <p:strVal val="visible"/>
                                      </p:to>
                                    </p:set>
                                    <p:animEffect transition="in" filter="fade">
                                      <p:cBhvr>
                                        <p:cTn id="96" dur="250"/>
                                        <p:tgtEl>
                                          <p:spTgt spid="34">
                                            <p:txEl>
                                              <p:pRg st="9" end="9"/>
                                            </p:txEl>
                                          </p:spTgt>
                                        </p:tgtEl>
                                      </p:cBhvr>
                                    </p:animEffect>
                                    <p:anim calcmode="lin" valueType="num">
                                      <p:cBhvr>
                                        <p:cTn id="97" dur="250" fill="hold"/>
                                        <p:tgtEl>
                                          <p:spTgt spid="34">
                                            <p:txEl>
                                              <p:pRg st="9" end="9"/>
                                            </p:txEl>
                                          </p:spTgt>
                                        </p:tgtEl>
                                        <p:attrNameLst>
                                          <p:attrName>ppt_x</p:attrName>
                                        </p:attrNameLst>
                                      </p:cBhvr>
                                      <p:tavLst>
                                        <p:tav tm="0">
                                          <p:val>
                                            <p:strVal val="#ppt_x"/>
                                          </p:val>
                                        </p:tav>
                                        <p:tav tm="100000">
                                          <p:val>
                                            <p:strVal val="#ppt_x"/>
                                          </p:val>
                                        </p:tav>
                                      </p:tavLst>
                                    </p:anim>
                                    <p:anim calcmode="lin" valueType="num">
                                      <p:cBhvr>
                                        <p:cTn id="98" dur="250" fill="hold"/>
                                        <p:tgtEl>
                                          <p:spTgt spid="34">
                                            <p:txEl>
                                              <p:pRg st="9" end="9"/>
                                            </p:txEl>
                                          </p:spTgt>
                                        </p:tgtEl>
                                        <p:attrNameLst>
                                          <p:attrName>ppt_y</p:attrName>
                                        </p:attrNameLst>
                                      </p:cBhvr>
                                      <p:tavLst>
                                        <p:tav tm="0">
                                          <p:val>
                                            <p:strVal val="#ppt_y-.1"/>
                                          </p:val>
                                        </p:tav>
                                        <p:tav tm="100000">
                                          <p:val>
                                            <p:strVal val="#ppt_y"/>
                                          </p:val>
                                        </p:tav>
                                      </p:tavLst>
                                    </p:anim>
                                  </p:childTnLst>
                                </p:cTn>
                              </p:par>
                              <p:par>
                                <p:cTn id="99" presetID="47" presetClass="entr" presetSubtype="0" fill="hold" grpId="0" nodeType="withEffect">
                                  <p:stCondLst>
                                    <p:cond delay="1000"/>
                                  </p:stCondLst>
                                  <p:childTnLst>
                                    <p:set>
                                      <p:cBhvr>
                                        <p:cTn id="100" dur="1" fill="hold">
                                          <p:stCondLst>
                                            <p:cond delay="0"/>
                                          </p:stCondLst>
                                        </p:cTn>
                                        <p:tgtEl>
                                          <p:spTgt spid="34">
                                            <p:txEl>
                                              <p:pRg st="10" end="10"/>
                                            </p:txEl>
                                          </p:spTgt>
                                        </p:tgtEl>
                                        <p:attrNameLst>
                                          <p:attrName>style.visibility</p:attrName>
                                        </p:attrNameLst>
                                      </p:cBhvr>
                                      <p:to>
                                        <p:strVal val="visible"/>
                                      </p:to>
                                    </p:set>
                                    <p:animEffect transition="in" filter="fade">
                                      <p:cBhvr>
                                        <p:cTn id="101" dur="250"/>
                                        <p:tgtEl>
                                          <p:spTgt spid="34">
                                            <p:txEl>
                                              <p:pRg st="10" end="10"/>
                                            </p:txEl>
                                          </p:spTgt>
                                        </p:tgtEl>
                                      </p:cBhvr>
                                    </p:animEffect>
                                    <p:anim calcmode="lin" valueType="num">
                                      <p:cBhvr>
                                        <p:cTn id="102" dur="250" fill="hold"/>
                                        <p:tgtEl>
                                          <p:spTgt spid="34">
                                            <p:txEl>
                                              <p:pRg st="10" end="10"/>
                                            </p:txEl>
                                          </p:spTgt>
                                        </p:tgtEl>
                                        <p:attrNameLst>
                                          <p:attrName>ppt_x</p:attrName>
                                        </p:attrNameLst>
                                      </p:cBhvr>
                                      <p:tavLst>
                                        <p:tav tm="0">
                                          <p:val>
                                            <p:strVal val="#ppt_x"/>
                                          </p:val>
                                        </p:tav>
                                        <p:tav tm="100000">
                                          <p:val>
                                            <p:strVal val="#ppt_x"/>
                                          </p:val>
                                        </p:tav>
                                      </p:tavLst>
                                    </p:anim>
                                    <p:anim calcmode="lin" valueType="num">
                                      <p:cBhvr>
                                        <p:cTn id="103" dur="250" fill="hold"/>
                                        <p:tgtEl>
                                          <p:spTgt spid="34">
                                            <p:txEl>
                                              <p:pRg st="10" end="10"/>
                                            </p:txEl>
                                          </p:spTgt>
                                        </p:tgtEl>
                                        <p:attrNameLst>
                                          <p:attrName>ppt_y</p:attrName>
                                        </p:attrNameLst>
                                      </p:cBhvr>
                                      <p:tavLst>
                                        <p:tav tm="0">
                                          <p:val>
                                            <p:strVal val="#ppt_y-.1"/>
                                          </p:val>
                                        </p:tav>
                                        <p:tav tm="100000">
                                          <p:val>
                                            <p:strVal val="#ppt_y"/>
                                          </p:val>
                                        </p:tav>
                                      </p:tavLst>
                                    </p:anim>
                                  </p:childTnLst>
                                </p:cTn>
                              </p:par>
                              <p:par>
                                <p:cTn id="104" presetID="47" presetClass="entr" presetSubtype="0" fill="hold" grpId="0" nodeType="withEffect">
                                  <p:stCondLst>
                                    <p:cond delay="1100"/>
                                  </p:stCondLst>
                                  <p:childTnLst>
                                    <p:set>
                                      <p:cBhvr>
                                        <p:cTn id="105" dur="1" fill="hold">
                                          <p:stCondLst>
                                            <p:cond delay="0"/>
                                          </p:stCondLst>
                                        </p:cTn>
                                        <p:tgtEl>
                                          <p:spTgt spid="34">
                                            <p:txEl>
                                              <p:pRg st="11" end="11"/>
                                            </p:txEl>
                                          </p:spTgt>
                                        </p:tgtEl>
                                        <p:attrNameLst>
                                          <p:attrName>style.visibility</p:attrName>
                                        </p:attrNameLst>
                                      </p:cBhvr>
                                      <p:to>
                                        <p:strVal val="visible"/>
                                      </p:to>
                                    </p:set>
                                    <p:animEffect transition="in" filter="fade">
                                      <p:cBhvr>
                                        <p:cTn id="106" dur="250"/>
                                        <p:tgtEl>
                                          <p:spTgt spid="34">
                                            <p:txEl>
                                              <p:pRg st="11" end="11"/>
                                            </p:txEl>
                                          </p:spTgt>
                                        </p:tgtEl>
                                      </p:cBhvr>
                                    </p:animEffect>
                                    <p:anim calcmode="lin" valueType="num">
                                      <p:cBhvr>
                                        <p:cTn id="107" dur="250" fill="hold"/>
                                        <p:tgtEl>
                                          <p:spTgt spid="34">
                                            <p:txEl>
                                              <p:pRg st="11" end="11"/>
                                            </p:txEl>
                                          </p:spTgt>
                                        </p:tgtEl>
                                        <p:attrNameLst>
                                          <p:attrName>ppt_x</p:attrName>
                                        </p:attrNameLst>
                                      </p:cBhvr>
                                      <p:tavLst>
                                        <p:tav tm="0">
                                          <p:val>
                                            <p:strVal val="#ppt_x"/>
                                          </p:val>
                                        </p:tav>
                                        <p:tav tm="100000">
                                          <p:val>
                                            <p:strVal val="#ppt_x"/>
                                          </p:val>
                                        </p:tav>
                                      </p:tavLst>
                                    </p:anim>
                                    <p:anim calcmode="lin" valueType="num">
                                      <p:cBhvr>
                                        <p:cTn id="108" dur="250" fill="hold"/>
                                        <p:tgtEl>
                                          <p:spTgt spid="34">
                                            <p:txEl>
                                              <p:pRg st="11" end="11"/>
                                            </p:txEl>
                                          </p:spTgt>
                                        </p:tgtEl>
                                        <p:attrNameLst>
                                          <p:attrName>ppt_y</p:attrName>
                                        </p:attrNameLst>
                                      </p:cBhvr>
                                      <p:tavLst>
                                        <p:tav tm="0">
                                          <p:val>
                                            <p:strVal val="#ppt_y-.1"/>
                                          </p:val>
                                        </p:tav>
                                        <p:tav tm="100000">
                                          <p:val>
                                            <p:strVal val="#ppt_y"/>
                                          </p:val>
                                        </p:tav>
                                      </p:tavLst>
                                    </p:anim>
                                  </p:childTnLst>
                                </p:cTn>
                              </p:par>
                              <p:par>
                                <p:cTn id="109" presetID="47" presetClass="entr" presetSubtype="0" fill="hold" grpId="0" nodeType="withEffect">
                                  <p:stCondLst>
                                    <p:cond delay="0"/>
                                  </p:stCondLst>
                                  <p:childTnLst>
                                    <p:set>
                                      <p:cBhvr>
                                        <p:cTn id="110" dur="1" fill="hold">
                                          <p:stCondLst>
                                            <p:cond delay="0"/>
                                          </p:stCondLst>
                                        </p:cTn>
                                        <p:tgtEl>
                                          <p:spTgt spid="35">
                                            <p:txEl>
                                              <p:pRg st="0" end="0"/>
                                            </p:txEl>
                                          </p:spTgt>
                                        </p:tgtEl>
                                        <p:attrNameLst>
                                          <p:attrName>style.visibility</p:attrName>
                                        </p:attrNameLst>
                                      </p:cBhvr>
                                      <p:to>
                                        <p:strVal val="visible"/>
                                      </p:to>
                                    </p:set>
                                    <p:animEffect transition="in" filter="fade">
                                      <p:cBhvr>
                                        <p:cTn id="111" dur="250"/>
                                        <p:tgtEl>
                                          <p:spTgt spid="35">
                                            <p:txEl>
                                              <p:pRg st="0" end="0"/>
                                            </p:txEl>
                                          </p:spTgt>
                                        </p:tgtEl>
                                      </p:cBhvr>
                                    </p:animEffect>
                                    <p:anim calcmode="lin" valueType="num">
                                      <p:cBhvr>
                                        <p:cTn id="112" dur="25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113" dur="250" fill="hold"/>
                                        <p:tgtEl>
                                          <p:spTgt spid="35">
                                            <p:txEl>
                                              <p:pRg st="0" end="0"/>
                                            </p:txEl>
                                          </p:spTgt>
                                        </p:tgtEl>
                                        <p:attrNameLst>
                                          <p:attrName>ppt_y</p:attrName>
                                        </p:attrNameLst>
                                      </p:cBhvr>
                                      <p:tavLst>
                                        <p:tav tm="0">
                                          <p:val>
                                            <p:strVal val="#ppt_y-.1"/>
                                          </p:val>
                                        </p:tav>
                                        <p:tav tm="100000">
                                          <p:val>
                                            <p:strVal val="#ppt_y"/>
                                          </p:val>
                                        </p:tav>
                                      </p:tavLst>
                                    </p:anim>
                                  </p:childTnLst>
                                </p:cTn>
                              </p:par>
                              <p:par>
                                <p:cTn id="114" presetID="47" presetClass="entr" presetSubtype="0" fill="hold" grpId="0" nodeType="withEffect">
                                  <p:stCondLst>
                                    <p:cond delay="100"/>
                                  </p:stCondLst>
                                  <p:childTnLst>
                                    <p:set>
                                      <p:cBhvr>
                                        <p:cTn id="115" dur="1" fill="hold">
                                          <p:stCondLst>
                                            <p:cond delay="0"/>
                                          </p:stCondLst>
                                        </p:cTn>
                                        <p:tgtEl>
                                          <p:spTgt spid="35">
                                            <p:txEl>
                                              <p:pRg st="1" end="1"/>
                                            </p:txEl>
                                          </p:spTgt>
                                        </p:tgtEl>
                                        <p:attrNameLst>
                                          <p:attrName>style.visibility</p:attrName>
                                        </p:attrNameLst>
                                      </p:cBhvr>
                                      <p:to>
                                        <p:strVal val="visible"/>
                                      </p:to>
                                    </p:set>
                                    <p:animEffect transition="in" filter="fade">
                                      <p:cBhvr>
                                        <p:cTn id="116" dur="250"/>
                                        <p:tgtEl>
                                          <p:spTgt spid="35">
                                            <p:txEl>
                                              <p:pRg st="1" end="1"/>
                                            </p:txEl>
                                          </p:spTgt>
                                        </p:tgtEl>
                                      </p:cBhvr>
                                    </p:animEffect>
                                    <p:anim calcmode="lin" valueType="num">
                                      <p:cBhvr>
                                        <p:cTn id="117" dur="250" fill="hold"/>
                                        <p:tgtEl>
                                          <p:spTgt spid="35">
                                            <p:txEl>
                                              <p:pRg st="1" end="1"/>
                                            </p:txEl>
                                          </p:spTgt>
                                        </p:tgtEl>
                                        <p:attrNameLst>
                                          <p:attrName>ppt_x</p:attrName>
                                        </p:attrNameLst>
                                      </p:cBhvr>
                                      <p:tavLst>
                                        <p:tav tm="0">
                                          <p:val>
                                            <p:strVal val="#ppt_x"/>
                                          </p:val>
                                        </p:tav>
                                        <p:tav tm="100000">
                                          <p:val>
                                            <p:strVal val="#ppt_x"/>
                                          </p:val>
                                        </p:tav>
                                      </p:tavLst>
                                    </p:anim>
                                    <p:anim calcmode="lin" valueType="num">
                                      <p:cBhvr>
                                        <p:cTn id="118" dur="250" fill="hold"/>
                                        <p:tgtEl>
                                          <p:spTgt spid="35">
                                            <p:txEl>
                                              <p:pRg st="1" end="1"/>
                                            </p:txEl>
                                          </p:spTgt>
                                        </p:tgtEl>
                                        <p:attrNameLst>
                                          <p:attrName>ppt_y</p:attrName>
                                        </p:attrNameLst>
                                      </p:cBhvr>
                                      <p:tavLst>
                                        <p:tav tm="0">
                                          <p:val>
                                            <p:strVal val="#ppt_y-.1"/>
                                          </p:val>
                                        </p:tav>
                                        <p:tav tm="100000">
                                          <p:val>
                                            <p:strVal val="#ppt_y"/>
                                          </p:val>
                                        </p:tav>
                                      </p:tavLst>
                                    </p:anim>
                                  </p:childTnLst>
                                </p:cTn>
                              </p:par>
                              <p:par>
                                <p:cTn id="119" presetID="47" presetClass="entr" presetSubtype="0" fill="hold" grpId="0" nodeType="withEffect">
                                  <p:stCondLst>
                                    <p:cond delay="200"/>
                                  </p:stCondLst>
                                  <p:childTnLst>
                                    <p:set>
                                      <p:cBhvr>
                                        <p:cTn id="120" dur="1" fill="hold">
                                          <p:stCondLst>
                                            <p:cond delay="0"/>
                                          </p:stCondLst>
                                        </p:cTn>
                                        <p:tgtEl>
                                          <p:spTgt spid="35">
                                            <p:txEl>
                                              <p:pRg st="2" end="2"/>
                                            </p:txEl>
                                          </p:spTgt>
                                        </p:tgtEl>
                                        <p:attrNameLst>
                                          <p:attrName>style.visibility</p:attrName>
                                        </p:attrNameLst>
                                      </p:cBhvr>
                                      <p:to>
                                        <p:strVal val="visible"/>
                                      </p:to>
                                    </p:set>
                                    <p:animEffect transition="in" filter="fade">
                                      <p:cBhvr>
                                        <p:cTn id="121" dur="250"/>
                                        <p:tgtEl>
                                          <p:spTgt spid="35">
                                            <p:txEl>
                                              <p:pRg st="2" end="2"/>
                                            </p:txEl>
                                          </p:spTgt>
                                        </p:tgtEl>
                                      </p:cBhvr>
                                    </p:animEffect>
                                    <p:anim calcmode="lin" valueType="num">
                                      <p:cBhvr>
                                        <p:cTn id="122" dur="250" fill="hold"/>
                                        <p:tgtEl>
                                          <p:spTgt spid="35">
                                            <p:txEl>
                                              <p:pRg st="2" end="2"/>
                                            </p:txEl>
                                          </p:spTgt>
                                        </p:tgtEl>
                                        <p:attrNameLst>
                                          <p:attrName>ppt_x</p:attrName>
                                        </p:attrNameLst>
                                      </p:cBhvr>
                                      <p:tavLst>
                                        <p:tav tm="0">
                                          <p:val>
                                            <p:strVal val="#ppt_x"/>
                                          </p:val>
                                        </p:tav>
                                        <p:tav tm="100000">
                                          <p:val>
                                            <p:strVal val="#ppt_x"/>
                                          </p:val>
                                        </p:tav>
                                      </p:tavLst>
                                    </p:anim>
                                    <p:anim calcmode="lin" valueType="num">
                                      <p:cBhvr>
                                        <p:cTn id="123" dur="250" fill="hold"/>
                                        <p:tgtEl>
                                          <p:spTgt spid="35">
                                            <p:txEl>
                                              <p:pRg st="2" end="2"/>
                                            </p:txEl>
                                          </p:spTgt>
                                        </p:tgtEl>
                                        <p:attrNameLst>
                                          <p:attrName>ppt_y</p:attrName>
                                        </p:attrNameLst>
                                      </p:cBhvr>
                                      <p:tavLst>
                                        <p:tav tm="0">
                                          <p:val>
                                            <p:strVal val="#ppt_y-.1"/>
                                          </p:val>
                                        </p:tav>
                                        <p:tav tm="100000">
                                          <p:val>
                                            <p:strVal val="#ppt_y"/>
                                          </p:val>
                                        </p:tav>
                                      </p:tavLst>
                                    </p:anim>
                                  </p:childTnLst>
                                </p:cTn>
                              </p:par>
                              <p:par>
                                <p:cTn id="124" presetID="47" presetClass="entr" presetSubtype="0" fill="hold" grpId="0" nodeType="withEffect">
                                  <p:stCondLst>
                                    <p:cond delay="300"/>
                                  </p:stCondLst>
                                  <p:childTnLst>
                                    <p:set>
                                      <p:cBhvr>
                                        <p:cTn id="125" dur="1" fill="hold">
                                          <p:stCondLst>
                                            <p:cond delay="0"/>
                                          </p:stCondLst>
                                        </p:cTn>
                                        <p:tgtEl>
                                          <p:spTgt spid="35">
                                            <p:txEl>
                                              <p:pRg st="3" end="3"/>
                                            </p:txEl>
                                          </p:spTgt>
                                        </p:tgtEl>
                                        <p:attrNameLst>
                                          <p:attrName>style.visibility</p:attrName>
                                        </p:attrNameLst>
                                      </p:cBhvr>
                                      <p:to>
                                        <p:strVal val="visible"/>
                                      </p:to>
                                    </p:set>
                                    <p:animEffect transition="in" filter="fade">
                                      <p:cBhvr>
                                        <p:cTn id="126" dur="250"/>
                                        <p:tgtEl>
                                          <p:spTgt spid="35">
                                            <p:txEl>
                                              <p:pRg st="3" end="3"/>
                                            </p:txEl>
                                          </p:spTgt>
                                        </p:tgtEl>
                                      </p:cBhvr>
                                    </p:animEffect>
                                    <p:anim calcmode="lin" valueType="num">
                                      <p:cBhvr>
                                        <p:cTn id="127" dur="250" fill="hold"/>
                                        <p:tgtEl>
                                          <p:spTgt spid="35">
                                            <p:txEl>
                                              <p:pRg st="3" end="3"/>
                                            </p:txEl>
                                          </p:spTgt>
                                        </p:tgtEl>
                                        <p:attrNameLst>
                                          <p:attrName>ppt_x</p:attrName>
                                        </p:attrNameLst>
                                      </p:cBhvr>
                                      <p:tavLst>
                                        <p:tav tm="0">
                                          <p:val>
                                            <p:strVal val="#ppt_x"/>
                                          </p:val>
                                        </p:tav>
                                        <p:tav tm="100000">
                                          <p:val>
                                            <p:strVal val="#ppt_x"/>
                                          </p:val>
                                        </p:tav>
                                      </p:tavLst>
                                    </p:anim>
                                    <p:anim calcmode="lin" valueType="num">
                                      <p:cBhvr>
                                        <p:cTn id="128" dur="250" fill="hold"/>
                                        <p:tgtEl>
                                          <p:spTgt spid="35">
                                            <p:txEl>
                                              <p:pRg st="3" end="3"/>
                                            </p:txEl>
                                          </p:spTgt>
                                        </p:tgtEl>
                                        <p:attrNameLst>
                                          <p:attrName>ppt_y</p:attrName>
                                        </p:attrNameLst>
                                      </p:cBhvr>
                                      <p:tavLst>
                                        <p:tav tm="0">
                                          <p:val>
                                            <p:strVal val="#ppt_y-.1"/>
                                          </p:val>
                                        </p:tav>
                                        <p:tav tm="100000">
                                          <p:val>
                                            <p:strVal val="#ppt_y"/>
                                          </p:val>
                                        </p:tav>
                                      </p:tavLst>
                                    </p:anim>
                                  </p:childTnLst>
                                </p:cTn>
                              </p:par>
                              <p:par>
                                <p:cTn id="129" presetID="47" presetClass="entr" presetSubtype="0" fill="hold" grpId="0" nodeType="withEffect">
                                  <p:stCondLst>
                                    <p:cond delay="400"/>
                                  </p:stCondLst>
                                  <p:childTnLst>
                                    <p:set>
                                      <p:cBhvr>
                                        <p:cTn id="130" dur="1" fill="hold">
                                          <p:stCondLst>
                                            <p:cond delay="0"/>
                                          </p:stCondLst>
                                        </p:cTn>
                                        <p:tgtEl>
                                          <p:spTgt spid="35">
                                            <p:txEl>
                                              <p:pRg st="4" end="4"/>
                                            </p:txEl>
                                          </p:spTgt>
                                        </p:tgtEl>
                                        <p:attrNameLst>
                                          <p:attrName>style.visibility</p:attrName>
                                        </p:attrNameLst>
                                      </p:cBhvr>
                                      <p:to>
                                        <p:strVal val="visible"/>
                                      </p:to>
                                    </p:set>
                                    <p:animEffect transition="in" filter="fade">
                                      <p:cBhvr>
                                        <p:cTn id="131" dur="250"/>
                                        <p:tgtEl>
                                          <p:spTgt spid="35">
                                            <p:txEl>
                                              <p:pRg st="4" end="4"/>
                                            </p:txEl>
                                          </p:spTgt>
                                        </p:tgtEl>
                                      </p:cBhvr>
                                    </p:animEffect>
                                    <p:anim calcmode="lin" valueType="num">
                                      <p:cBhvr>
                                        <p:cTn id="132" dur="250" fill="hold"/>
                                        <p:tgtEl>
                                          <p:spTgt spid="35">
                                            <p:txEl>
                                              <p:pRg st="4" end="4"/>
                                            </p:txEl>
                                          </p:spTgt>
                                        </p:tgtEl>
                                        <p:attrNameLst>
                                          <p:attrName>ppt_x</p:attrName>
                                        </p:attrNameLst>
                                      </p:cBhvr>
                                      <p:tavLst>
                                        <p:tav tm="0">
                                          <p:val>
                                            <p:strVal val="#ppt_x"/>
                                          </p:val>
                                        </p:tav>
                                        <p:tav tm="100000">
                                          <p:val>
                                            <p:strVal val="#ppt_x"/>
                                          </p:val>
                                        </p:tav>
                                      </p:tavLst>
                                    </p:anim>
                                    <p:anim calcmode="lin" valueType="num">
                                      <p:cBhvr>
                                        <p:cTn id="133" dur="250" fill="hold"/>
                                        <p:tgtEl>
                                          <p:spTgt spid="35">
                                            <p:txEl>
                                              <p:pRg st="4" end="4"/>
                                            </p:txEl>
                                          </p:spTgt>
                                        </p:tgtEl>
                                        <p:attrNameLst>
                                          <p:attrName>ppt_y</p:attrName>
                                        </p:attrNameLst>
                                      </p:cBhvr>
                                      <p:tavLst>
                                        <p:tav tm="0">
                                          <p:val>
                                            <p:strVal val="#ppt_y-.1"/>
                                          </p:val>
                                        </p:tav>
                                        <p:tav tm="100000">
                                          <p:val>
                                            <p:strVal val="#ppt_y"/>
                                          </p:val>
                                        </p:tav>
                                      </p:tavLst>
                                    </p:anim>
                                  </p:childTnLst>
                                </p:cTn>
                              </p:par>
                              <p:par>
                                <p:cTn id="134" presetID="47" presetClass="entr" presetSubtype="0" fill="hold" grpId="0" nodeType="withEffect">
                                  <p:stCondLst>
                                    <p:cond delay="0"/>
                                  </p:stCondLst>
                                  <p:childTnLst>
                                    <p:set>
                                      <p:cBhvr>
                                        <p:cTn id="135" dur="1" fill="hold">
                                          <p:stCondLst>
                                            <p:cond delay="0"/>
                                          </p:stCondLst>
                                        </p:cTn>
                                        <p:tgtEl>
                                          <p:spTgt spid="36">
                                            <p:txEl>
                                              <p:pRg st="0" end="0"/>
                                            </p:txEl>
                                          </p:spTgt>
                                        </p:tgtEl>
                                        <p:attrNameLst>
                                          <p:attrName>style.visibility</p:attrName>
                                        </p:attrNameLst>
                                      </p:cBhvr>
                                      <p:to>
                                        <p:strVal val="visible"/>
                                      </p:to>
                                    </p:set>
                                    <p:animEffect transition="in" filter="fade">
                                      <p:cBhvr>
                                        <p:cTn id="136" dur="250"/>
                                        <p:tgtEl>
                                          <p:spTgt spid="36">
                                            <p:txEl>
                                              <p:pRg st="0" end="0"/>
                                            </p:txEl>
                                          </p:spTgt>
                                        </p:tgtEl>
                                      </p:cBhvr>
                                    </p:animEffect>
                                    <p:anim calcmode="lin" valueType="num">
                                      <p:cBhvr>
                                        <p:cTn id="137" dur="25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138" dur="250" fill="hold"/>
                                        <p:tgtEl>
                                          <p:spTgt spid="36">
                                            <p:txEl>
                                              <p:pRg st="0" end="0"/>
                                            </p:txEl>
                                          </p:spTgt>
                                        </p:tgtEl>
                                        <p:attrNameLst>
                                          <p:attrName>ppt_y</p:attrName>
                                        </p:attrNameLst>
                                      </p:cBhvr>
                                      <p:tavLst>
                                        <p:tav tm="0">
                                          <p:val>
                                            <p:strVal val="#ppt_y-.1"/>
                                          </p:val>
                                        </p:tav>
                                        <p:tav tm="100000">
                                          <p:val>
                                            <p:strVal val="#ppt_y"/>
                                          </p:val>
                                        </p:tav>
                                      </p:tavLst>
                                    </p:anim>
                                  </p:childTnLst>
                                </p:cTn>
                              </p:par>
                              <p:par>
                                <p:cTn id="139" presetID="47" presetClass="entr" presetSubtype="0" fill="hold" grpId="0" nodeType="withEffect">
                                  <p:stCondLst>
                                    <p:cond delay="100"/>
                                  </p:stCondLst>
                                  <p:childTnLst>
                                    <p:set>
                                      <p:cBhvr>
                                        <p:cTn id="140" dur="1" fill="hold">
                                          <p:stCondLst>
                                            <p:cond delay="0"/>
                                          </p:stCondLst>
                                        </p:cTn>
                                        <p:tgtEl>
                                          <p:spTgt spid="36">
                                            <p:txEl>
                                              <p:pRg st="1" end="1"/>
                                            </p:txEl>
                                          </p:spTgt>
                                        </p:tgtEl>
                                        <p:attrNameLst>
                                          <p:attrName>style.visibility</p:attrName>
                                        </p:attrNameLst>
                                      </p:cBhvr>
                                      <p:to>
                                        <p:strVal val="visible"/>
                                      </p:to>
                                    </p:set>
                                    <p:animEffect transition="in" filter="fade">
                                      <p:cBhvr>
                                        <p:cTn id="141" dur="250"/>
                                        <p:tgtEl>
                                          <p:spTgt spid="36">
                                            <p:txEl>
                                              <p:pRg st="1" end="1"/>
                                            </p:txEl>
                                          </p:spTgt>
                                        </p:tgtEl>
                                      </p:cBhvr>
                                    </p:animEffect>
                                    <p:anim calcmode="lin" valueType="num">
                                      <p:cBhvr>
                                        <p:cTn id="142" dur="250" fill="hold"/>
                                        <p:tgtEl>
                                          <p:spTgt spid="36">
                                            <p:txEl>
                                              <p:pRg st="1" end="1"/>
                                            </p:txEl>
                                          </p:spTgt>
                                        </p:tgtEl>
                                        <p:attrNameLst>
                                          <p:attrName>ppt_x</p:attrName>
                                        </p:attrNameLst>
                                      </p:cBhvr>
                                      <p:tavLst>
                                        <p:tav tm="0">
                                          <p:val>
                                            <p:strVal val="#ppt_x"/>
                                          </p:val>
                                        </p:tav>
                                        <p:tav tm="100000">
                                          <p:val>
                                            <p:strVal val="#ppt_x"/>
                                          </p:val>
                                        </p:tav>
                                      </p:tavLst>
                                    </p:anim>
                                    <p:anim calcmode="lin" valueType="num">
                                      <p:cBhvr>
                                        <p:cTn id="143" dur="250" fill="hold"/>
                                        <p:tgtEl>
                                          <p:spTgt spid="36">
                                            <p:txEl>
                                              <p:pRg st="1" end="1"/>
                                            </p:txEl>
                                          </p:spTgt>
                                        </p:tgtEl>
                                        <p:attrNameLst>
                                          <p:attrName>ppt_y</p:attrName>
                                        </p:attrNameLst>
                                      </p:cBhvr>
                                      <p:tavLst>
                                        <p:tav tm="0">
                                          <p:val>
                                            <p:strVal val="#ppt_y-.1"/>
                                          </p:val>
                                        </p:tav>
                                        <p:tav tm="100000">
                                          <p:val>
                                            <p:strVal val="#ppt_y"/>
                                          </p:val>
                                        </p:tav>
                                      </p:tavLst>
                                    </p:anim>
                                  </p:childTnLst>
                                </p:cTn>
                              </p:par>
                              <p:par>
                                <p:cTn id="144" presetID="47" presetClass="entr" presetSubtype="0" fill="hold" grpId="0" nodeType="withEffect">
                                  <p:stCondLst>
                                    <p:cond delay="200"/>
                                  </p:stCondLst>
                                  <p:childTnLst>
                                    <p:set>
                                      <p:cBhvr>
                                        <p:cTn id="145" dur="1" fill="hold">
                                          <p:stCondLst>
                                            <p:cond delay="0"/>
                                          </p:stCondLst>
                                        </p:cTn>
                                        <p:tgtEl>
                                          <p:spTgt spid="36">
                                            <p:txEl>
                                              <p:pRg st="2" end="2"/>
                                            </p:txEl>
                                          </p:spTgt>
                                        </p:tgtEl>
                                        <p:attrNameLst>
                                          <p:attrName>style.visibility</p:attrName>
                                        </p:attrNameLst>
                                      </p:cBhvr>
                                      <p:to>
                                        <p:strVal val="visible"/>
                                      </p:to>
                                    </p:set>
                                    <p:animEffect transition="in" filter="fade">
                                      <p:cBhvr>
                                        <p:cTn id="146" dur="250"/>
                                        <p:tgtEl>
                                          <p:spTgt spid="36">
                                            <p:txEl>
                                              <p:pRg st="2" end="2"/>
                                            </p:txEl>
                                          </p:spTgt>
                                        </p:tgtEl>
                                      </p:cBhvr>
                                    </p:animEffect>
                                    <p:anim calcmode="lin" valueType="num">
                                      <p:cBhvr>
                                        <p:cTn id="147" dur="250" fill="hold"/>
                                        <p:tgtEl>
                                          <p:spTgt spid="36">
                                            <p:txEl>
                                              <p:pRg st="2" end="2"/>
                                            </p:txEl>
                                          </p:spTgt>
                                        </p:tgtEl>
                                        <p:attrNameLst>
                                          <p:attrName>ppt_x</p:attrName>
                                        </p:attrNameLst>
                                      </p:cBhvr>
                                      <p:tavLst>
                                        <p:tav tm="0">
                                          <p:val>
                                            <p:strVal val="#ppt_x"/>
                                          </p:val>
                                        </p:tav>
                                        <p:tav tm="100000">
                                          <p:val>
                                            <p:strVal val="#ppt_x"/>
                                          </p:val>
                                        </p:tav>
                                      </p:tavLst>
                                    </p:anim>
                                    <p:anim calcmode="lin" valueType="num">
                                      <p:cBhvr>
                                        <p:cTn id="148" dur="250" fill="hold"/>
                                        <p:tgtEl>
                                          <p:spTgt spid="36">
                                            <p:txEl>
                                              <p:pRg st="2" end="2"/>
                                            </p:txEl>
                                          </p:spTgt>
                                        </p:tgtEl>
                                        <p:attrNameLst>
                                          <p:attrName>ppt_y</p:attrName>
                                        </p:attrNameLst>
                                      </p:cBhvr>
                                      <p:tavLst>
                                        <p:tav tm="0">
                                          <p:val>
                                            <p:strVal val="#ppt_y-.1"/>
                                          </p:val>
                                        </p:tav>
                                        <p:tav tm="100000">
                                          <p:val>
                                            <p:strVal val="#ppt_y"/>
                                          </p:val>
                                        </p:tav>
                                      </p:tavLst>
                                    </p:anim>
                                  </p:childTnLst>
                                </p:cTn>
                              </p:par>
                              <p:par>
                                <p:cTn id="149" presetID="47" presetClass="entr" presetSubtype="0" fill="hold" grpId="0" nodeType="withEffect">
                                  <p:stCondLst>
                                    <p:cond delay="300"/>
                                  </p:stCondLst>
                                  <p:childTnLst>
                                    <p:set>
                                      <p:cBhvr>
                                        <p:cTn id="150" dur="1" fill="hold">
                                          <p:stCondLst>
                                            <p:cond delay="0"/>
                                          </p:stCondLst>
                                        </p:cTn>
                                        <p:tgtEl>
                                          <p:spTgt spid="36">
                                            <p:txEl>
                                              <p:pRg st="3" end="3"/>
                                            </p:txEl>
                                          </p:spTgt>
                                        </p:tgtEl>
                                        <p:attrNameLst>
                                          <p:attrName>style.visibility</p:attrName>
                                        </p:attrNameLst>
                                      </p:cBhvr>
                                      <p:to>
                                        <p:strVal val="visible"/>
                                      </p:to>
                                    </p:set>
                                    <p:animEffect transition="in" filter="fade">
                                      <p:cBhvr>
                                        <p:cTn id="151" dur="250"/>
                                        <p:tgtEl>
                                          <p:spTgt spid="36">
                                            <p:txEl>
                                              <p:pRg st="3" end="3"/>
                                            </p:txEl>
                                          </p:spTgt>
                                        </p:tgtEl>
                                      </p:cBhvr>
                                    </p:animEffect>
                                    <p:anim calcmode="lin" valueType="num">
                                      <p:cBhvr>
                                        <p:cTn id="152" dur="250" fill="hold"/>
                                        <p:tgtEl>
                                          <p:spTgt spid="36">
                                            <p:txEl>
                                              <p:pRg st="3" end="3"/>
                                            </p:txEl>
                                          </p:spTgt>
                                        </p:tgtEl>
                                        <p:attrNameLst>
                                          <p:attrName>ppt_x</p:attrName>
                                        </p:attrNameLst>
                                      </p:cBhvr>
                                      <p:tavLst>
                                        <p:tav tm="0">
                                          <p:val>
                                            <p:strVal val="#ppt_x"/>
                                          </p:val>
                                        </p:tav>
                                        <p:tav tm="100000">
                                          <p:val>
                                            <p:strVal val="#ppt_x"/>
                                          </p:val>
                                        </p:tav>
                                      </p:tavLst>
                                    </p:anim>
                                    <p:anim calcmode="lin" valueType="num">
                                      <p:cBhvr>
                                        <p:cTn id="153" dur="250" fill="hold"/>
                                        <p:tgtEl>
                                          <p:spTgt spid="36">
                                            <p:txEl>
                                              <p:pRg st="3" end="3"/>
                                            </p:txEl>
                                          </p:spTgt>
                                        </p:tgtEl>
                                        <p:attrNameLst>
                                          <p:attrName>ppt_y</p:attrName>
                                        </p:attrNameLst>
                                      </p:cBhvr>
                                      <p:tavLst>
                                        <p:tav tm="0">
                                          <p:val>
                                            <p:strVal val="#ppt_y-.1"/>
                                          </p:val>
                                        </p:tav>
                                        <p:tav tm="100000">
                                          <p:val>
                                            <p:strVal val="#ppt_y"/>
                                          </p:val>
                                        </p:tav>
                                      </p:tavLst>
                                    </p:anim>
                                  </p:childTnLst>
                                </p:cTn>
                              </p:par>
                              <p:par>
                                <p:cTn id="154" presetID="47" presetClass="entr" presetSubtype="0" fill="hold" grpId="0" nodeType="withEffect">
                                  <p:stCondLst>
                                    <p:cond delay="400"/>
                                  </p:stCondLst>
                                  <p:childTnLst>
                                    <p:set>
                                      <p:cBhvr>
                                        <p:cTn id="155" dur="1" fill="hold">
                                          <p:stCondLst>
                                            <p:cond delay="0"/>
                                          </p:stCondLst>
                                        </p:cTn>
                                        <p:tgtEl>
                                          <p:spTgt spid="36">
                                            <p:txEl>
                                              <p:pRg st="4" end="4"/>
                                            </p:txEl>
                                          </p:spTgt>
                                        </p:tgtEl>
                                        <p:attrNameLst>
                                          <p:attrName>style.visibility</p:attrName>
                                        </p:attrNameLst>
                                      </p:cBhvr>
                                      <p:to>
                                        <p:strVal val="visible"/>
                                      </p:to>
                                    </p:set>
                                    <p:animEffect transition="in" filter="fade">
                                      <p:cBhvr>
                                        <p:cTn id="156" dur="250"/>
                                        <p:tgtEl>
                                          <p:spTgt spid="36">
                                            <p:txEl>
                                              <p:pRg st="4" end="4"/>
                                            </p:txEl>
                                          </p:spTgt>
                                        </p:tgtEl>
                                      </p:cBhvr>
                                    </p:animEffect>
                                    <p:anim calcmode="lin" valueType="num">
                                      <p:cBhvr>
                                        <p:cTn id="157" dur="250" fill="hold"/>
                                        <p:tgtEl>
                                          <p:spTgt spid="36">
                                            <p:txEl>
                                              <p:pRg st="4" end="4"/>
                                            </p:txEl>
                                          </p:spTgt>
                                        </p:tgtEl>
                                        <p:attrNameLst>
                                          <p:attrName>ppt_x</p:attrName>
                                        </p:attrNameLst>
                                      </p:cBhvr>
                                      <p:tavLst>
                                        <p:tav tm="0">
                                          <p:val>
                                            <p:strVal val="#ppt_x"/>
                                          </p:val>
                                        </p:tav>
                                        <p:tav tm="100000">
                                          <p:val>
                                            <p:strVal val="#ppt_x"/>
                                          </p:val>
                                        </p:tav>
                                      </p:tavLst>
                                    </p:anim>
                                    <p:anim calcmode="lin" valueType="num">
                                      <p:cBhvr>
                                        <p:cTn id="158" dur="250" fill="hold"/>
                                        <p:tgtEl>
                                          <p:spTgt spid="36">
                                            <p:txEl>
                                              <p:pRg st="4" end="4"/>
                                            </p:txEl>
                                          </p:spTgt>
                                        </p:tgtEl>
                                        <p:attrNameLst>
                                          <p:attrName>ppt_y</p:attrName>
                                        </p:attrNameLst>
                                      </p:cBhvr>
                                      <p:tavLst>
                                        <p:tav tm="0">
                                          <p:val>
                                            <p:strVal val="#ppt_y-.1"/>
                                          </p:val>
                                        </p:tav>
                                        <p:tav tm="100000">
                                          <p:val>
                                            <p:strVal val="#ppt_y"/>
                                          </p:val>
                                        </p:tav>
                                      </p:tavLst>
                                    </p:anim>
                                  </p:childTnLst>
                                </p:cTn>
                              </p:par>
                              <p:par>
                                <p:cTn id="159" presetID="47" presetClass="entr" presetSubtype="0" fill="hold" grpId="0" nodeType="withEffect">
                                  <p:stCondLst>
                                    <p:cond delay="500"/>
                                  </p:stCondLst>
                                  <p:childTnLst>
                                    <p:set>
                                      <p:cBhvr>
                                        <p:cTn id="160" dur="1" fill="hold">
                                          <p:stCondLst>
                                            <p:cond delay="0"/>
                                          </p:stCondLst>
                                        </p:cTn>
                                        <p:tgtEl>
                                          <p:spTgt spid="36">
                                            <p:txEl>
                                              <p:pRg st="5" end="5"/>
                                            </p:txEl>
                                          </p:spTgt>
                                        </p:tgtEl>
                                        <p:attrNameLst>
                                          <p:attrName>style.visibility</p:attrName>
                                        </p:attrNameLst>
                                      </p:cBhvr>
                                      <p:to>
                                        <p:strVal val="visible"/>
                                      </p:to>
                                    </p:set>
                                    <p:animEffect transition="in" filter="fade">
                                      <p:cBhvr>
                                        <p:cTn id="161" dur="250"/>
                                        <p:tgtEl>
                                          <p:spTgt spid="36">
                                            <p:txEl>
                                              <p:pRg st="5" end="5"/>
                                            </p:txEl>
                                          </p:spTgt>
                                        </p:tgtEl>
                                      </p:cBhvr>
                                    </p:animEffect>
                                    <p:anim calcmode="lin" valueType="num">
                                      <p:cBhvr>
                                        <p:cTn id="162" dur="250" fill="hold"/>
                                        <p:tgtEl>
                                          <p:spTgt spid="36">
                                            <p:txEl>
                                              <p:pRg st="5" end="5"/>
                                            </p:txEl>
                                          </p:spTgt>
                                        </p:tgtEl>
                                        <p:attrNameLst>
                                          <p:attrName>ppt_x</p:attrName>
                                        </p:attrNameLst>
                                      </p:cBhvr>
                                      <p:tavLst>
                                        <p:tav tm="0">
                                          <p:val>
                                            <p:strVal val="#ppt_x"/>
                                          </p:val>
                                        </p:tav>
                                        <p:tav tm="100000">
                                          <p:val>
                                            <p:strVal val="#ppt_x"/>
                                          </p:val>
                                        </p:tav>
                                      </p:tavLst>
                                    </p:anim>
                                    <p:anim calcmode="lin" valueType="num">
                                      <p:cBhvr>
                                        <p:cTn id="163" dur="250" fill="hold"/>
                                        <p:tgtEl>
                                          <p:spTgt spid="36">
                                            <p:txEl>
                                              <p:pRg st="5" end="5"/>
                                            </p:txEl>
                                          </p:spTgt>
                                        </p:tgtEl>
                                        <p:attrNameLst>
                                          <p:attrName>ppt_y</p:attrName>
                                        </p:attrNameLst>
                                      </p:cBhvr>
                                      <p:tavLst>
                                        <p:tav tm="0">
                                          <p:val>
                                            <p:strVal val="#ppt_y-.1"/>
                                          </p:val>
                                        </p:tav>
                                        <p:tav tm="100000">
                                          <p:val>
                                            <p:strVal val="#ppt_y"/>
                                          </p:val>
                                        </p:tav>
                                      </p:tavLst>
                                    </p:anim>
                                  </p:childTnLst>
                                </p:cTn>
                              </p:par>
                              <p:par>
                                <p:cTn id="164" presetID="47" presetClass="entr" presetSubtype="0" fill="hold" grpId="0" nodeType="withEffect">
                                  <p:stCondLst>
                                    <p:cond delay="550"/>
                                  </p:stCondLst>
                                  <p:childTnLst>
                                    <p:set>
                                      <p:cBhvr>
                                        <p:cTn id="165" dur="1" fill="hold">
                                          <p:stCondLst>
                                            <p:cond delay="0"/>
                                          </p:stCondLst>
                                        </p:cTn>
                                        <p:tgtEl>
                                          <p:spTgt spid="36">
                                            <p:txEl>
                                              <p:pRg st="6" end="6"/>
                                            </p:txEl>
                                          </p:spTgt>
                                        </p:tgtEl>
                                        <p:attrNameLst>
                                          <p:attrName>style.visibility</p:attrName>
                                        </p:attrNameLst>
                                      </p:cBhvr>
                                      <p:to>
                                        <p:strVal val="visible"/>
                                      </p:to>
                                    </p:set>
                                    <p:animEffect transition="in" filter="fade">
                                      <p:cBhvr>
                                        <p:cTn id="166" dur="250"/>
                                        <p:tgtEl>
                                          <p:spTgt spid="36">
                                            <p:txEl>
                                              <p:pRg st="6" end="6"/>
                                            </p:txEl>
                                          </p:spTgt>
                                        </p:tgtEl>
                                      </p:cBhvr>
                                    </p:animEffect>
                                    <p:anim calcmode="lin" valueType="num">
                                      <p:cBhvr>
                                        <p:cTn id="167" dur="250" fill="hold"/>
                                        <p:tgtEl>
                                          <p:spTgt spid="36">
                                            <p:txEl>
                                              <p:pRg st="6" end="6"/>
                                            </p:txEl>
                                          </p:spTgt>
                                        </p:tgtEl>
                                        <p:attrNameLst>
                                          <p:attrName>ppt_x</p:attrName>
                                        </p:attrNameLst>
                                      </p:cBhvr>
                                      <p:tavLst>
                                        <p:tav tm="0">
                                          <p:val>
                                            <p:strVal val="#ppt_x"/>
                                          </p:val>
                                        </p:tav>
                                        <p:tav tm="100000">
                                          <p:val>
                                            <p:strVal val="#ppt_x"/>
                                          </p:val>
                                        </p:tav>
                                      </p:tavLst>
                                    </p:anim>
                                    <p:anim calcmode="lin" valueType="num">
                                      <p:cBhvr>
                                        <p:cTn id="168" dur="250" fill="hold"/>
                                        <p:tgtEl>
                                          <p:spTgt spid="36">
                                            <p:txEl>
                                              <p:pRg st="6" end="6"/>
                                            </p:txEl>
                                          </p:spTgt>
                                        </p:tgtEl>
                                        <p:attrNameLst>
                                          <p:attrName>ppt_y</p:attrName>
                                        </p:attrNameLst>
                                      </p:cBhvr>
                                      <p:tavLst>
                                        <p:tav tm="0">
                                          <p:val>
                                            <p:strVal val="#ppt_y-.1"/>
                                          </p:val>
                                        </p:tav>
                                        <p:tav tm="100000">
                                          <p:val>
                                            <p:strVal val="#ppt_y"/>
                                          </p:val>
                                        </p:tav>
                                      </p:tavLst>
                                    </p:anim>
                                  </p:childTnLst>
                                </p:cTn>
                              </p:par>
                              <p:par>
                                <p:cTn id="169" presetID="47" presetClass="entr" presetSubtype="0" fill="hold" grpId="0" nodeType="withEffect">
                                  <p:stCondLst>
                                    <p:cond delay="600"/>
                                  </p:stCondLst>
                                  <p:childTnLst>
                                    <p:set>
                                      <p:cBhvr>
                                        <p:cTn id="170" dur="1" fill="hold">
                                          <p:stCondLst>
                                            <p:cond delay="0"/>
                                          </p:stCondLst>
                                        </p:cTn>
                                        <p:tgtEl>
                                          <p:spTgt spid="36">
                                            <p:txEl>
                                              <p:pRg st="7" end="7"/>
                                            </p:txEl>
                                          </p:spTgt>
                                        </p:tgtEl>
                                        <p:attrNameLst>
                                          <p:attrName>style.visibility</p:attrName>
                                        </p:attrNameLst>
                                      </p:cBhvr>
                                      <p:to>
                                        <p:strVal val="visible"/>
                                      </p:to>
                                    </p:set>
                                    <p:animEffect transition="in" filter="fade">
                                      <p:cBhvr>
                                        <p:cTn id="171" dur="250"/>
                                        <p:tgtEl>
                                          <p:spTgt spid="36">
                                            <p:txEl>
                                              <p:pRg st="7" end="7"/>
                                            </p:txEl>
                                          </p:spTgt>
                                        </p:tgtEl>
                                      </p:cBhvr>
                                    </p:animEffect>
                                    <p:anim calcmode="lin" valueType="num">
                                      <p:cBhvr>
                                        <p:cTn id="172" dur="250" fill="hold"/>
                                        <p:tgtEl>
                                          <p:spTgt spid="36">
                                            <p:txEl>
                                              <p:pRg st="7" end="7"/>
                                            </p:txEl>
                                          </p:spTgt>
                                        </p:tgtEl>
                                        <p:attrNameLst>
                                          <p:attrName>ppt_x</p:attrName>
                                        </p:attrNameLst>
                                      </p:cBhvr>
                                      <p:tavLst>
                                        <p:tav tm="0">
                                          <p:val>
                                            <p:strVal val="#ppt_x"/>
                                          </p:val>
                                        </p:tav>
                                        <p:tav tm="100000">
                                          <p:val>
                                            <p:strVal val="#ppt_x"/>
                                          </p:val>
                                        </p:tav>
                                      </p:tavLst>
                                    </p:anim>
                                    <p:anim calcmode="lin" valueType="num">
                                      <p:cBhvr>
                                        <p:cTn id="173" dur="250" fill="hold"/>
                                        <p:tgtEl>
                                          <p:spTgt spid="36">
                                            <p:txEl>
                                              <p:pRg st="7" end="7"/>
                                            </p:txEl>
                                          </p:spTgt>
                                        </p:tgtEl>
                                        <p:attrNameLst>
                                          <p:attrName>ppt_y</p:attrName>
                                        </p:attrNameLst>
                                      </p:cBhvr>
                                      <p:tavLst>
                                        <p:tav tm="0">
                                          <p:val>
                                            <p:strVal val="#ppt_y-.1"/>
                                          </p:val>
                                        </p:tav>
                                        <p:tav tm="100000">
                                          <p:val>
                                            <p:strVal val="#ppt_y"/>
                                          </p:val>
                                        </p:tav>
                                      </p:tavLst>
                                    </p:anim>
                                  </p:childTnLst>
                                </p:cTn>
                              </p:par>
                              <p:par>
                                <p:cTn id="174" presetID="47" presetClass="entr" presetSubtype="0" fill="hold" grpId="0" nodeType="withEffect">
                                  <p:stCondLst>
                                    <p:cond delay="0"/>
                                  </p:stCondLst>
                                  <p:childTnLst>
                                    <p:set>
                                      <p:cBhvr>
                                        <p:cTn id="175" dur="1" fill="hold">
                                          <p:stCondLst>
                                            <p:cond delay="0"/>
                                          </p:stCondLst>
                                        </p:cTn>
                                        <p:tgtEl>
                                          <p:spTgt spid="38">
                                            <p:txEl>
                                              <p:pRg st="0" end="0"/>
                                            </p:txEl>
                                          </p:spTgt>
                                        </p:tgtEl>
                                        <p:attrNameLst>
                                          <p:attrName>style.visibility</p:attrName>
                                        </p:attrNameLst>
                                      </p:cBhvr>
                                      <p:to>
                                        <p:strVal val="visible"/>
                                      </p:to>
                                    </p:set>
                                    <p:animEffect transition="in" filter="fade">
                                      <p:cBhvr>
                                        <p:cTn id="176" dur="250"/>
                                        <p:tgtEl>
                                          <p:spTgt spid="38">
                                            <p:txEl>
                                              <p:pRg st="0" end="0"/>
                                            </p:txEl>
                                          </p:spTgt>
                                        </p:tgtEl>
                                      </p:cBhvr>
                                    </p:animEffect>
                                    <p:anim calcmode="lin" valueType="num">
                                      <p:cBhvr>
                                        <p:cTn id="177" dur="25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178" dur="250" fill="hold"/>
                                        <p:tgtEl>
                                          <p:spTgt spid="38">
                                            <p:txEl>
                                              <p:pRg st="0" end="0"/>
                                            </p:txEl>
                                          </p:spTgt>
                                        </p:tgtEl>
                                        <p:attrNameLst>
                                          <p:attrName>ppt_y</p:attrName>
                                        </p:attrNameLst>
                                      </p:cBhvr>
                                      <p:tavLst>
                                        <p:tav tm="0">
                                          <p:val>
                                            <p:strVal val="#ppt_y-.1"/>
                                          </p:val>
                                        </p:tav>
                                        <p:tav tm="100000">
                                          <p:val>
                                            <p:strVal val="#ppt_y"/>
                                          </p:val>
                                        </p:tav>
                                      </p:tavLst>
                                    </p:anim>
                                  </p:childTnLst>
                                </p:cTn>
                              </p:par>
                              <p:par>
                                <p:cTn id="179" presetID="47" presetClass="entr" presetSubtype="0" fill="hold" grpId="0" nodeType="withEffect">
                                  <p:stCondLst>
                                    <p:cond delay="100"/>
                                  </p:stCondLst>
                                  <p:childTnLst>
                                    <p:set>
                                      <p:cBhvr>
                                        <p:cTn id="180" dur="1" fill="hold">
                                          <p:stCondLst>
                                            <p:cond delay="0"/>
                                          </p:stCondLst>
                                        </p:cTn>
                                        <p:tgtEl>
                                          <p:spTgt spid="38">
                                            <p:txEl>
                                              <p:pRg st="1" end="1"/>
                                            </p:txEl>
                                          </p:spTgt>
                                        </p:tgtEl>
                                        <p:attrNameLst>
                                          <p:attrName>style.visibility</p:attrName>
                                        </p:attrNameLst>
                                      </p:cBhvr>
                                      <p:to>
                                        <p:strVal val="visible"/>
                                      </p:to>
                                    </p:set>
                                    <p:animEffect transition="in" filter="fade">
                                      <p:cBhvr>
                                        <p:cTn id="181" dur="250"/>
                                        <p:tgtEl>
                                          <p:spTgt spid="38">
                                            <p:txEl>
                                              <p:pRg st="1" end="1"/>
                                            </p:txEl>
                                          </p:spTgt>
                                        </p:tgtEl>
                                      </p:cBhvr>
                                    </p:animEffect>
                                    <p:anim calcmode="lin" valueType="num">
                                      <p:cBhvr>
                                        <p:cTn id="182" dur="250" fill="hold"/>
                                        <p:tgtEl>
                                          <p:spTgt spid="38">
                                            <p:txEl>
                                              <p:pRg st="1" end="1"/>
                                            </p:txEl>
                                          </p:spTgt>
                                        </p:tgtEl>
                                        <p:attrNameLst>
                                          <p:attrName>ppt_x</p:attrName>
                                        </p:attrNameLst>
                                      </p:cBhvr>
                                      <p:tavLst>
                                        <p:tav tm="0">
                                          <p:val>
                                            <p:strVal val="#ppt_x"/>
                                          </p:val>
                                        </p:tav>
                                        <p:tav tm="100000">
                                          <p:val>
                                            <p:strVal val="#ppt_x"/>
                                          </p:val>
                                        </p:tav>
                                      </p:tavLst>
                                    </p:anim>
                                    <p:anim calcmode="lin" valueType="num">
                                      <p:cBhvr>
                                        <p:cTn id="183" dur="250" fill="hold"/>
                                        <p:tgtEl>
                                          <p:spTgt spid="38">
                                            <p:txEl>
                                              <p:pRg st="1" end="1"/>
                                            </p:txEl>
                                          </p:spTgt>
                                        </p:tgtEl>
                                        <p:attrNameLst>
                                          <p:attrName>ppt_y</p:attrName>
                                        </p:attrNameLst>
                                      </p:cBhvr>
                                      <p:tavLst>
                                        <p:tav tm="0">
                                          <p:val>
                                            <p:strVal val="#ppt_y-.1"/>
                                          </p:val>
                                        </p:tav>
                                        <p:tav tm="100000">
                                          <p:val>
                                            <p:strVal val="#ppt_y"/>
                                          </p:val>
                                        </p:tav>
                                      </p:tavLst>
                                    </p:anim>
                                  </p:childTnLst>
                                </p:cTn>
                              </p:par>
                              <p:par>
                                <p:cTn id="184" presetID="47" presetClass="entr" presetSubtype="0" fill="hold" grpId="0" nodeType="withEffect">
                                  <p:stCondLst>
                                    <p:cond delay="200"/>
                                  </p:stCondLst>
                                  <p:childTnLst>
                                    <p:set>
                                      <p:cBhvr>
                                        <p:cTn id="185" dur="1" fill="hold">
                                          <p:stCondLst>
                                            <p:cond delay="0"/>
                                          </p:stCondLst>
                                        </p:cTn>
                                        <p:tgtEl>
                                          <p:spTgt spid="38">
                                            <p:txEl>
                                              <p:pRg st="2" end="2"/>
                                            </p:txEl>
                                          </p:spTgt>
                                        </p:tgtEl>
                                        <p:attrNameLst>
                                          <p:attrName>style.visibility</p:attrName>
                                        </p:attrNameLst>
                                      </p:cBhvr>
                                      <p:to>
                                        <p:strVal val="visible"/>
                                      </p:to>
                                    </p:set>
                                    <p:animEffect transition="in" filter="fade">
                                      <p:cBhvr>
                                        <p:cTn id="186" dur="250"/>
                                        <p:tgtEl>
                                          <p:spTgt spid="38">
                                            <p:txEl>
                                              <p:pRg st="2" end="2"/>
                                            </p:txEl>
                                          </p:spTgt>
                                        </p:tgtEl>
                                      </p:cBhvr>
                                    </p:animEffect>
                                    <p:anim calcmode="lin" valueType="num">
                                      <p:cBhvr>
                                        <p:cTn id="187" dur="250" fill="hold"/>
                                        <p:tgtEl>
                                          <p:spTgt spid="38">
                                            <p:txEl>
                                              <p:pRg st="2" end="2"/>
                                            </p:txEl>
                                          </p:spTgt>
                                        </p:tgtEl>
                                        <p:attrNameLst>
                                          <p:attrName>ppt_x</p:attrName>
                                        </p:attrNameLst>
                                      </p:cBhvr>
                                      <p:tavLst>
                                        <p:tav tm="0">
                                          <p:val>
                                            <p:strVal val="#ppt_x"/>
                                          </p:val>
                                        </p:tav>
                                        <p:tav tm="100000">
                                          <p:val>
                                            <p:strVal val="#ppt_x"/>
                                          </p:val>
                                        </p:tav>
                                      </p:tavLst>
                                    </p:anim>
                                    <p:anim calcmode="lin" valueType="num">
                                      <p:cBhvr>
                                        <p:cTn id="188" dur="250" fill="hold"/>
                                        <p:tgtEl>
                                          <p:spTgt spid="38">
                                            <p:txEl>
                                              <p:pRg st="2" end="2"/>
                                            </p:txEl>
                                          </p:spTgt>
                                        </p:tgtEl>
                                        <p:attrNameLst>
                                          <p:attrName>ppt_y</p:attrName>
                                        </p:attrNameLst>
                                      </p:cBhvr>
                                      <p:tavLst>
                                        <p:tav tm="0">
                                          <p:val>
                                            <p:strVal val="#ppt_y-.1"/>
                                          </p:val>
                                        </p:tav>
                                        <p:tav tm="100000">
                                          <p:val>
                                            <p:strVal val="#ppt_y"/>
                                          </p:val>
                                        </p:tav>
                                      </p:tavLst>
                                    </p:anim>
                                  </p:childTnLst>
                                </p:cTn>
                              </p:par>
                              <p:par>
                                <p:cTn id="189" presetID="47" presetClass="entr" presetSubtype="0" fill="hold" grpId="0" nodeType="withEffect">
                                  <p:stCondLst>
                                    <p:cond delay="300"/>
                                  </p:stCondLst>
                                  <p:childTnLst>
                                    <p:set>
                                      <p:cBhvr>
                                        <p:cTn id="190" dur="1" fill="hold">
                                          <p:stCondLst>
                                            <p:cond delay="0"/>
                                          </p:stCondLst>
                                        </p:cTn>
                                        <p:tgtEl>
                                          <p:spTgt spid="38">
                                            <p:txEl>
                                              <p:pRg st="3" end="3"/>
                                            </p:txEl>
                                          </p:spTgt>
                                        </p:tgtEl>
                                        <p:attrNameLst>
                                          <p:attrName>style.visibility</p:attrName>
                                        </p:attrNameLst>
                                      </p:cBhvr>
                                      <p:to>
                                        <p:strVal val="visible"/>
                                      </p:to>
                                    </p:set>
                                    <p:animEffect transition="in" filter="fade">
                                      <p:cBhvr>
                                        <p:cTn id="191" dur="250"/>
                                        <p:tgtEl>
                                          <p:spTgt spid="38">
                                            <p:txEl>
                                              <p:pRg st="3" end="3"/>
                                            </p:txEl>
                                          </p:spTgt>
                                        </p:tgtEl>
                                      </p:cBhvr>
                                    </p:animEffect>
                                    <p:anim calcmode="lin" valueType="num">
                                      <p:cBhvr>
                                        <p:cTn id="192" dur="250" fill="hold"/>
                                        <p:tgtEl>
                                          <p:spTgt spid="38">
                                            <p:txEl>
                                              <p:pRg st="3" end="3"/>
                                            </p:txEl>
                                          </p:spTgt>
                                        </p:tgtEl>
                                        <p:attrNameLst>
                                          <p:attrName>ppt_x</p:attrName>
                                        </p:attrNameLst>
                                      </p:cBhvr>
                                      <p:tavLst>
                                        <p:tav tm="0">
                                          <p:val>
                                            <p:strVal val="#ppt_x"/>
                                          </p:val>
                                        </p:tav>
                                        <p:tav tm="100000">
                                          <p:val>
                                            <p:strVal val="#ppt_x"/>
                                          </p:val>
                                        </p:tav>
                                      </p:tavLst>
                                    </p:anim>
                                    <p:anim calcmode="lin" valueType="num">
                                      <p:cBhvr>
                                        <p:cTn id="193" dur="250" fill="hold"/>
                                        <p:tgtEl>
                                          <p:spTgt spid="38">
                                            <p:txEl>
                                              <p:pRg st="3" end="3"/>
                                            </p:txEl>
                                          </p:spTgt>
                                        </p:tgtEl>
                                        <p:attrNameLst>
                                          <p:attrName>ppt_y</p:attrName>
                                        </p:attrNameLst>
                                      </p:cBhvr>
                                      <p:tavLst>
                                        <p:tav tm="0">
                                          <p:val>
                                            <p:strVal val="#ppt_y-.1"/>
                                          </p:val>
                                        </p:tav>
                                        <p:tav tm="100000">
                                          <p:val>
                                            <p:strVal val="#ppt_y"/>
                                          </p:val>
                                        </p:tav>
                                      </p:tavLst>
                                    </p:anim>
                                  </p:childTnLst>
                                </p:cTn>
                              </p:par>
                              <p:par>
                                <p:cTn id="194" presetID="47" presetClass="entr" presetSubtype="0" fill="hold" grpId="0" nodeType="withEffect">
                                  <p:stCondLst>
                                    <p:cond delay="0"/>
                                  </p:stCondLst>
                                  <p:childTnLst>
                                    <p:set>
                                      <p:cBhvr>
                                        <p:cTn id="195" dur="1" fill="hold">
                                          <p:stCondLst>
                                            <p:cond delay="0"/>
                                          </p:stCondLst>
                                        </p:cTn>
                                        <p:tgtEl>
                                          <p:spTgt spid="6">
                                            <p:txEl>
                                              <p:pRg st="0" end="0"/>
                                            </p:txEl>
                                          </p:spTgt>
                                        </p:tgtEl>
                                        <p:attrNameLst>
                                          <p:attrName>style.visibility</p:attrName>
                                        </p:attrNameLst>
                                      </p:cBhvr>
                                      <p:to>
                                        <p:strVal val="visible"/>
                                      </p:to>
                                    </p:set>
                                    <p:animEffect transition="in" filter="fade">
                                      <p:cBhvr>
                                        <p:cTn id="196" dur="250"/>
                                        <p:tgtEl>
                                          <p:spTgt spid="6">
                                            <p:txEl>
                                              <p:pRg st="0" end="0"/>
                                            </p:txEl>
                                          </p:spTgt>
                                        </p:tgtEl>
                                      </p:cBhvr>
                                    </p:animEffect>
                                    <p:anim calcmode="lin" valueType="num">
                                      <p:cBhvr>
                                        <p:cTn id="197" dur="25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98" dur="250" fill="hold"/>
                                        <p:tgtEl>
                                          <p:spTgt spid="6">
                                            <p:txEl>
                                              <p:pRg st="0" end="0"/>
                                            </p:txEl>
                                          </p:spTgt>
                                        </p:tgtEl>
                                        <p:attrNameLst>
                                          <p:attrName>ppt_y</p:attrName>
                                        </p:attrNameLst>
                                      </p:cBhvr>
                                      <p:tavLst>
                                        <p:tav tm="0">
                                          <p:val>
                                            <p:strVal val="#ppt_y-.1"/>
                                          </p:val>
                                        </p:tav>
                                        <p:tav tm="100000">
                                          <p:val>
                                            <p:strVal val="#ppt_y"/>
                                          </p:val>
                                        </p:tav>
                                      </p:tavLst>
                                    </p:anim>
                                  </p:childTnLst>
                                </p:cTn>
                              </p:par>
                              <p:par>
                                <p:cTn id="199" presetID="47" presetClass="entr" presetSubtype="0" fill="hold" grpId="0" nodeType="withEffect">
                                  <p:stCondLst>
                                    <p:cond delay="100"/>
                                  </p:stCondLst>
                                  <p:childTnLst>
                                    <p:set>
                                      <p:cBhvr>
                                        <p:cTn id="200" dur="1" fill="hold">
                                          <p:stCondLst>
                                            <p:cond delay="0"/>
                                          </p:stCondLst>
                                        </p:cTn>
                                        <p:tgtEl>
                                          <p:spTgt spid="6">
                                            <p:txEl>
                                              <p:pRg st="1" end="1"/>
                                            </p:txEl>
                                          </p:spTgt>
                                        </p:tgtEl>
                                        <p:attrNameLst>
                                          <p:attrName>style.visibility</p:attrName>
                                        </p:attrNameLst>
                                      </p:cBhvr>
                                      <p:to>
                                        <p:strVal val="visible"/>
                                      </p:to>
                                    </p:set>
                                    <p:animEffect transition="in" filter="fade">
                                      <p:cBhvr>
                                        <p:cTn id="201" dur="250"/>
                                        <p:tgtEl>
                                          <p:spTgt spid="6">
                                            <p:txEl>
                                              <p:pRg st="1" end="1"/>
                                            </p:txEl>
                                          </p:spTgt>
                                        </p:tgtEl>
                                      </p:cBhvr>
                                    </p:animEffect>
                                    <p:anim calcmode="lin" valueType="num">
                                      <p:cBhvr>
                                        <p:cTn id="202" dur="25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03" dur="250" fill="hold"/>
                                        <p:tgtEl>
                                          <p:spTgt spid="6">
                                            <p:txEl>
                                              <p:pRg st="1" end="1"/>
                                            </p:txEl>
                                          </p:spTgt>
                                        </p:tgtEl>
                                        <p:attrNameLst>
                                          <p:attrName>ppt_y</p:attrName>
                                        </p:attrNameLst>
                                      </p:cBhvr>
                                      <p:tavLst>
                                        <p:tav tm="0">
                                          <p:val>
                                            <p:strVal val="#ppt_y-.1"/>
                                          </p:val>
                                        </p:tav>
                                        <p:tav tm="100000">
                                          <p:val>
                                            <p:strVal val="#ppt_y"/>
                                          </p:val>
                                        </p:tav>
                                      </p:tavLst>
                                    </p:anim>
                                  </p:childTnLst>
                                </p:cTn>
                              </p:par>
                              <p:par>
                                <p:cTn id="204" presetID="47" presetClass="entr" presetSubtype="0" fill="hold" grpId="0" nodeType="withEffect">
                                  <p:stCondLst>
                                    <p:cond delay="200"/>
                                  </p:stCondLst>
                                  <p:childTnLst>
                                    <p:set>
                                      <p:cBhvr>
                                        <p:cTn id="205" dur="1" fill="hold">
                                          <p:stCondLst>
                                            <p:cond delay="0"/>
                                          </p:stCondLst>
                                        </p:cTn>
                                        <p:tgtEl>
                                          <p:spTgt spid="6">
                                            <p:txEl>
                                              <p:pRg st="2" end="2"/>
                                            </p:txEl>
                                          </p:spTgt>
                                        </p:tgtEl>
                                        <p:attrNameLst>
                                          <p:attrName>style.visibility</p:attrName>
                                        </p:attrNameLst>
                                      </p:cBhvr>
                                      <p:to>
                                        <p:strVal val="visible"/>
                                      </p:to>
                                    </p:set>
                                    <p:animEffect transition="in" filter="fade">
                                      <p:cBhvr>
                                        <p:cTn id="206" dur="250"/>
                                        <p:tgtEl>
                                          <p:spTgt spid="6">
                                            <p:txEl>
                                              <p:pRg st="2" end="2"/>
                                            </p:txEl>
                                          </p:spTgt>
                                        </p:tgtEl>
                                      </p:cBhvr>
                                    </p:animEffect>
                                    <p:anim calcmode="lin" valueType="num">
                                      <p:cBhvr>
                                        <p:cTn id="207" dur="25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08" dur="250" fill="hold"/>
                                        <p:tgtEl>
                                          <p:spTgt spid="6">
                                            <p:txEl>
                                              <p:pRg st="2" end="2"/>
                                            </p:txEl>
                                          </p:spTgt>
                                        </p:tgtEl>
                                        <p:attrNameLst>
                                          <p:attrName>ppt_y</p:attrName>
                                        </p:attrNameLst>
                                      </p:cBhvr>
                                      <p:tavLst>
                                        <p:tav tm="0">
                                          <p:val>
                                            <p:strVal val="#ppt_y-.1"/>
                                          </p:val>
                                        </p:tav>
                                        <p:tav tm="100000">
                                          <p:val>
                                            <p:strVal val="#ppt_y"/>
                                          </p:val>
                                        </p:tav>
                                      </p:tavLst>
                                    </p:anim>
                                  </p:childTnLst>
                                </p:cTn>
                              </p:par>
                              <p:par>
                                <p:cTn id="209" presetID="47" presetClass="entr" presetSubtype="0" fill="hold" grpId="0" nodeType="withEffect">
                                  <p:stCondLst>
                                    <p:cond delay="300"/>
                                  </p:stCondLst>
                                  <p:childTnLst>
                                    <p:set>
                                      <p:cBhvr>
                                        <p:cTn id="210" dur="1" fill="hold">
                                          <p:stCondLst>
                                            <p:cond delay="0"/>
                                          </p:stCondLst>
                                        </p:cTn>
                                        <p:tgtEl>
                                          <p:spTgt spid="6">
                                            <p:txEl>
                                              <p:pRg st="3" end="3"/>
                                            </p:txEl>
                                          </p:spTgt>
                                        </p:tgtEl>
                                        <p:attrNameLst>
                                          <p:attrName>style.visibility</p:attrName>
                                        </p:attrNameLst>
                                      </p:cBhvr>
                                      <p:to>
                                        <p:strVal val="visible"/>
                                      </p:to>
                                    </p:set>
                                    <p:animEffect transition="in" filter="fade">
                                      <p:cBhvr>
                                        <p:cTn id="211" dur="250"/>
                                        <p:tgtEl>
                                          <p:spTgt spid="6">
                                            <p:txEl>
                                              <p:pRg st="3" end="3"/>
                                            </p:txEl>
                                          </p:spTgt>
                                        </p:tgtEl>
                                      </p:cBhvr>
                                    </p:animEffect>
                                    <p:anim calcmode="lin" valueType="num">
                                      <p:cBhvr>
                                        <p:cTn id="212" dur="25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13" dur="250" fill="hold"/>
                                        <p:tgtEl>
                                          <p:spTgt spid="6">
                                            <p:txEl>
                                              <p:pRg st="3" end="3"/>
                                            </p:txEl>
                                          </p:spTgt>
                                        </p:tgtEl>
                                        <p:attrNameLst>
                                          <p:attrName>ppt_y</p:attrName>
                                        </p:attrNameLst>
                                      </p:cBhvr>
                                      <p:tavLst>
                                        <p:tav tm="0">
                                          <p:val>
                                            <p:strVal val="#ppt_y-.1"/>
                                          </p:val>
                                        </p:tav>
                                        <p:tav tm="100000">
                                          <p:val>
                                            <p:strVal val="#ppt_y"/>
                                          </p:val>
                                        </p:tav>
                                      </p:tavLst>
                                    </p:anim>
                                  </p:childTnLst>
                                </p:cTn>
                              </p:par>
                              <p:par>
                                <p:cTn id="214" presetID="47" presetClass="entr" presetSubtype="0" fill="hold" grpId="0" nodeType="withEffect">
                                  <p:stCondLst>
                                    <p:cond delay="400"/>
                                  </p:stCondLst>
                                  <p:childTnLst>
                                    <p:set>
                                      <p:cBhvr>
                                        <p:cTn id="215" dur="1" fill="hold">
                                          <p:stCondLst>
                                            <p:cond delay="0"/>
                                          </p:stCondLst>
                                        </p:cTn>
                                        <p:tgtEl>
                                          <p:spTgt spid="6">
                                            <p:txEl>
                                              <p:pRg st="4" end="4"/>
                                            </p:txEl>
                                          </p:spTgt>
                                        </p:tgtEl>
                                        <p:attrNameLst>
                                          <p:attrName>style.visibility</p:attrName>
                                        </p:attrNameLst>
                                      </p:cBhvr>
                                      <p:to>
                                        <p:strVal val="visible"/>
                                      </p:to>
                                    </p:set>
                                    <p:animEffect transition="in" filter="fade">
                                      <p:cBhvr>
                                        <p:cTn id="216" dur="250"/>
                                        <p:tgtEl>
                                          <p:spTgt spid="6">
                                            <p:txEl>
                                              <p:pRg st="4" end="4"/>
                                            </p:txEl>
                                          </p:spTgt>
                                        </p:tgtEl>
                                      </p:cBhvr>
                                    </p:animEffect>
                                    <p:anim calcmode="lin" valueType="num">
                                      <p:cBhvr>
                                        <p:cTn id="217" dur="25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18" dur="250" fill="hold"/>
                                        <p:tgtEl>
                                          <p:spTgt spid="6">
                                            <p:txEl>
                                              <p:pRg st="4" end="4"/>
                                            </p:txEl>
                                          </p:spTgt>
                                        </p:tgtEl>
                                        <p:attrNameLst>
                                          <p:attrName>ppt_y</p:attrName>
                                        </p:attrNameLst>
                                      </p:cBhvr>
                                      <p:tavLst>
                                        <p:tav tm="0">
                                          <p:val>
                                            <p:strVal val="#ppt_y-.1"/>
                                          </p:val>
                                        </p:tav>
                                        <p:tav tm="100000">
                                          <p:val>
                                            <p:strVal val="#ppt_y"/>
                                          </p:val>
                                        </p:tav>
                                      </p:tavLst>
                                    </p:anim>
                                  </p:childTnLst>
                                </p:cTn>
                              </p:par>
                              <p:par>
                                <p:cTn id="219" presetID="47" presetClass="entr" presetSubtype="0" fill="hold" grpId="0" nodeType="withEffect">
                                  <p:stCondLst>
                                    <p:cond delay="500"/>
                                  </p:stCondLst>
                                  <p:childTnLst>
                                    <p:set>
                                      <p:cBhvr>
                                        <p:cTn id="220" dur="1" fill="hold">
                                          <p:stCondLst>
                                            <p:cond delay="0"/>
                                          </p:stCondLst>
                                        </p:cTn>
                                        <p:tgtEl>
                                          <p:spTgt spid="6">
                                            <p:txEl>
                                              <p:pRg st="5" end="5"/>
                                            </p:txEl>
                                          </p:spTgt>
                                        </p:tgtEl>
                                        <p:attrNameLst>
                                          <p:attrName>style.visibility</p:attrName>
                                        </p:attrNameLst>
                                      </p:cBhvr>
                                      <p:to>
                                        <p:strVal val="visible"/>
                                      </p:to>
                                    </p:set>
                                    <p:animEffect transition="in" filter="fade">
                                      <p:cBhvr>
                                        <p:cTn id="221" dur="250"/>
                                        <p:tgtEl>
                                          <p:spTgt spid="6">
                                            <p:txEl>
                                              <p:pRg st="5" end="5"/>
                                            </p:txEl>
                                          </p:spTgt>
                                        </p:tgtEl>
                                      </p:cBhvr>
                                    </p:animEffect>
                                    <p:anim calcmode="lin" valueType="num">
                                      <p:cBhvr>
                                        <p:cTn id="222" dur="25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223" dur="250" fill="hold"/>
                                        <p:tgtEl>
                                          <p:spTgt spid="6">
                                            <p:txEl>
                                              <p:pRg st="5" end="5"/>
                                            </p:txEl>
                                          </p:spTgt>
                                        </p:tgtEl>
                                        <p:attrNameLst>
                                          <p:attrName>ppt_y</p:attrName>
                                        </p:attrNameLst>
                                      </p:cBhvr>
                                      <p:tavLst>
                                        <p:tav tm="0">
                                          <p:val>
                                            <p:strVal val="#ppt_y-.1"/>
                                          </p:val>
                                        </p:tav>
                                        <p:tav tm="100000">
                                          <p:val>
                                            <p:strVal val="#ppt_y"/>
                                          </p:val>
                                        </p:tav>
                                      </p:tavLst>
                                    </p:anim>
                                  </p:childTnLst>
                                </p:cTn>
                              </p:par>
                              <p:par>
                                <p:cTn id="224" presetID="47" presetClass="entr" presetSubtype="0" fill="hold" grpId="0" nodeType="withEffect">
                                  <p:stCondLst>
                                    <p:cond delay="550"/>
                                  </p:stCondLst>
                                  <p:childTnLst>
                                    <p:set>
                                      <p:cBhvr>
                                        <p:cTn id="225" dur="1" fill="hold">
                                          <p:stCondLst>
                                            <p:cond delay="0"/>
                                          </p:stCondLst>
                                        </p:cTn>
                                        <p:tgtEl>
                                          <p:spTgt spid="6">
                                            <p:txEl>
                                              <p:pRg st="6" end="6"/>
                                            </p:txEl>
                                          </p:spTgt>
                                        </p:tgtEl>
                                        <p:attrNameLst>
                                          <p:attrName>style.visibility</p:attrName>
                                        </p:attrNameLst>
                                      </p:cBhvr>
                                      <p:to>
                                        <p:strVal val="visible"/>
                                      </p:to>
                                    </p:set>
                                    <p:animEffect transition="in" filter="fade">
                                      <p:cBhvr>
                                        <p:cTn id="226" dur="250"/>
                                        <p:tgtEl>
                                          <p:spTgt spid="6">
                                            <p:txEl>
                                              <p:pRg st="6" end="6"/>
                                            </p:txEl>
                                          </p:spTgt>
                                        </p:tgtEl>
                                      </p:cBhvr>
                                    </p:animEffect>
                                    <p:anim calcmode="lin" valueType="num">
                                      <p:cBhvr>
                                        <p:cTn id="227" dur="25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228" dur="250" fill="hold"/>
                                        <p:tgtEl>
                                          <p:spTgt spid="6">
                                            <p:txEl>
                                              <p:pRg st="6" end="6"/>
                                            </p:txEl>
                                          </p:spTgt>
                                        </p:tgtEl>
                                        <p:attrNameLst>
                                          <p:attrName>ppt_y</p:attrName>
                                        </p:attrNameLst>
                                      </p:cBhvr>
                                      <p:tavLst>
                                        <p:tav tm="0">
                                          <p:val>
                                            <p:strVal val="#ppt_y-.1"/>
                                          </p:val>
                                        </p:tav>
                                        <p:tav tm="100000">
                                          <p:val>
                                            <p:strVal val="#ppt_y"/>
                                          </p:val>
                                        </p:tav>
                                      </p:tavLst>
                                    </p:anim>
                                  </p:childTnLst>
                                </p:cTn>
                              </p:par>
                              <p:par>
                                <p:cTn id="229" presetID="47" presetClass="entr" presetSubtype="0" fill="hold" grpId="0" nodeType="withEffect">
                                  <p:stCondLst>
                                    <p:cond delay="600"/>
                                  </p:stCondLst>
                                  <p:childTnLst>
                                    <p:set>
                                      <p:cBhvr>
                                        <p:cTn id="230" dur="1" fill="hold">
                                          <p:stCondLst>
                                            <p:cond delay="0"/>
                                          </p:stCondLst>
                                        </p:cTn>
                                        <p:tgtEl>
                                          <p:spTgt spid="6">
                                            <p:txEl>
                                              <p:pRg st="7" end="7"/>
                                            </p:txEl>
                                          </p:spTgt>
                                        </p:tgtEl>
                                        <p:attrNameLst>
                                          <p:attrName>style.visibility</p:attrName>
                                        </p:attrNameLst>
                                      </p:cBhvr>
                                      <p:to>
                                        <p:strVal val="visible"/>
                                      </p:to>
                                    </p:set>
                                    <p:animEffect transition="in" filter="fade">
                                      <p:cBhvr>
                                        <p:cTn id="231" dur="250"/>
                                        <p:tgtEl>
                                          <p:spTgt spid="6">
                                            <p:txEl>
                                              <p:pRg st="7" end="7"/>
                                            </p:txEl>
                                          </p:spTgt>
                                        </p:tgtEl>
                                      </p:cBhvr>
                                    </p:animEffect>
                                    <p:anim calcmode="lin" valueType="num">
                                      <p:cBhvr>
                                        <p:cTn id="232" dur="25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233" dur="25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uiExpand="1" build="p"/>
      <p:bldP spid="34" grpId="0" uiExpand="1" build="p"/>
      <p:bldP spid="35" grpId="0" uiExpand="1" build="p"/>
      <p:bldP spid="36" grpId="0" uiExpand="1" build="p"/>
      <p:bldP spid="38" grpId="0" uiExpand="1" build="p"/>
      <p:bldP spid="6"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0DAE1EA2-3D70-CECB-FEF7-095CBA5AD27A}"/>
              </a:ext>
            </a:extLst>
          </p:cNvPr>
          <p:cNvSpPr/>
          <p:nvPr/>
        </p:nvSpPr>
        <p:spPr>
          <a:xfrm>
            <a:off x="1821568" y="7245756"/>
            <a:ext cx="485164" cy="301752"/>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1A319250-8E71-737D-8D7E-8B9908F8BADB}"/>
              </a:ext>
            </a:extLst>
          </p:cNvPr>
          <p:cNvGrpSpPr/>
          <p:nvPr/>
        </p:nvGrpSpPr>
        <p:grpSpPr>
          <a:xfrm>
            <a:off x="1793640" y="1080435"/>
            <a:ext cx="1471296" cy="5777564"/>
            <a:chOff x="1793640" y="1080435"/>
            <a:chExt cx="1471296" cy="5777564"/>
          </a:xfrm>
        </p:grpSpPr>
        <p:sp>
          <p:nvSpPr>
            <p:cNvPr id="34" name="Title 1">
              <a:extLst>
                <a:ext uri="{FF2B5EF4-FFF2-40B4-BE49-F238E27FC236}">
                  <a16:creationId xmlns:a16="http://schemas.microsoft.com/office/drawing/2014/main" id="{510C7BD2-C542-61D8-A84A-DEEC112EF889}"/>
                </a:ext>
              </a:extLst>
            </p:cNvPr>
            <p:cNvSpPr txBox="1">
              <a:spLocks/>
            </p:cNvSpPr>
            <p:nvPr/>
          </p:nvSpPr>
          <p:spPr>
            <a:xfrm>
              <a:off x="1793640" y="1919075"/>
              <a:ext cx="1466912" cy="4938924"/>
            </a:xfrm>
            <a:prstGeom prst="rect">
              <a:avLst/>
            </a:prstGeom>
            <a:ln>
              <a:noFill/>
            </a:ln>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20000"/>
                </a:lnSpc>
              </a:pPr>
              <a:r>
                <a:rPr lang="en-US" sz="1400" dirty="0">
                  <a:solidFill>
                    <a:schemeClr val="bg1"/>
                  </a:solidFill>
                  <a:latin typeface="Chakra Petch" panose="00000500000000000000" pitchFamily="2" charset="-34"/>
                  <a:cs typeface="Chakra Petch" panose="00000500000000000000" pitchFamily="2" charset="-34"/>
                </a:rPr>
                <a:t>Arbitrary Value</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LOD</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Zero</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Mean</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20000"/>
                </a:lnSpc>
              </a:pPr>
              <a:r>
                <a:rPr lang="en-US" sz="1400" dirty="0" err="1">
                  <a:solidFill>
                    <a:schemeClr val="bg1"/>
                  </a:solidFill>
                  <a:latin typeface="Chakra Petch" panose="00000500000000000000" pitchFamily="2" charset="-34"/>
                  <a:cs typeface="Chakra Petch" panose="00000500000000000000" pitchFamily="2" charset="-34"/>
                </a:rPr>
                <a:t>kNN</a:t>
              </a:r>
              <a:endParaRPr lang="en-US" sz="1400" dirty="0">
                <a:solidFill>
                  <a:schemeClr val="bg1"/>
                </a:solidFill>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RF</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SVD</a:t>
              </a:r>
            </a:p>
            <a:p>
              <a:pPr>
                <a:lnSpc>
                  <a:spcPct val="220000"/>
                </a:lnSpc>
              </a:pPr>
              <a:r>
                <a:rPr lang="en-US" sz="1400" dirty="0" err="1">
                  <a:solidFill>
                    <a:schemeClr val="bg1"/>
                  </a:solidFill>
                  <a:latin typeface="Chakra Petch" panose="00000500000000000000" pitchFamily="2" charset="-34"/>
                  <a:cs typeface="Chakra Petch" panose="00000500000000000000" pitchFamily="2" charset="-34"/>
                </a:rPr>
                <a:t>qRILC</a:t>
              </a:r>
              <a:endParaRPr lang="en-US" sz="1400" dirty="0">
                <a:solidFill>
                  <a:schemeClr val="bg1"/>
                </a:solidFill>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BPCA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PPCA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MI</a:t>
              </a:r>
            </a:p>
          </p:txBody>
        </p:sp>
        <p:sp>
          <p:nvSpPr>
            <p:cNvPr id="20" name="Title 1">
              <a:extLst>
                <a:ext uri="{FF2B5EF4-FFF2-40B4-BE49-F238E27FC236}">
                  <a16:creationId xmlns:a16="http://schemas.microsoft.com/office/drawing/2014/main" id="{2110ED6B-7C09-1B74-F464-3EC1FFD6C9C9}"/>
                </a:ext>
              </a:extLst>
            </p:cNvPr>
            <p:cNvSpPr txBox="1">
              <a:spLocks/>
            </p:cNvSpPr>
            <p:nvPr/>
          </p:nvSpPr>
          <p:spPr>
            <a:xfrm>
              <a:off x="1795832" y="1080435"/>
              <a:ext cx="1466912"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Imputation</a:t>
              </a:r>
            </a:p>
          </p:txBody>
        </p:sp>
        <p:cxnSp>
          <p:nvCxnSpPr>
            <p:cNvPr id="11" name="Straight Connector 10">
              <a:extLst>
                <a:ext uri="{FF2B5EF4-FFF2-40B4-BE49-F238E27FC236}">
                  <a16:creationId xmlns:a16="http://schemas.microsoft.com/office/drawing/2014/main" id="{7A86F073-312D-A663-A48B-830F41DDC323}"/>
                </a:ext>
              </a:extLst>
            </p:cNvPr>
            <p:cNvCxnSpPr>
              <a:cxnSpLocks/>
            </p:cNvCxnSpPr>
            <p:nvPr/>
          </p:nvCxnSpPr>
          <p:spPr>
            <a:xfrm>
              <a:off x="1798024"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7" name="Group 6">
            <a:extLst>
              <a:ext uri="{FF2B5EF4-FFF2-40B4-BE49-F238E27FC236}">
                <a16:creationId xmlns:a16="http://schemas.microsoft.com/office/drawing/2014/main" id="{30401EF8-474F-D353-E5CA-A4A81168FF5C}"/>
              </a:ext>
            </a:extLst>
          </p:cNvPr>
          <p:cNvGrpSpPr/>
          <p:nvPr/>
        </p:nvGrpSpPr>
        <p:grpSpPr>
          <a:xfrm>
            <a:off x="3427204" y="1080435"/>
            <a:ext cx="2379656" cy="4236417"/>
            <a:chOff x="3427204" y="1080435"/>
            <a:chExt cx="2379656" cy="4236417"/>
          </a:xfrm>
        </p:grpSpPr>
        <p:sp>
          <p:nvSpPr>
            <p:cNvPr id="35" name="Title 1">
              <a:extLst>
                <a:ext uri="{FF2B5EF4-FFF2-40B4-BE49-F238E27FC236}">
                  <a16:creationId xmlns:a16="http://schemas.microsoft.com/office/drawing/2014/main" id="{45BF363A-E8D5-BF4C-EB87-B26B8DE55FAC}"/>
                </a:ext>
              </a:extLst>
            </p:cNvPr>
            <p:cNvSpPr txBox="1">
              <a:spLocks/>
            </p:cNvSpPr>
            <p:nvPr/>
          </p:nvSpPr>
          <p:spPr>
            <a:xfrm>
              <a:off x="3467256" y="1919073"/>
              <a:ext cx="2339603"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Internal Standards</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QC-RSC</a:t>
              </a:r>
            </a:p>
            <a:p>
              <a:pPr>
                <a:lnSpc>
                  <a:spcPct val="200000"/>
                </a:lnSpc>
              </a:pPr>
              <a:r>
                <a:rPr lang="en-US" sz="1400" dirty="0" err="1">
                  <a:solidFill>
                    <a:schemeClr val="bg1"/>
                  </a:solidFill>
                  <a:latin typeface="Chakra Petch" panose="00000500000000000000" pitchFamily="2" charset="-34"/>
                  <a:cs typeface="Chakra Petch" panose="00000500000000000000" pitchFamily="2" charset="-34"/>
                </a:rPr>
                <a:t>ComBat</a:t>
              </a:r>
              <a:endParaRPr lang="en-US" sz="14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PCPR2</a:t>
              </a:r>
              <a:endParaRPr lang="en-US" sz="20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LOESS</a:t>
              </a:r>
            </a:p>
          </p:txBody>
        </p:sp>
        <p:sp>
          <p:nvSpPr>
            <p:cNvPr id="21" name="Title 1">
              <a:extLst>
                <a:ext uri="{FF2B5EF4-FFF2-40B4-BE49-F238E27FC236}">
                  <a16:creationId xmlns:a16="http://schemas.microsoft.com/office/drawing/2014/main" id="{85BB713F-7945-0E44-78F3-447EDAC4E275}"/>
                </a:ext>
              </a:extLst>
            </p:cNvPr>
            <p:cNvSpPr txBox="1">
              <a:spLocks/>
            </p:cNvSpPr>
            <p:nvPr/>
          </p:nvSpPr>
          <p:spPr>
            <a:xfrm>
              <a:off x="3427204"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Batch Correction</a:t>
              </a:r>
            </a:p>
          </p:txBody>
        </p:sp>
        <p:cxnSp>
          <p:nvCxnSpPr>
            <p:cNvPr id="12" name="Straight Connector 11">
              <a:extLst>
                <a:ext uri="{FF2B5EF4-FFF2-40B4-BE49-F238E27FC236}">
                  <a16:creationId xmlns:a16="http://schemas.microsoft.com/office/drawing/2014/main" id="{65FB8F56-9D3C-CA33-D34A-58D5278212DF}"/>
                </a:ext>
              </a:extLst>
            </p:cNvPr>
            <p:cNvCxnSpPr>
              <a:cxnSpLocks/>
            </p:cNvCxnSpPr>
            <p:nvPr/>
          </p:nvCxnSpPr>
          <p:spPr>
            <a:xfrm>
              <a:off x="3472924" y="1585700"/>
              <a:ext cx="233393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14" name="Group 13">
            <a:extLst>
              <a:ext uri="{FF2B5EF4-FFF2-40B4-BE49-F238E27FC236}">
                <a16:creationId xmlns:a16="http://schemas.microsoft.com/office/drawing/2014/main" id="{47AD5C3A-3293-F857-4CA2-CDCE5DF76EFB}"/>
              </a:ext>
            </a:extLst>
          </p:cNvPr>
          <p:cNvGrpSpPr/>
          <p:nvPr/>
        </p:nvGrpSpPr>
        <p:grpSpPr>
          <a:xfrm>
            <a:off x="164460" y="1080435"/>
            <a:ext cx="1466912" cy="3661038"/>
            <a:chOff x="164460" y="1080435"/>
            <a:chExt cx="1466912" cy="3661038"/>
          </a:xfrm>
        </p:grpSpPr>
        <p:sp>
          <p:nvSpPr>
            <p:cNvPr id="19" name="Title 1">
              <a:extLst>
                <a:ext uri="{FF2B5EF4-FFF2-40B4-BE49-F238E27FC236}">
                  <a16:creationId xmlns:a16="http://schemas.microsoft.com/office/drawing/2014/main" id="{D30C6BD6-9535-F357-FE7D-646D083EB8EB}"/>
                </a:ext>
              </a:extLst>
            </p:cNvPr>
            <p:cNvSpPr txBox="1">
              <a:spLocks/>
            </p:cNvSpPr>
            <p:nvPr/>
          </p:nvSpPr>
          <p:spPr>
            <a:xfrm>
              <a:off x="164460" y="1080435"/>
              <a:ext cx="1466912" cy="506130"/>
            </a:xfrm>
            <a:prstGeom prst="rect">
              <a:avLst/>
            </a:prstGeom>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Filtering</a:t>
              </a:r>
            </a:p>
          </p:txBody>
        </p:sp>
        <p:cxnSp>
          <p:nvCxnSpPr>
            <p:cNvPr id="9" name="Straight Connector 8">
              <a:extLst>
                <a:ext uri="{FF2B5EF4-FFF2-40B4-BE49-F238E27FC236}">
                  <a16:creationId xmlns:a16="http://schemas.microsoft.com/office/drawing/2014/main" id="{46013B12-F30A-37A9-1ACE-9C02C5C51D42}"/>
                </a:ext>
              </a:extLst>
            </p:cNvPr>
            <p:cNvCxnSpPr>
              <a:cxnSpLocks/>
            </p:cNvCxnSpPr>
            <p:nvPr/>
          </p:nvCxnSpPr>
          <p:spPr>
            <a:xfrm>
              <a:off x="164460"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3" name="Title 1">
              <a:extLst>
                <a:ext uri="{FF2B5EF4-FFF2-40B4-BE49-F238E27FC236}">
                  <a16:creationId xmlns:a16="http://schemas.microsoft.com/office/drawing/2014/main" id="{876BAA2F-3849-8E77-161D-A0A8C57B52E3}"/>
                </a:ext>
              </a:extLst>
            </p:cNvPr>
            <p:cNvSpPr txBox="1">
              <a:spLocks/>
            </p:cNvSpPr>
            <p:nvPr/>
          </p:nvSpPr>
          <p:spPr>
            <a:xfrm>
              <a:off x="164460" y="1919075"/>
              <a:ext cx="1466912" cy="2822398"/>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Missing Values</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Sample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Feature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Batch</a:t>
              </a:r>
            </a:p>
            <a:p>
              <a:pPr marL="228600" lvl="1">
                <a:lnSpc>
                  <a:spcPct val="200000"/>
                </a:lnSpc>
              </a:pPr>
              <a:endParaRPr lang="en-US" sz="8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Outliers</a:t>
              </a:r>
              <a:endParaRPr lang="en-US" sz="2000" dirty="0">
                <a:solidFill>
                  <a:schemeClr val="bg1"/>
                </a:solidFill>
                <a:latin typeface="Chakra Petch" panose="00000500000000000000" pitchFamily="2" charset="-34"/>
                <a:cs typeface="Chakra Petch" panose="00000500000000000000" pitchFamily="2" charset="-34"/>
              </a:endParaRPr>
            </a:p>
            <a:p>
              <a:pPr>
                <a:lnSpc>
                  <a:spcPct val="200000"/>
                </a:lnSpc>
              </a:pPr>
              <a:endParaRPr lang="en-US" sz="2000" dirty="0">
                <a:solidFill>
                  <a:schemeClr val="bg1"/>
                </a:solidFill>
                <a:latin typeface="Chakra Petch" panose="00000500000000000000" pitchFamily="2" charset="-34"/>
                <a:cs typeface="Chakra Petch" panose="00000500000000000000" pitchFamily="2" charset="-34"/>
              </a:endParaRPr>
            </a:p>
          </p:txBody>
        </p:sp>
      </p:grpSp>
      <p:grpSp>
        <p:nvGrpSpPr>
          <p:cNvPr id="13" name="Group 12">
            <a:extLst>
              <a:ext uri="{FF2B5EF4-FFF2-40B4-BE49-F238E27FC236}">
                <a16:creationId xmlns:a16="http://schemas.microsoft.com/office/drawing/2014/main" id="{1C7FEF4C-2E3D-1516-F4C0-DCFF19F354BB}"/>
              </a:ext>
            </a:extLst>
          </p:cNvPr>
          <p:cNvGrpSpPr/>
          <p:nvPr/>
        </p:nvGrpSpPr>
        <p:grpSpPr>
          <a:xfrm>
            <a:off x="9950779" y="1080435"/>
            <a:ext cx="2076761" cy="4236415"/>
            <a:chOff x="9950779" y="1080435"/>
            <a:chExt cx="2076761" cy="4236415"/>
          </a:xfrm>
        </p:grpSpPr>
        <p:sp>
          <p:nvSpPr>
            <p:cNvPr id="23" name="Title 1">
              <a:extLst>
                <a:ext uri="{FF2B5EF4-FFF2-40B4-BE49-F238E27FC236}">
                  <a16:creationId xmlns:a16="http://schemas.microsoft.com/office/drawing/2014/main" id="{D7CE8F93-1826-913E-7C00-0F1354731329}"/>
                </a:ext>
              </a:extLst>
            </p:cNvPr>
            <p:cNvSpPr txBox="1">
              <a:spLocks/>
            </p:cNvSpPr>
            <p:nvPr/>
          </p:nvSpPr>
          <p:spPr>
            <a:xfrm>
              <a:off x="9950779" y="1080435"/>
              <a:ext cx="2076761"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Transformation</a:t>
              </a:r>
              <a:endParaRPr lang="en-US" sz="1800" dirty="0">
                <a:solidFill>
                  <a:schemeClr val="bg1"/>
                </a:solidFill>
                <a:latin typeface="Chakra Petch" panose="00000500000000000000" pitchFamily="2" charset="-34"/>
                <a:cs typeface="Chakra Petch" panose="00000500000000000000" pitchFamily="2" charset="-34"/>
              </a:endParaRPr>
            </a:p>
          </p:txBody>
        </p:sp>
        <p:cxnSp>
          <p:nvCxnSpPr>
            <p:cNvPr id="18" name="Straight Connector 17">
              <a:extLst>
                <a:ext uri="{FF2B5EF4-FFF2-40B4-BE49-F238E27FC236}">
                  <a16:creationId xmlns:a16="http://schemas.microsoft.com/office/drawing/2014/main" id="{36D35A83-4E24-776E-347A-B9044C56A22C}"/>
                </a:ext>
              </a:extLst>
            </p:cNvPr>
            <p:cNvCxnSpPr>
              <a:cxnSpLocks/>
            </p:cNvCxnSpPr>
            <p:nvPr/>
          </p:nvCxnSpPr>
          <p:spPr>
            <a:xfrm>
              <a:off x="9950779" y="1585700"/>
              <a:ext cx="2076761"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8" name="Title 1">
              <a:extLst>
                <a:ext uri="{FF2B5EF4-FFF2-40B4-BE49-F238E27FC236}">
                  <a16:creationId xmlns:a16="http://schemas.microsoft.com/office/drawing/2014/main" id="{2B5861C1-03A3-92D2-AA7D-DB605168C8D4}"/>
                </a:ext>
              </a:extLst>
            </p:cNvPr>
            <p:cNvSpPr txBox="1">
              <a:spLocks/>
            </p:cNvSpPr>
            <p:nvPr/>
          </p:nvSpPr>
          <p:spPr>
            <a:xfrm>
              <a:off x="9950779" y="1919071"/>
              <a:ext cx="2076761"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Log Transformation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Power Transformation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Cubic Root</a:t>
              </a:r>
            </a:p>
            <a:p>
              <a:pPr>
                <a:lnSpc>
                  <a:spcPct val="200000"/>
                </a:lnSpc>
              </a:pPr>
              <a:endParaRPr lang="en-US" sz="1400" dirty="0">
                <a:solidFill>
                  <a:schemeClr val="bg1"/>
                </a:solidFill>
                <a:latin typeface="Chakra Petch" panose="00000500000000000000" pitchFamily="2" charset="-34"/>
                <a:cs typeface="Chakra Petch" panose="00000500000000000000" pitchFamily="2" charset="-34"/>
              </a:endParaRPr>
            </a:p>
          </p:txBody>
        </p:sp>
      </p:grpSp>
      <p:sp>
        <p:nvSpPr>
          <p:cNvPr id="17" name="Rectangle: Rounded Corners 16">
            <a:extLst>
              <a:ext uri="{FF2B5EF4-FFF2-40B4-BE49-F238E27FC236}">
                <a16:creationId xmlns:a16="http://schemas.microsoft.com/office/drawing/2014/main" id="{D3F0EDF9-7CB0-8025-0B2F-D93096370BE2}"/>
              </a:ext>
            </a:extLst>
          </p:cNvPr>
          <p:cNvSpPr/>
          <p:nvPr/>
        </p:nvSpPr>
        <p:spPr>
          <a:xfrm>
            <a:off x="1762986" y="-483059"/>
            <a:ext cx="1299191" cy="301752"/>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itle 1">
            <a:extLst>
              <a:ext uri="{FF2B5EF4-FFF2-40B4-BE49-F238E27FC236}">
                <a16:creationId xmlns:a16="http://schemas.microsoft.com/office/drawing/2014/main" id="{FBB43AC8-050F-67CC-2DB8-DD993505833D}"/>
              </a:ext>
            </a:extLst>
          </p:cNvPr>
          <p:cNvSpPr txBox="1">
            <a:spLocks/>
          </p:cNvSpPr>
          <p:nvPr/>
        </p:nvSpPr>
        <p:spPr>
          <a:xfrm>
            <a:off x="0" y="1"/>
            <a:ext cx="3981450" cy="65578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hakra Petch" panose="00000500000000000000" pitchFamily="2" charset="-34"/>
                <a:cs typeface="Chakra Petch" panose="00000500000000000000" pitchFamily="2" charset="-34"/>
              </a:rPr>
              <a:t>The problem</a:t>
            </a:r>
          </a:p>
        </p:txBody>
      </p:sp>
      <p:grpSp>
        <p:nvGrpSpPr>
          <p:cNvPr id="24" name="Group 23">
            <a:extLst>
              <a:ext uri="{FF2B5EF4-FFF2-40B4-BE49-F238E27FC236}">
                <a16:creationId xmlns:a16="http://schemas.microsoft.com/office/drawing/2014/main" id="{668BF0F5-9488-1AAA-0F81-1552C6FEABC6}"/>
              </a:ext>
            </a:extLst>
          </p:cNvPr>
          <p:cNvGrpSpPr/>
          <p:nvPr/>
        </p:nvGrpSpPr>
        <p:grpSpPr>
          <a:xfrm>
            <a:off x="5925600" y="1080435"/>
            <a:ext cx="2333936" cy="4697130"/>
            <a:chOff x="5925600" y="1080435"/>
            <a:chExt cx="2333936" cy="4697130"/>
          </a:xfrm>
        </p:grpSpPr>
        <p:sp>
          <p:nvSpPr>
            <p:cNvPr id="26" name="Title 1">
              <a:extLst>
                <a:ext uri="{FF2B5EF4-FFF2-40B4-BE49-F238E27FC236}">
                  <a16:creationId xmlns:a16="http://schemas.microsoft.com/office/drawing/2014/main" id="{926DABC2-1388-F0FA-FA55-DB871C7C0FA0}"/>
                </a:ext>
              </a:extLst>
            </p:cNvPr>
            <p:cNvSpPr txBox="1">
              <a:spLocks/>
            </p:cNvSpPr>
            <p:nvPr/>
          </p:nvSpPr>
          <p:spPr>
            <a:xfrm>
              <a:off x="6132305" y="1919072"/>
              <a:ext cx="1853456"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CSN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VLN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ISN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PCPR2</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Sample Factor</a:t>
              </a:r>
            </a:p>
          </p:txBody>
        </p:sp>
        <p:sp>
          <p:nvSpPr>
            <p:cNvPr id="29" name="Title 1">
              <a:extLst>
                <a:ext uri="{FF2B5EF4-FFF2-40B4-BE49-F238E27FC236}">
                  <a16:creationId xmlns:a16="http://schemas.microsoft.com/office/drawing/2014/main" id="{9214EABA-9B5F-4A20-FCA9-865831DF08D1}"/>
                </a:ext>
              </a:extLst>
            </p:cNvPr>
            <p:cNvSpPr txBox="1">
              <a:spLocks/>
            </p:cNvSpPr>
            <p:nvPr/>
          </p:nvSpPr>
          <p:spPr>
            <a:xfrm>
              <a:off x="5925600"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Normalization</a:t>
              </a:r>
            </a:p>
          </p:txBody>
        </p:sp>
        <p:cxnSp>
          <p:nvCxnSpPr>
            <p:cNvPr id="30" name="Straight Connector 29">
              <a:extLst>
                <a:ext uri="{FF2B5EF4-FFF2-40B4-BE49-F238E27FC236}">
                  <a16:creationId xmlns:a16="http://schemas.microsoft.com/office/drawing/2014/main" id="{54B26BAC-2D35-B70E-410E-406D0F235B82}"/>
                </a:ext>
              </a:extLst>
            </p:cNvPr>
            <p:cNvCxnSpPr>
              <a:cxnSpLocks/>
            </p:cNvCxnSpPr>
            <p:nvPr/>
          </p:nvCxnSpPr>
          <p:spPr>
            <a:xfrm>
              <a:off x="6132304" y="1585700"/>
              <a:ext cx="185345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41" name="Group 40">
            <a:extLst>
              <a:ext uri="{FF2B5EF4-FFF2-40B4-BE49-F238E27FC236}">
                <a16:creationId xmlns:a16="http://schemas.microsoft.com/office/drawing/2014/main" id="{11E6E118-3830-795C-8E09-B78DF257C017}"/>
              </a:ext>
            </a:extLst>
          </p:cNvPr>
          <p:cNvGrpSpPr/>
          <p:nvPr/>
        </p:nvGrpSpPr>
        <p:grpSpPr>
          <a:xfrm>
            <a:off x="8351197" y="1080435"/>
            <a:ext cx="1427179" cy="4697129"/>
            <a:chOff x="10616783" y="1080435"/>
            <a:chExt cx="1427179" cy="4697129"/>
          </a:xfrm>
        </p:grpSpPr>
        <p:sp>
          <p:nvSpPr>
            <p:cNvPr id="42" name="Title 1">
              <a:extLst>
                <a:ext uri="{FF2B5EF4-FFF2-40B4-BE49-F238E27FC236}">
                  <a16:creationId xmlns:a16="http://schemas.microsoft.com/office/drawing/2014/main" id="{0FF59735-E3F2-6CCA-9554-80BC5FF29B7A}"/>
                </a:ext>
              </a:extLst>
            </p:cNvPr>
            <p:cNvSpPr txBox="1">
              <a:spLocks/>
            </p:cNvSpPr>
            <p:nvPr/>
          </p:nvSpPr>
          <p:spPr>
            <a:xfrm>
              <a:off x="10681639" y="1080435"/>
              <a:ext cx="1362323"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Scaling</a:t>
              </a:r>
            </a:p>
          </p:txBody>
        </p:sp>
        <p:cxnSp>
          <p:nvCxnSpPr>
            <p:cNvPr id="43" name="Straight Connector 42">
              <a:extLst>
                <a:ext uri="{FF2B5EF4-FFF2-40B4-BE49-F238E27FC236}">
                  <a16:creationId xmlns:a16="http://schemas.microsoft.com/office/drawing/2014/main" id="{FD992649-A7C6-C59F-E306-25B4398B241E}"/>
                </a:ext>
              </a:extLst>
            </p:cNvPr>
            <p:cNvCxnSpPr>
              <a:cxnSpLocks/>
            </p:cNvCxnSpPr>
            <p:nvPr/>
          </p:nvCxnSpPr>
          <p:spPr>
            <a:xfrm>
              <a:off x="10616783" y="1585700"/>
              <a:ext cx="1427179"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44" name="Title 1">
              <a:extLst>
                <a:ext uri="{FF2B5EF4-FFF2-40B4-BE49-F238E27FC236}">
                  <a16:creationId xmlns:a16="http://schemas.microsoft.com/office/drawing/2014/main" id="{BAC8954E-DEBA-8E04-B834-8EFFA291E830}"/>
                </a:ext>
              </a:extLst>
            </p:cNvPr>
            <p:cNvSpPr txBox="1">
              <a:spLocks/>
            </p:cNvSpPr>
            <p:nvPr/>
          </p:nvSpPr>
          <p:spPr>
            <a:xfrm>
              <a:off x="10616783" y="1919071"/>
              <a:ext cx="1427179"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Unit Variance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Pareto</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Range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X-VAST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Level</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Linear Baseline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Mean</a:t>
              </a:r>
            </a:p>
          </p:txBody>
        </p:sp>
      </p:grpSp>
    </p:spTree>
    <p:extLst>
      <p:ext uri="{BB962C8B-B14F-4D97-AF65-F5344CB8AC3E}">
        <p14:creationId xmlns:p14="http://schemas.microsoft.com/office/powerpoint/2010/main" val="2211979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871BBF9-CFE2-9095-8F96-5836463BFB2D}"/>
              </a:ext>
            </a:extLst>
          </p:cNvPr>
          <p:cNvSpPr txBox="1">
            <a:spLocks/>
          </p:cNvSpPr>
          <p:nvPr/>
        </p:nvSpPr>
        <p:spPr>
          <a:xfrm>
            <a:off x="666750" y="2766218"/>
            <a:ext cx="378970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Chakra Petch" panose="00000500000000000000" pitchFamily="2" charset="-34"/>
                <a:cs typeface="Chakra Petch" panose="00000500000000000000" pitchFamily="2" charset="-34"/>
              </a:rPr>
              <a:t>Metabolomics</a:t>
            </a:r>
          </a:p>
        </p:txBody>
      </p:sp>
      <p:sp>
        <p:nvSpPr>
          <p:cNvPr id="6" name="Title 1">
            <a:extLst>
              <a:ext uri="{FF2B5EF4-FFF2-40B4-BE49-F238E27FC236}">
                <a16:creationId xmlns:a16="http://schemas.microsoft.com/office/drawing/2014/main" id="{B588E9CF-A073-50EC-FFCD-3CF19E9D49C0}"/>
              </a:ext>
            </a:extLst>
          </p:cNvPr>
          <p:cNvSpPr txBox="1">
            <a:spLocks/>
          </p:cNvSpPr>
          <p:nvPr/>
        </p:nvSpPr>
        <p:spPr>
          <a:xfrm>
            <a:off x="0" y="1"/>
            <a:ext cx="3140364" cy="655782"/>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hakra Petch" panose="00000500000000000000" pitchFamily="2" charset="-34"/>
                <a:cs typeface="Chakra Petch" panose="00000500000000000000" pitchFamily="2" charset="-34"/>
              </a:rPr>
              <a:t>Introduction</a:t>
            </a:r>
          </a:p>
        </p:txBody>
      </p:sp>
      <p:pic>
        <p:nvPicPr>
          <p:cNvPr id="4" name="Picture 3">
            <a:extLst>
              <a:ext uri="{FF2B5EF4-FFF2-40B4-BE49-F238E27FC236}">
                <a16:creationId xmlns:a16="http://schemas.microsoft.com/office/drawing/2014/main" id="{DCD2F583-CD12-624C-99B7-E49278421083}"/>
              </a:ext>
            </a:extLst>
          </p:cNvPr>
          <p:cNvPicPr>
            <a:picLocks noChangeAspect="1"/>
          </p:cNvPicPr>
          <p:nvPr/>
        </p:nvPicPr>
        <p:blipFill rotWithShape="1">
          <a:blip r:embed="rId3"/>
          <a:srcRect t="1933"/>
          <a:stretch/>
        </p:blipFill>
        <p:spPr>
          <a:xfrm>
            <a:off x="6781800" y="1850933"/>
            <a:ext cx="4038600" cy="2949666"/>
          </a:xfrm>
          <a:prstGeom prst="rect">
            <a:avLst/>
          </a:prstGeom>
        </p:spPr>
      </p:pic>
      <p:sp>
        <p:nvSpPr>
          <p:cNvPr id="5" name="TextBox 4">
            <a:extLst>
              <a:ext uri="{FF2B5EF4-FFF2-40B4-BE49-F238E27FC236}">
                <a16:creationId xmlns:a16="http://schemas.microsoft.com/office/drawing/2014/main" id="{0FD41BF4-6070-1074-D6F1-D544148396B2}"/>
              </a:ext>
            </a:extLst>
          </p:cNvPr>
          <p:cNvSpPr txBox="1"/>
          <p:nvPr/>
        </p:nvSpPr>
        <p:spPr>
          <a:xfrm>
            <a:off x="6781800" y="4800599"/>
            <a:ext cx="4038600" cy="507831"/>
          </a:xfrm>
          <a:prstGeom prst="rect">
            <a:avLst/>
          </a:prstGeom>
          <a:noFill/>
        </p:spPr>
        <p:txBody>
          <a:bodyPr wrap="square">
            <a:spAutoFit/>
          </a:bodyPr>
          <a:lstStyle/>
          <a:p>
            <a:r>
              <a:rPr lang="en-US" sz="900" b="0" i="0" dirty="0">
                <a:solidFill>
                  <a:schemeClr val="bg1"/>
                </a:solidFill>
                <a:effectLst/>
                <a:latin typeface="Chakra Petch" panose="00000500000000000000" pitchFamily="2" charset="-34"/>
                <a:cs typeface="Chakra Petch" panose="00000500000000000000" pitchFamily="2" charset="-34"/>
              </a:rPr>
              <a:t>Oliver, S. G., </a:t>
            </a:r>
            <a:r>
              <a:rPr lang="en-US" sz="900" b="0" i="0" dirty="0" err="1">
                <a:solidFill>
                  <a:schemeClr val="bg1"/>
                </a:solidFill>
                <a:effectLst/>
                <a:latin typeface="Chakra Petch" panose="00000500000000000000" pitchFamily="2" charset="-34"/>
                <a:cs typeface="Chakra Petch" panose="00000500000000000000" pitchFamily="2" charset="-34"/>
              </a:rPr>
              <a:t>Winson</a:t>
            </a:r>
            <a:r>
              <a:rPr lang="en-US" sz="900" b="0" i="0" dirty="0">
                <a:solidFill>
                  <a:schemeClr val="bg1"/>
                </a:solidFill>
                <a:effectLst/>
                <a:latin typeface="Chakra Petch" panose="00000500000000000000" pitchFamily="2" charset="-34"/>
                <a:cs typeface="Chakra Petch" panose="00000500000000000000" pitchFamily="2" charset="-34"/>
              </a:rPr>
              <a:t>, M. K., Kell, D. B., &amp; Baganz, F. (1998). Systematic functional analysis of the yeast genome. </a:t>
            </a:r>
            <a:r>
              <a:rPr lang="en-US" sz="900" b="0" i="1" dirty="0">
                <a:solidFill>
                  <a:schemeClr val="bg1"/>
                </a:solidFill>
                <a:effectLst/>
                <a:latin typeface="Chakra Petch" panose="00000500000000000000" pitchFamily="2" charset="-34"/>
                <a:cs typeface="Chakra Petch" panose="00000500000000000000" pitchFamily="2" charset="-34"/>
              </a:rPr>
              <a:t>Trends in biotechnology</a:t>
            </a:r>
            <a:r>
              <a:rPr lang="en-US" sz="900" b="0" i="0" dirty="0">
                <a:solidFill>
                  <a:schemeClr val="bg1"/>
                </a:solidFill>
                <a:effectLst/>
                <a:latin typeface="Chakra Petch" panose="00000500000000000000" pitchFamily="2" charset="-34"/>
                <a:cs typeface="Chakra Petch" panose="00000500000000000000" pitchFamily="2" charset="-34"/>
              </a:rPr>
              <a:t>, </a:t>
            </a:r>
            <a:r>
              <a:rPr lang="en-US" sz="900" b="0" i="1" dirty="0">
                <a:solidFill>
                  <a:schemeClr val="bg1"/>
                </a:solidFill>
                <a:effectLst/>
                <a:latin typeface="Chakra Petch" panose="00000500000000000000" pitchFamily="2" charset="-34"/>
                <a:cs typeface="Chakra Petch" panose="00000500000000000000" pitchFamily="2" charset="-34"/>
              </a:rPr>
              <a:t>16</a:t>
            </a:r>
            <a:r>
              <a:rPr lang="en-US" sz="900" b="0" i="0" dirty="0">
                <a:solidFill>
                  <a:schemeClr val="bg1"/>
                </a:solidFill>
                <a:effectLst/>
                <a:latin typeface="Chakra Petch" panose="00000500000000000000" pitchFamily="2" charset="-34"/>
                <a:cs typeface="Chakra Petch" panose="00000500000000000000" pitchFamily="2" charset="-34"/>
              </a:rPr>
              <a:t>(9), 373–378. https://doi.org/10.1016/s0167-7799(98)01214-1</a:t>
            </a:r>
            <a:endParaRPr lang="en-US" sz="900" dirty="0">
              <a:solidFill>
                <a:schemeClr val="bg1"/>
              </a:solidFill>
              <a:effectLst/>
              <a:latin typeface="Chakra Petch" panose="00000500000000000000" pitchFamily="2" charset="-34"/>
              <a:cs typeface="Chakra Petch" panose="00000500000000000000" pitchFamily="2" charset="-34"/>
            </a:endParaRPr>
          </a:p>
        </p:txBody>
      </p:sp>
    </p:spTree>
    <p:extLst>
      <p:ext uri="{BB962C8B-B14F-4D97-AF65-F5344CB8AC3E}">
        <p14:creationId xmlns:p14="http://schemas.microsoft.com/office/powerpoint/2010/main" val="202220889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0DAE1EA2-3D70-CECB-FEF7-095CBA5AD27A}"/>
              </a:ext>
            </a:extLst>
          </p:cNvPr>
          <p:cNvSpPr/>
          <p:nvPr/>
        </p:nvSpPr>
        <p:spPr>
          <a:xfrm>
            <a:off x="1821568" y="4826406"/>
            <a:ext cx="485164" cy="301752"/>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1A319250-8E71-737D-8D7E-8B9908F8BADB}"/>
              </a:ext>
            </a:extLst>
          </p:cNvPr>
          <p:cNvGrpSpPr/>
          <p:nvPr/>
        </p:nvGrpSpPr>
        <p:grpSpPr>
          <a:xfrm>
            <a:off x="1793640" y="1080435"/>
            <a:ext cx="1471296" cy="5777564"/>
            <a:chOff x="1793640" y="1080435"/>
            <a:chExt cx="1471296" cy="5777564"/>
          </a:xfrm>
        </p:grpSpPr>
        <p:sp>
          <p:nvSpPr>
            <p:cNvPr id="34" name="Title 1">
              <a:extLst>
                <a:ext uri="{FF2B5EF4-FFF2-40B4-BE49-F238E27FC236}">
                  <a16:creationId xmlns:a16="http://schemas.microsoft.com/office/drawing/2014/main" id="{510C7BD2-C542-61D8-A84A-DEEC112EF889}"/>
                </a:ext>
              </a:extLst>
            </p:cNvPr>
            <p:cNvSpPr txBox="1">
              <a:spLocks/>
            </p:cNvSpPr>
            <p:nvPr/>
          </p:nvSpPr>
          <p:spPr>
            <a:xfrm>
              <a:off x="1793640" y="1919075"/>
              <a:ext cx="1466912" cy="4938924"/>
            </a:xfrm>
            <a:prstGeom prst="rect">
              <a:avLst/>
            </a:prstGeom>
            <a:ln>
              <a:noFill/>
            </a:ln>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20000"/>
                </a:lnSpc>
              </a:pPr>
              <a:r>
                <a:rPr lang="en-US" sz="1400" dirty="0">
                  <a:solidFill>
                    <a:schemeClr val="bg1"/>
                  </a:solidFill>
                  <a:latin typeface="Chakra Petch" panose="00000500000000000000" pitchFamily="2" charset="-34"/>
                  <a:cs typeface="Chakra Petch" panose="00000500000000000000" pitchFamily="2" charset="-34"/>
                </a:rPr>
                <a:t>Arbitrary Value</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LOD</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Zero</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Mean</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20000"/>
                </a:lnSpc>
              </a:pPr>
              <a:r>
                <a:rPr lang="en-US" sz="1400" dirty="0" err="1">
                  <a:solidFill>
                    <a:schemeClr val="bg1"/>
                  </a:solidFill>
                  <a:latin typeface="Chakra Petch" panose="00000500000000000000" pitchFamily="2" charset="-34"/>
                  <a:cs typeface="Chakra Petch" panose="00000500000000000000" pitchFamily="2" charset="-34"/>
                </a:rPr>
                <a:t>kNN</a:t>
              </a:r>
              <a:endParaRPr lang="en-US" sz="1400" dirty="0">
                <a:solidFill>
                  <a:schemeClr val="bg1"/>
                </a:solidFill>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RF</a:t>
              </a:r>
            </a:p>
            <a:p>
              <a:pPr>
                <a:lnSpc>
                  <a:spcPct val="220000"/>
                </a:lnSpc>
              </a:pPr>
              <a:r>
                <a:rPr lang="en-US" sz="1400" b="1" dirty="0">
                  <a:latin typeface="Chakra Petch" panose="00000500000000000000" pitchFamily="2" charset="-34"/>
                  <a:cs typeface="Chakra Petch" panose="00000500000000000000" pitchFamily="2" charset="-34"/>
                </a:rPr>
                <a:t>SVD</a:t>
              </a:r>
            </a:p>
            <a:p>
              <a:pPr>
                <a:lnSpc>
                  <a:spcPct val="220000"/>
                </a:lnSpc>
              </a:pPr>
              <a:r>
                <a:rPr lang="en-US" sz="1400" dirty="0" err="1">
                  <a:solidFill>
                    <a:schemeClr val="bg1"/>
                  </a:solidFill>
                  <a:latin typeface="Chakra Petch" panose="00000500000000000000" pitchFamily="2" charset="-34"/>
                  <a:cs typeface="Chakra Petch" panose="00000500000000000000" pitchFamily="2" charset="-34"/>
                </a:rPr>
                <a:t>qRILC</a:t>
              </a:r>
              <a:endParaRPr lang="en-US" sz="1400" dirty="0">
                <a:solidFill>
                  <a:schemeClr val="bg1"/>
                </a:solidFill>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BPCA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PPCA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MI</a:t>
              </a:r>
            </a:p>
          </p:txBody>
        </p:sp>
        <p:sp>
          <p:nvSpPr>
            <p:cNvPr id="20" name="Title 1">
              <a:extLst>
                <a:ext uri="{FF2B5EF4-FFF2-40B4-BE49-F238E27FC236}">
                  <a16:creationId xmlns:a16="http://schemas.microsoft.com/office/drawing/2014/main" id="{2110ED6B-7C09-1B74-F464-3EC1FFD6C9C9}"/>
                </a:ext>
              </a:extLst>
            </p:cNvPr>
            <p:cNvSpPr txBox="1">
              <a:spLocks/>
            </p:cNvSpPr>
            <p:nvPr/>
          </p:nvSpPr>
          <p:spPr>
            <a:xfrm>
              <a:off x="1795832" y="1080435"/>
              <a:ext cx="1466912"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Imputation</a:t>
              </a:r>
            </a:p>
          </p:txBody>
        </p:sp>
        <p:cxnSp>
          <p:nvCxnSpPr>
            <p:cNvPr id="11" name="Straight Connector 10">
              <a:extLst>
                <a:ext uri="{FF2B5EF4-FFF2-40B4-BE49-F238E27FC236}">
                  <a16:creationId xmlns:a16="http://schemas.microsoft.com/office/drawing/2014/main" id="{7A86F073-312D-A663-A48B-830F41DDC323}"/>
                </a:ext>
              </a:extLst>
            </p:cNvPr>
            <p:cNvCxnSpPr>
              <a:cxnSpLocks/>
            </p:cNvCxnSpPr>
            <p:nvPr/>
          </p:nvCxnSpPr>
          <p:spPr>
            <a:xfrm>
              <a:off x="1798024"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7" name="Group 6">
            <a:extLst>
              <a:ext uri="{FF2B5EF4-FFF2-40B4-BE49-F238E27FC236}">
                <a16:creationId xmlns:a16="http://schemas.microsoft.com/office/drawing/2014/main" id="{30401EF8-474F-D353-E5CA-A4A81168FF5C}"/>
              </a:ext>
            </a:extLst>
          </p:cNvPr>
          <p:cNvGrpSpPr/>
          <p:nvPr/>
        </p:nvGrpSpPr>
        <p:grpSpPr>
          <a:xfrm>
            <a:off x="3427204" y="1080435"/>
            <a:ext cx="2379656" cy="4236417"/>
            <a:chOff x="3427204" y="1080435"/>
            <a:chExt cx="2379656" cy="4236417"/>
          </a:xfrm>
        </p:grpSpPr>
        <p:sp>
          <p:nvSpPr>
            <p:cNvPr id="35" name="Title 1">
              <a:extLst>
                <a:ext uri="{FF2B5EF4-FFF2-40B4-BE49-F238E27FC236}">
                  <a16:creationId xmlns:a16="http://schemas.microsoft.com/office/drawing/2014/main" id="{45BF363A-E8D5-BF4C-EB87-B26B8DE55FAC}"/>
                </a:ext>
              </a:extLst>
            </p:cNvPr>
            <p:cNvSpPr txBox="1">
              <a:spLocks/>
            </p:cNvSpPr>
            <p:nvPr/>
          </p:nvSpPr>
          <p:spPr>
            <a:xfrm>
              <a:off x="3467256" y="1919073"/>
              <a:ext cx="2339603"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Internal Standards</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QC-RSC</a:t>
              </a:r>
            </a:p>
            <a:p>
              <a:pPr>
                <a:lnSpc>
                  <a:spcPct val="200000"/>
                </a:lnSpc>
              </a:pPr>
              <a:r>
                <a:rPr lang="en-US" sz="1400" dirty="0" err="1">
                  <a:solidFill>
                    <a:schemeClr val="bg1"/>
                  </a:solidFill>
                  <a:latin typeface="Chakra Petch" panose="00000500000000000000" pitchFamily="2" charset="-34"/>
                  <a:cs typeface="Chakra Petch" panose="00000500000000000000" pitchFamily="2" charset="-34"/>
                </a:rPr>
                <a:t>ComBat</a:t>
              </a:r>
              <a:endParaRPr lang="en-US" sz="14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PCPR2</a:t>
              </a:r>
              <a:endParaRPr lang="en-US" sz="20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LOESS</a:t>
              </a:r>
            </a:p>
          </p:txBody>
        </p:sp>
        <p:sp>
          <p:nvSpPr>
            <p:cNvPr id="21" name="Title 1">
              <a:extLst>
                <a:ext uri="{FF2B5EF4-FFF2-40B4-BE49-F238E27FC236}">
                  <a16:creationId xmlns:a16="http://schemas.microsoft.com/office/drawing/2014/main" id="{85BB713F-7945-0E44-78F3-447EDAC4E275}"/>
                </a:ext>
              </a:extLst>
            </p:cNvPr>
            <p:cNvSpPr txBox="1">
              <a:spLocks/>
            </p:cNvSpPr>
            <p:nvPr/>
          </p:nvSpPr>
          <p:spPr>
            <a:xfrm>
              <a:off x="3427204"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Batch Correction</a:t>
              </a:r>
            </a:p>
          </p:txBody>
        </p:sp>
        <p:cxnSp>
          <p:nvCxnSpPr>
            <p:cNvPr id="12" name="Straight Connector 11">
              <a:extLst>
                <a:ext uri="{FF2B5EF4-FFF2-40B4-BE49-F238E27FC236}">
                  <a16:creationId xmlns:a16="http://schemas.microsoft.com/office/drawing/2014/main" id="{65FB8F56-9D3C-CA33-D34A-58D5278212DF}"/>
                </a:ext>
              </a:extLst>
            </p:cNvPr>
            <p:cNvCxnSpPr>
              <a:cxnSpLocks/>
            </p:cNvCxnSpPr>
            <p:nvPr/>
          </p:nvCxnSpPr>
          <p:spPr>
            <a:xfrm>
              <a:off x="3472924" y="1585700"/>
              <a:ext cx="233393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8" name="Group 7">
            <a:extLst>
              <a:ext uri="{FF2B5EF4-FFF2-40B4-BE49-F238E27FC236}">
                <a16:creationId xmlns:a16="http://schemas.microsoft.com/office/drawing/2014/main" id="{3C93BFFF-880B-CBC7-4B25-9184F42112C9}"/>
              </a:ext>
            </a:extLst>
          </p:cNvPr>
          <p:cNvGrpSpPr/>
          <p:nvPr/>
        </p:nvGrpSpPr>
        <p:grpSpPr>
          <a:xfrm>
            <a:off x="5925600" y="1080435"/>
            <a:ext cx="2333936" cy="4697130"/>
            <a:chOff x="5925600" y="1080435"/>
            <a:chExt cx="2333936" cy="4697130"/>
          </a:xfrm>
        </p:grpSpPr>
        <p:sp>
          <p:nvSpPr>
            <p:cNvPr id="36" name="Title 1">
              <a:extLst>
                <a:ext uri="{FF2B5EF4-FFF2-40B4-BE49-F238E27FC236}">
                  <a16:creationId xmlns:a16="http://schemas.microsoft.com/office/drawing/2014/main" id="{3C6904D1-5D88-B4F7-E2C6-31B5A3C9A779}"/>
                </a:ext>
              </a:extLst>
            </p:cNvPr>
            <p:cNvSpPr txBox="1">
              <a:spLocks/>
            </p:cNvSpPr>
            <p:nvPr/>
          </p:nvSpPr>
          <p:spPr>
            <a:xfrm>
              <a:off x="6132305" y="1919072"/>
              <a:ext cx="1853456"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CSN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VLN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ISN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PCPR2</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Sample Factor</a:t>
              </a:r>
            </a:p>
          </p:txBody>
        </p:sp>
        <p:sp>
          <p:nvSpPr>
            <p:cNvPr id="22" name="Title 1">
              <a:extLst>
                <a:ext uri="{FF2B5EF4-FFF2-40B4-BE49-F238E27FC236}">
                  <a16:creationId xmlns:a16="http://schemas.microsoft.com/office/drawing/2014/main" id="{EDD307DC-E534-0184-28C7-51B04952589E}"/>
                </a:ext>
              </a:extLst>
            </p:cNvPr>
            <p:cNvSpPr txBox="1">
              <a:spLocks/>
            </p:cNvSpPr>
            <p:nvPr/>
          </p:nvSpPr>
          <p:spPr>
            <a:xfrm>
              <a:off x="5925600"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Normalization</a:t>
              </a:r>
            </a:p>
          </p:txBody>
        </p:sp>
        <p:cxnSp>
          <p:nvCxnSpPr>
            <p:cNvPr id="15" name="Straight Connector 14">
              <a:extLst>
                <a:ext uri="{FF2B5EF4-FFF2-40B4-BE49-F238E27FC236}">
                  <a16:creationId xmlns:a16="http://schemas.microsoft.com/office/drawing/2014/main" id="{C26094B7-7918-CC30-8A01-B694CB32B95A}"/>
                </a:ext>
              </a:extLst>
            </p:cNvPr>
            <p:cNvCxnSpPr>
              <a:cxnSpLocks/>
            </p:cNvCxnSpPr>
            <p:nvPr/>
          </p:nvCxnSpPr>
          <p:spPr>
            <a:xfrm>
              <a:off x="6132304" y="1585700"/>
              <a:ext cx="185345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14" name="Group 13">
            <a:extLst>
              <a:ext uri="{FF2B5EF4-FFF2-40B4-BE49-F238E27FC236}">
                <a16:creationId xmlns:a16="http://schemas.microsoft.com/office/drawing/2014/main" id="{47AD5C3A-3293-F857-4CA2-CDCE5DF76EFB}"/>
              </a:ext>
            </a:extLst>
          </p:cNvPr>
          <p:cNvGrpSpPr/>
          <p:nvPr/>
        </p:nvGrpSpPr>
        <p:grpSpPr>
          <a:xfrm>
            <a:off x="164460" y="1080435"/>
            <a:ext cx="1466912" cy="3661038"/>
            <a:chOff x="164460" y="1080435"/>
            <a:chExt cx="1466912" cy="3661038"/>
          </a:xfrm>
        </p:grpSpPr>
        <p:sp>
          <p:nvSpPr>
            <p:cNvPr id="19" name="Title 1">
              <a:extLst>
                <a:ext uri="{FF2B5EF4-FFF2-40B4-BE49-F238E27FC236}">
                  <a16:creationId xmlns:a16="http://schemas.microsoft.com/office/drawing/2014/main" id="{D30C6BD6-9535-F357-FE7D-646D083EB8EB}"/>
                </a:ext>
              </a:extLst>
            </p:cNvPr>
            <p:cNvSpPr txBox="1">
              <a:spLocks/>
            </p:cNvSpPr>
            <p:nvPr/>
          </p:nvSpPr>
          <p:spPr>
            <a:xfrm>
              <a:off x="164460" y="1080435"/>
              <a:ext cx="1466912" cy="506130"/>
            </a:xfrm>
            <a:prstGeom prst="rect">
              <a:avLst/>
            </a:prstGeom>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Filtering</a:t>
              </a:r>
            </a:p>
          </p:txBody>
        </p:sp>
        <p:cxnSp>
          <p:nvCxnSpPr>
            <p:cNvPr id="9" name="Straight Connector 8">
              <a:extLst>
                <a:ext uri="{FF2B5EF4-FFF2-40B4-BE49-F238E27FC236}">
                  <a16:creationId xmlns:a16="http://schemas.microsoft.com/office/drawing/2014/main" id="{46013B12-F30A-37A9-1ACE-9C02C5C51D42}"/>
                </a:ext>
              </a:extLst>
            </p:cNvPr>
            <p:cNvCxnSpPr>
              <a:cxnSpLocks/>
            </p:cNvCxnSpPr>
            <p:nvPr/>
          </p:nvCxnSpPr>
          <p:spPr>
            <a:xfrm>
              <a:off x="164460"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3" name="Title 1">
              <a:extLst>
                <a:ext uri="{FF2B5EF4-FFF2-40B4-BE49-F238E27FC236}">
                  <a16:creationId xmlns:a16="http://schemas.microsoft.com/office/drawing/2014/main" id="{876BAA2F-3849-8E77-161D-A0A8C57B52E3}"/>
                </a:ext>
              </a:extLst>
            </p:cNvPr>
            <p:cNvSpPr txBox="1">
              <a:spLocks/>
            </p:cNvSpPr>
            <p:nvPr/>
          </p:nvSpPr>
          <p:spPr>
            <a:xfrm>
              <a:off x="164460" y="1919075"/>
              <a:ext cx="1466912" cy="2822398"/>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Missing Values</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Sample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Feature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Batch</a:t>
              </a:r>
            </a:p>
            <a:p>
              <a:pPr marL="228600" lvl="1">
                <a:lnSpc>
                  <a:spcPct val="200000"/>
                </a:lnSpc>
              </a:pPr>
              <a:endParaRPr lang="en-US" sz="8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Outliers</a:t>
              </a:r>
              <a:endParaRPr lang="en-US" sz="2000" dirty="0">
                <a:solidFill>
                  <a:schemeClr val="bg1"/>
                </a:solidFill>
                <a:latin typeface="Chakra Petch" panose="00000500000000000000" pitchFamily="2" charset="-34"/>
                <a:cs typeface="Chakra Petch" panose="00000500000000000000" pitchFamily="2" charset="-34"/>
              </a:endParaRPr>
            </a:p>
            <a:p>
              <a:pPr>
                <a:lnSpc>
                  <a:spcPct val="200000"/>
                </a:lnSpc>
              </a:pPr>
              <a:endParaRPr lang="en-US" sz="2000" dirty="0">
                <a:solidFill>
                  <a:schemeClr val="bg1"/>
                </a:solidFill>
                <a:latin typeface="Chakra Petch" panose="00000500000000000000" pitchFamily="2" charset="-34"/>
                <a:cs typeface="Chakra Petch" panose="00000500000000000000" pitchFamily="2" charset="-34"/>
              </a:endParaRPr>
            </a:p>
          </p:txBody>
        </p:sp>
      </p:grpSp>
      <p:grpSp>
        <p:nvGrpSpPr>
          <p:cNvPr id="13" name="Group 12">
            <a:extLst>
              <a:ext uri="{FF2B5EF4-FFF2-40B4-BE49-F238E27FC236}">
                <a16:creationId xmlns:a16="http://schemas.microsoft.com/office/drawing/2014/main" id="{1C7FEF4C-2E3D-1516-F4C0-DCFF19F354BB}"/>
              </a:ext>
            </a:extLst>
          </p:cNvPr>
          <p:cNvGrpSpPr/>
          <p:nvPr/>
        </p:nvGrpSpPr>
        <p:grpSpPr>
          <a:xfrm>
            <a:off x="9950779" y="1080435"/>
            <a:ext cx="2076761" cy="4236415"/>
            <a:chOff x="9950779" y="1080435"/>
            <a:chExt cx="2076761" cy="4236415"/>
          </a:xfrm>
        </p:grpSpPr>
        <p:sp>
          <p:nvSpPr>
            <p:cNvPr id="23" name="Title 1">
              <a:extLst>
                <a:ext uri="{FF2B5EF4-FFF2-40B4-BE49-F238E27FC236}">
                  <a16:creationId xmlns:a16="http://schemas.microsoft.com/office/drawing/2014/main" id="{D7CE8F93-1826-913E-7C00-0F1354731329}"/>
                </a:ext>
              </a:extLst>
            </p:cNvPr>
            <p:cNvSpPr txBox="1">
              <a:spLocks/>
            </p:cNvSpPr>
            <p:nvPr/>
          </p:nvSpPr>
          <p:spPr>
            <a:xfrm>
              <a:off x="9950779" y="1080435"/>
              <a:ext cx="2076761"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Transformation</a:t>
              </a:r>
              <a:endParaRPr lang="en-US" sz="1800" dirty="0">
                <a:solidFill>
                  <a:schemeClr val="bg1"/>
                </a:solidFill>
                <a:latin typeface="Chakra Petch" panose="00000500000000000000" pitchFamily="2" charset="-34"/>
                <a:cs typeface="Chakra Petch" panose="00000500000000000000" pitchFamily="2" charset="-34"/>
              </a:endParaRPr>
            </a:p>
          </p:txBody>
        </p:sp>
        <p:cxnSp>
          <p:nvCxnSpPr>
            <p:cNvPr id="18" name="Straight Connector 17">
              <a:extLst>
                <a:ext uri="{FF2B5EF4-FFF2-40B4-BE49-F238E27FC236}">
                  <a16:creationId xmlns:a16="http://schemas.microsoft.com/office/drawing/2014/main" id="{36D35A83-4E24-776E-347A-B9044C56A22C}"/>
                </a:ext>
              </a:extLst>
            </p:cNvPr>
            <p:cNvCxnSpPr>
              <a:cxnSpLocks/>
            </p:cNvCxnSpPr>
            <p:nvPr/>
          </p:nvCxnSpPr>
          <p:spPr>
            <a:xfrm>
              <a:off x="9950779" y="1585700"/>
              <a:ext cx="2076761"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8" name="Title 1">
              <a:extLst>
                <a:ext uri="{FF2B5EF4-FFF2-40B4-BE49-F238E27FC236}">
                  <a16:creationId xmlns:a16="http://schemas.microsoft.com/office/drawing/2014/main" id="{2B5861C1-03A3-92D2-AA7D-DB605168C8D4}"/>
                </a:ext>
              </a:extLst>
            </p:cNvPr>
            <p:cNvSpPr txBox="1">
              <a:spLocks/>
            </p:cNvSpPr>
            <p:nvPr/>
          </p:nvSpPr>
          <p:spPr>
            <a:xfrm>
              <a:off x="9950779" y="1919071"/>
              <a:ext cx="2076761"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Log Transformation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Power Transformation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Cubic Root</a:t>
              </a:r>
            </a:p>
            <a:p>
              <a:pPr>
                <a:lnSpc>
                  <a:spcPct val="200000"/>
                </a:lnSpc>
              </a:pPr>
              <a:endParaRPr lang="en-US" sz="1400" dirty="0">
                <a:solidFill>
                  <a:schemeClr val="bg1"/>
                </a:solidFill>
                <a:latin typeface="Chakra Petch" panose="00000500000000000000" pitchFamily="2" charset="-34"/>
                <a:cs typeface="Chakra Petch" panose="00000500000000000000" pitchFamily="2" charset="-34"/>
              </a:endParaRPr>
            </a:p>
          </p:txBody>
        </p:sp>
      </p:grpSp>
      <p:sp>
        <p:nvSpPr>
          <p:cNvPr id="16" name="Transformation">
            <a:extLst>
              <a:ext uri="{FF2B5EF4-FFF2-40B4-BE49-F238E27FC236}">
                <a16:creationId xmlns:a16="http://schemas.microsoft.com/office/drawing/2014/main" id="{D58FCA46-B775-628F-DCF1-1B20C50B5BA5}"/>
              </a:ext>
            </a:extLst>
          </p:cNvPr>
          <p:cNvSpPr/>
          <p:nvPr/>
        </p:nvSpPr>
        <p:spPr>
          <a:xfrm>
            <a:off x="9967200" y="-395059"/>
            <a:ext cx="1767599" cy="301752"/>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D3F0EDF9-7CB0-8025-0B2F-D93096370BE2}"/>
              </a:ext>
            </a:extLst>
          </p:cNvPr>
          <p:cNvSpPr/>
          <p:nvPr/>
        </p:nvSpPr>
        <p:spPr>
          <a:xfrm>
            <a:off x="1762986" y="-483059"/>
            <a:ext cx="1299191" cy="301752"/>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itle 1">
            <a:extLst>
              <a:ext uri="{FF2B5EF4-FFF2-40B4-BE49-F238E27FC236}">
                <a16:creationId xmlns:a16="http://schemas.microsoft.com/office/drawing/2014/main" id="{FBB43AC8-050F-67CC-2DB8-DD993505833D}"/>
              </a:ext>
            </a:extLst>
          </p:cNvPr>
          <p:cNvSpPr txBox="1">
            <a:spLocks/>
          </p:cNvSpPr>
          <p:nvPr/>
        </p:nvSpPr>
        <p:spPr>
          <a:xfrm>
            <a:off x="0" y="1"/>
            <a:ext cx="3981450" cy="65578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hakra Petch" panose="00000500000000000000" pitchFamily="2" charset="-34"/>
                <a:cs typeface="Chakra Petch" panose="00000500000000000000" pitchFamily="2" charset="-34"/>
              </a:rPr>
              <a:t>The problem</a:t>
            </a:r>
          </a:p>
        </p:txBody>
      </p:sp>
      <p:grpSp>
        <p:nvGrpSpPr>
          <p:cNvPr id="2" name="Group 1">
            <a:extLst>
              <a:ext uri="{FF2B5EF4-FFF2-40B4-BE49-F238E27FC236}">
                <a16:creationId xmlns:a16="http://schemas.microsoft.com/office/drawing/2014/main" id="{F072032F-DB40-364E-6914-CE31EE350B5E}"/>
              </a:ext>
            </a:extLst>
          </p:cNvPr>
          <p:cNvGrpSpPr/>
          <p:nvPr/>
        </p:nvGrpSpPr>
        <p:grpSpPr>
          <a:xfrm>
            <a:off x="8351197" y="1080435"/>
            <a:ext cx="1427179" cy="4697129"/>
            <a:chOff x="10616783" y="1080435"/>
            <a:chExt cx="1427179" cy="4697129"/>
          </a:xfrm>
        </p:grpSpPr>
        <p:sp>
          <p:nvSpPr>
            <p:cNvPr id="3" name="Title 1">
              <a:extLst>
                <a:ext uri="{FF2B5EF4-FFF2-40B4-BE49-F238E27FC236}">
                  <a16:creationId xmlns:a16="http://schemas.microsoft.com/office/drawing/2014/main" id="{1619ECAB-B366-B4A0-7A10-9809F0F116D5}"/>
                </a:ext>
              </a:extLst>
            </p:cNvPr>
            <p:cNvSpPr txBox="1">
              <a:spLocks/>
            </p:cNvSpPr>
            <p:nvPr/>
          </p:nvSpPr>
          <p:spPr>
            <a:xfrm>
              <a:off x="10681639" y="1080435"/>
              <a:ext cx="1362323"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Scaling</a:t>
              </a:r>
            </a:p>
          </p:txBody>
        </p:sp>
        <p:cxnSp>
          <p:nvCxnSpPr>
            <p:cNvPr id="4" name="Straight Connector 3">
              <a:extLst>
                <a:ext uri="{FF2B5EF4-FFF2-40B4-BE49-F238E27FC236}">
                  <a16:creationId xmlns:a16="http://schemas.microsoft.com/office/drawing/2014/main" id="{878E9AC4-D3ED-59A7-AD53-BDCCEE0B0F04}"/>
                </a:ext>
              </a:extLst>
            </p:cNvPr>
            <p:cNvCxnSpPr>
              <a:cxnSpLocks/>
            </p:cNvCxnSpPr>
            <p:nvPr/>
          </p:nvCxnSpPr>
          <p:spPr>
            <a:xfrm>
              <a:off x="10616783" y="1585700"/>
              <a:ext cx="1427179"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24" name="Title 1">
              <a:extLst>
                <a:ext uri="{FF2B5EF4-FFF2-40B4-BE49-F238E27FC236}">
                  <a16:creationId xmlns:a16="http://schemas.microsoft.com/office/drawing/2014/main" id="{B9BC21FA-FBCE-D6E3-F564-EB44B5F240BE}"/>
                </a:ext>
              </a:extLst>
            </p:cNvPr>
            <p:cNvSpPr txBox="1">
              <a:spLocks/>
            </p:cNvSpPr>
            <p:nvPr/>
          </p:nvSpPr>
          <p:spPr>
            <a:xfrm>
              <a:off x="10616783" y="1919071"/>
              <a:ext cx="1427179"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Unit Variance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Pareto</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Range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X-VAST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Level</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Linear Baseline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Mean</a:t>
              </a:r>
            </a:p>
          </p:txBody>
        </p:sp>
      </p:grpSp>
    </p:spTree>
    <p:extLst>
      <p:ext uri="{BB962C8B-B14F-4D97-AF65-F5344CB8AC3E}">
        <p14:creationId xmlns:p14="http://schemas.microsoft.com/office/powerpoint/2010/main" val="235216916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0DAE1EA2-3D70-CECB-FEF7-095CBA5AD27A}"/>
              </a:ext>
            </a:extLst>
          </p:cNvPr>
          <p:cNvSpPr/>
          <p:nvPr/>
        </p:nvSpPr>
        <p:spPr>
          <a:xfrm>
            <a:off x="3363298" y="4826406"/>
            <a:ext cx="485164" cy="301752"/>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1A319250-8E71-737D-8D7E-8B9908F8BADB}"/>
              </a:ext>
            </a:extLst>
          </p:cNvPr>
          <p:cNvGrpSpPr/>
          <p:nvPr/>
        </p:nvGrpSpPr>
        <p:grpSpPr>
          <a:xfrm>
            <a:off x="3338202" y="1080435"/>
            <a:ext cx="1471296" cy="5777564"/>
            <a:chOff x="1793640" y="1080435"/>
            <a:chExt cx="1471296" cy="5777564"/>
          </a:xfrm>
        </p:grpSpPr>
        <p:sp>
          <p:nvSpPr>
            <p:cNvPr id="34" name="Title 1">
              <a:extLst>
                <a:ext uri="{FF2B5EF4-FFF2-40B4-BE49-F238E27FC236}">
                  <a16:creationId xmlns:a16="http://schemas.microsoft.com/office/drawing/2014/main" id="{510C7BD2-C542-61D8-A84A-DEEC112EF889}"/>
                </a:ext>
              </a:extLst>
            </p:cNvPr>
            <p:cNvSpPr txBox="1">
              <a:spLocks/>
            </p:cNvSpPr>
            <p:nvPr/>
          </p:nvSpPr>
          <p:spPr>
            <a:xfrm>
              <a:off x="1793640" y="1919075"/>
              <a:ext cx="1466912" cy="4938924"/>
            </a:xfrm>
            <a:prstGeom prst="rect">
              <a:avLst/>
            </a:prstGeom>
            <a:ln>
              <a:noFill/>
            </a:ln>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20000"/>
                </a:lnSpc>
              </a:pPr>
              <a:r>
                <a:rPr lang="en-US" sz="1400" dirty="0">
                  <a:solidFill>
                    <a:schemeClr val="bg1"/>
                  </a:solidFill>
                  <a:latin typeface="Chakra Petch" panose="00000500000000000000" pitchFamily="2" charset="-34"/>
                  <a:cs typeface="Chakra Petch" panose="00000500000000000000" pitchFamily="2" charset="-34"/>
                </a:rPr>
                <a:t>Arbitrary Value</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LOD</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Zero</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Mean</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20000"/>
                </a:lnSpc>
              </a:pPr>
              <a:r>
                <a:rPr lang="en-US" sz="1400" dirty="0" err="1">
                  <a:solidFill>
                    <a:schemeClr val="bg1"/>
                  </a:solidFill>
                  <a:latin typeface="Chakra Petch" panose="00000500000000000000" pitchFamily="2" charset="-34"/>
                  <a:cs typeface="Chakra Petch" panose="00000500000000000000" pitchFamily="2" charset="-34"/>
                </a:rPr>
                <a:t>kNN</a:t>
              </a:r>
              <a:endParaRPr lang="en-US" sz="1400" dirty="0">
                <a:solidFill>
                  <a:schemeClr val="bg1"/>
                </a:solidFill>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RF</a:t>
              </a:r>
            </a:p>
            <a:p>
              <a:pPr>
                <a:lnSpc>
                  <a:spcPct val="220000"/>
                </a:lnSpc>
              </a:pPr>
              <a:r>
                <a:rPr lang="en-US" sz="1400" b="1" dirty="0">
                  <a:latin typeface="Chakra Petch" panose="00000500000000000000" pitchFamily="2" charset="-34"/>
                  <a:cs typeface="Chakra Petch" panose="00000500000000000000" pitchFamily="2" charset="-34"/>
                </a:rPr>
                <a:t>SVD</a:t>
              </a:r>
            </a:p>
            <a:p>
              <a:pPr>
                <a:lnSpc>
                  <a:spcPct val="220000"/>
                </a:lnSpc>
              </a:pPr>
              <a:r>
                <a:rPr lang="en-US" sz="1400" dirty="0" err="1">
                  <a:solidFill>
                    <a:schemeClr val="bg1"/>
                  </a:solidFill>
                  <a:latin typeface="Chakra Petch" panose="00000500000000000000" pitchFamily="2" charset="-34"/>
                  <a:cs typeface="Chakra Petch" panose="00000500000000000000" pitchFamily="2" charset="-34"/>
                </a:rPr>
                <a:t>qRILC</a:t>
              </a:r>
              <a:endParaRPr lang="en-US" sz="1400" dirty="0">
                <a:solidFill>
                  <a:schemeClr val="bg1"/>
                </a:solidFill>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BPCA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PPCA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MI</a:t>
              </a:r>
            </a:p>
          </p:txBody>
        </p:sp>
        <p:sp>
          <p:nvSpPr>
            <p:cNvPr id="20" name="Title 1">
              <a:extLst>
                <a:ext uri="{FF2B5EF4-FFF2-40B4-BE49-F238E27FC236}">
                  <a16:creationId xmlns:a16="http://schemas.microsoft.com/office/drawing/2014/main" id="{2110ED6B-7C09-1B74-F464-3EC1FFD6C9C9}"/>
                </a:ext>
              </a:extLst>
            </p:cNvPr>
            <p:cNvSpPr txBox="1">
              <a:spLocks/>
            </p:cNvSpPr>
            <p:nvPr/>
          </p:nvSpPr>
          <p:spPr>
            <a:xfrm>
              <a:off x="1795832" y="1080435"/>
              <a:ext cx="1466912"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Imputation</a:t>
              </a:r>
            </a:p>
          </p:txBody>
        </p:sp>
        <p:cxnSp>
          <p:nvCxnSpPr>
            <p:cNvPr id="11" name="Straight Connector 10">
              <a:extLst>
                <a:ext uri="{FF2B5EF4-FFF2-40B4-BE49-F238E27FC236}">
                  <a16:creationId xmlns:a16="http://schemas.microsoft.com/office/drawing/2014/main" id="{7A86F073-312D-A663-A48B-830F41DDC323}"/>
                </a:ext>
              </a:extLst>
            </p:cNvPr>
            <p:cNvCxnSpPr>
              <a:cxnSpLocks/>
            </p:cNvCxnSpPr>
            <p:nvPr/>
          </p:nvCxnSpPr>
          <p:spPr>
            <a:xfrm>
              <a:off x="1798024"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7" name="Group 6">
            <a:extLst>
              <a:ext uri="{FF2B5EF4-FFF2-40B4-BE49-F238E27FC236}">
                <a16:creationId xmlns:a16="http://schemas.microsoft.com/office/drawing/2014/main" id="{30401EF8-474F-D353-E5CA-A4A81168FF5C}"/>
              </a:ext>
            </a:extLst>
          </p:cNvPr>
          <p:cNvGrpSpPr/>
          <p:nvPr/>
        </p:nvGrpSpPr>
        <p:grpSpPr>
          <a:xfrm>
            <a:off x="4957535" y="1080435"/>
            <a:ext cx="2379656" cy="4236417"/>
            <a:chOff x="3427204" y="1080435"/>
            <a:chExt cx="2379656" cy="4236417"/>
          </a:xfrm>
        </p:grpSpPr>
        <p:sp>
          <p:nvSpPr>
            <p:cNvPr id="35" name="Title 1">
              <a:extLst>
                <a:ext uri="{FF2B5EF4-FFF2-40B4-BE49-F238E27FC236}">
                  <a16:creationId xmlns:a16="http://schemas.microsoft.com/office/drawing/2014/main" id="{45BF363A-E8D5-BF4C-EB87-B26B8DE55FAC}"/>
                </a:ext>
              </a:extLst>
            </p:cNvPr>
            <p:cNvSpPr txBox="1">
              <a:spLocks/>
            </p:cNvSpPr>
            <p:nvPr/>
          </p:nvSpPr>
          <p:spPr>
            <a:xfrm>
              <a:off x="3467256" y="1919073"/>
              <a:ext cx="2339603"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Internal Standards</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QC-RSC</a:t>
              </a:r>
            </a:p>
            <a:p>
              <a:pPr>
                <a:lnSpc>
                  <a:spcPct val="200000"/>
                </a:lnSpc>
              </a:pPr>
              <a:r>
                <a:rPr lang="en-US" sz="1400" dirty="0" err="1">
                  <a:solidFill>
                    <a:schemeClr val="bg1"/>
                  </a:solidFill>
                  <a:latin typeface="Chakra Petch" panose="00000500000000000000" pitchFamily="2" charset="-34"/>
                  <a:cs typeface="Chakra Petch" panose="00000500000000000000" pitchFamily="2" charset="-34"/>
                </a:rPr>
                <a:t>ComBat</a:t>
              </a:r>
              <a:endParaRPr lang="en-US" sz="14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PCPR2</a:t>
              </a:r>
              <a:endParaRPr lang="en-US" sz="20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LOESS</a:t>
              </a:r>
            </a:p>
          </p:txBody>
        </p:sp>
        <p:sp>
          <p:nvSpPr>
            <p:cNvPr id="21" name="Title 1">
              <a:extLst>
                <a:ext uri="{FF2B5EF4-FFF2-40B4-BE49-F238E27FC236}">
                  <a16:creationId xmlns:a16="http://schemas.microsoft.com/office/drawing/2014/main" id="{85BB713F-7945-0E44-78F3-447EDAC4E275}"/>
                </a:ext>
              </a:extLst>
            </p:cNvPr>
            <p:cNvSpPr txBox="1">
              <a:spLocks/>
            </p:cNvSpPr>
            <p:nvPr/>
          </p:nvSpPr>
          <p:spPr>
            <a:xfrm>
              <a:off x="3427204"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Batch Correction</a:t>
              </a:r>
            </a:p>
          </p:txBody>
        </p:sp>
        <p:cxnSp>
          <p:nvCxnSpPr>
            <p:cNvPr id="12" name="Straight Connector 11">
              <a:extLst>
                <a:ext uri="{FF2B5EF4-FFF2-40B4-BE49-F238E27FC236}">
                  <a16:creationId xmlns:a16="http://schemas.microsoft.com/office/drawing/2014/main" id="{65FB8F56-9D3C-CA33-D34A-58D5278212DF}"/>
                </a:ext>
              </a:extLst>
            </p:cNvPr>
            <p:cNvCxnSpPr>
              <a:cxnSpLocks/>
            </p:cNvCxnSpPr>
            <p:nvPr/>
          </p:nvCxnSpPr>
          <p:spPr>
            <a:xfrm>
              <a:off x="3472924" y="1585700"/>
              <a:ext cx="233393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14" name="Group 13">
            <a:extLst>
              <a:ext uri="{FF2B5EF4-FFF2-40B4-BE49-F238E27FC236}">
                <a16:creationId xmlns:a16="http://schemas.microsoft.com/office/drawing/2014/main" id="{47AD5C3A-3293-F857-4CA2-CDCE5DF76EFB}"/>
              </a:ext>
            </a:extLst>
          </p:cNvPr>
          <p:cNvGrpSpPr/>
          <p:nvPr/>
        </p:nvGrpSpPr>
        <p:grpSpPr>
          <a:xfrm>
            <a:off x="148037" y="1080435"/>
            <a:ext cx="1466912" cy="3661038"/>
            <a:chOff x="164460" y="1080435"/>
            <a:chExt cx="1466912" cy="3661038"/>
          </a:xfrm>
        </p:grpSpPr>
        <p:sp>
          <p:nvSpPr>
            <p:cNvPr id="19" name="Title 1">
              <a:extLst>
                <a:ext uri="{FF2B5EF4-FFF2-40B4-BE49-F238E27FC236}">
                  <a16:creationId xmlns:a16="http://schemas.microsoft.com/office/drawing/2014/main" id="{D30C6BD6-9535-F357-FE7D-646D083EB8EB}"/>
                </a:ext>
              </a:extLst>
            </p:cNvPr>
            <p:cNvSpPr txBox="1">
              <a:spLocks/>
            </p:cNvSpPr>
            <p:nvPr/>
          </p:nvSpPr>
          <p:spPr>
            <a:xfrm>
              <a:off x="164460" y="1080435"/>
              <a:ext cx="1466912" cy="506130"/>
            </a:xfrm>
            <a:prstGeom prst="rect">
              <a:avLst/>
            </a:prstGeom>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Filtering</a:t>
              </a:r>
            </a:p>
          </p:txBody>
        </p:sp>
        <p:cxnSp>
          <p:nvCxnSpPr>
            <p:cNvPr id="9" name="Straight Connector 8">
              <a:extLst>
                <a:ext uri="{FF2B5EF4-FFF2-40B4-BE49-F238E27FC236}">
                  <a16:creationId xmlns:a16="http://schemas.microsoft.com/office/drawing/2014/main" id="{46013B12-F30A-37A9-1ACE-9C02C5C51D42}"/>
                </a:ext>
              </a:extLst>
            </p:cNvPr>
            <p:cNvCxnSpPr>
              <a:cxnSpLocks/>
            </p:cNvCxnSpPr>
            <p:nvPr/>
          </p:nvCxnSpPr>
          <p:spPr>
            <a:xfrm>
              <a:off x="164460"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3" name="Title 1">
              <a:extLst>
                <a:ext uri="{FF2B5EF4-FFF2-40B4-BE49-F238E27FC236}">
                  <a16:creationId xmlns:a16="http://schemas.microsoft.com/office/drawing/2014/main" id="{876BAA2F-3849-8E77-161D-A0A8C57B52E3}"/>
                </a:ext>
              </a:extLst>
            </p:cNvPr>
            <p:cNvSpPr txBox="1">
              <a:spLocks/>
            </p:cNvSpPr>
            <p:nvPr/>
          </p:nvSpPr>
          <p:spPr>
            <a:xfrm>
              <a:off x="164460" y="1919075"/>
              <a:ext cx="1466912" cy="2822398"/>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Missing Values</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Sample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Feature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Batch</a:t>
              </a:r>
            </a:p>
            <a:p>
              <a:pPr marL="228600" lvl="1">
                <a:lnSpc>
                  <a:spcPct val="200000"/>
                </a:lnSpc>
              </a:pPr>
              <a:endParaRPr lang="en-US" sz="8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Outliers</a:t>
              </a:r>
              <a:endParaRPr lang="en-US" sz="2000" dirty="0">
                <a:solidFill>
                  <a:schemeClr val="bg1"/>
                </a:solidFill>
                <a:latin typeface="Chakra Petch" panose="00000500000000000000" pitchFamily="2" charset="-34"/>
                <a:cs typeface="Chakra Petch" panose="00000500000000000000" pitchFamily="2" charset="-34"/>
              </a:endParaRPr>
            </a:p>
            <a:p>
              <a:pPr>
                <a:lnSpc>
                  <a:spcPct val="200000"/>
                </a:lnSpc>
              </a:pPr>
              <a:endParaRPr lang="en-US" sz="2000" dirty="0">
                <a:solidFill>
                  <a:schemeClr val="bg1"/>
                </a:solidFill>
                <a:latin typeface="Chakra Petch" panose="00000500000000000000" pitchFamily="2" charset="-34"/>
                <a:cs typeface="Chakra Petch" panose="00000500000000000000" pitchFamily="2" charset="-34"/>
              </a:endParaRPr>
            </a:p>
          </p:txBody>
        </p:sp>
      </p:grpSp>
      <p:grpSp>
        <p:nvGrpSpPr>
          <p:cNvPr id="13" name="Group 12">
            <a:extLst>
              <a:ext uri="{FF2B5EF4-FFF2-40B4-BE49-F238E27FC236}">
                <a16:creationId xmlns:a16="http://schemas.microsoft.com/office/drawing/2014/main" id="{1C7FEF4C-2E3D-1516-F4C0-DCFF19F354BB}"/>
              </a:ext>
            </a:extLst>
          </p:cNvPr>
          <p:cNvGrpSpPr/>
          <p:nvPr/>
        </p:nvGrpSpPr>
        <p:grpSpPr>
          <a:xfrm>
            <a:off x="9967201" y="1080435"/>
            <a:ext cx="2076761" cy="4236415"/>
            <a:chOff x="9950779" y="1080435"/>
            <a:chExt cx="2076761" cy="4236415"/>
          </a:xfrm>
        </p:grpSpPr>
        <p:sp>
          <p:nvSpPr>
            <p:cNvPr id="23" name="Title 1">
              <a:extLst>
                <a:ext uri="{FF2B5EF4-FFF2-40B4-BE49-F238E27FC236}">
                  <a16:creationId xmlns:a16="http://schemas.microsoft.com/office/drawing/2014/main" id="{D7CE8F93-1826-913E-7C00-0F1354731329}"/>
                </a:ext>
              </a:extLst>
            </p:cNvPr>
            <p:cNvSpPr txBox="1">
              <a:spLocks/>
            </p:cNvSpPr>
            <p:nvPr/>
          </p:nvSpPr>
          <p:spPr>
            <a:xfrm>
              <a:off x="9950779" y="1080435"/>
              <a:ext cx="2076761"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Transformation</a:t>
              </a:r>
              <a:endParaRPr lang="en-US" sz="1800" dirty="0">
                <a:solidFill>
                  <a:schemeClr val="bg1"/>
                </a:solidFill>
                <a:latin typeface="Chakra Petch" panose="00000500000000000000" pitchFamily="2" charset="-34"/>
                <a:cs typeface="Chakra Petch" panose="00000500000000000000" pitchFamily="2" charset="-34"/>
              </a:endParaRPr>
            </a:p>
          </p:txBody>
        </p:sp>
        <p:cxnSp>
          <p:nvCxnSpPr>
            <p:cNvPr id="18" name="Straight Connector 17">
              <a:extLst>
                <a:ext uri="{FF2B5EF4-FFF2-40B4-BE49-F238E27FC236}">
                  <a16:creationId xmlns:a16="http://schemas.microsoft.com/office/drawing/2014/main" id="{36D35A83-4E24-776E-347A-B9044C56A22C}"/>
                </a:ext>
              </a:extLst>
            </p:cNvPr>
            <p:cNvCxnSpPr>
              <a:cxnSpLocks/>
            </p:cNvCxnSpPr>
            <p:nvPr/>
          </p:nvCxnSpPr>
          <p:spPr>
            <a:xfrm>
              <a:off x="9950779" y="1585700"/>
              <a:ext cx="2076761"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8" name="Title 1">
              <a:extLst>
                <a:ext uri="{FF2B5EF4-FFF2-40B4-BE49-F238E27FC236}">
                  <a16:creationId xmlns:a16="http://schemas.microsoft.com/office/drawing/2014/main" id="{2B5861C1-03A3-92D2-AA7D-DB605168C8D4}"/>
                </a:ext>
              </a:extLst>
            </p:cNvPr>
            <p:cNvSpPr txBox="1">
              <a:spLocks/>
            </p:cNvSpPr>
            <p:nvPr/>
          </p:nvSpPr>
          <p:spPr>
            <a:xfrm>
              <a:off x="9950779" y="1919071"/>
              <a:ext cx="2076761"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Log Transformation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Power Transformation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Cubic Root</a:t>
              </a:r>
            </a:p>
            <a:p>
              <a:pPr>
                <a:lnSpc>
                  <a:spcPct val="200000"/>
                </a:lnSpc>
              </a:pPr>
              <a:endParaRPr lang="en-US" sz="1400" dirty="0">
                <a:solidFill>
                  <a:schemeClr val="bg1"/>
                </a:solidFill>
                <a:latin typeface="Chakra Petch" panose="00000500000000000000" pitchFamily="2" charset="-34"/>
                <a:cs typeface="Chakra Petch" panose="00000500000000000000" pitchFamily="2" charset="-34"/>
              </a:endParaRPr>
            </a:p>
          </p:txBody>
        </p:sp>
      </p:grpSp>
      <p:sp>
        <p:nvSpPr>
          <p:cNvPr id="16" name="Rectangle: Rounded Corners 15">
            <a:extLst>
              <a:ext uri="{FF2B5EF4-FFF2-40B4-BE49-F238E27FC236}">
                <a16:creationId xmlns:a16="http://schemas.microsoft.com/office/drawing/2014/main" id="{16605BB4-E672-A1E7-7C66-F797871878C5}"/>
              </a:ext>
            </a:extLst>
          </p:cNvPr>
          <p:cNvSpPr/>
          <p:nvPr/>
        </p:nvSpPr>
        <p:spPr>
          <a:xfrm>
            <a:off x="1762986" y="-483059"/>
            <a:ext cx="1299191" cy="301752"/>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AF60F9C0-1477-EEB1-9F6F-C5426D457AB6}"/>
              </a:ext>
            </a:extLst>
          </p:cNvPr>
          <p:cNvSpPr txBox="1">
            <a:spLocks/>
          </p:cNvSpPr>
          <p:nvPr/>
        </p:nvSpPr>
        <p:spPr>
          <a:xfrm>
            <a:off x="0" y="1"/>
            <a:ext cx="3981450" cy="65578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hakra Petch" panose="00000500000000000000" pitchFamily="2" charset="-34"/>
                <a:cs typeface="Chakra Petch" panose="00000500000000000000" pitchFamily="2" charset="-34"/>
              </a:rPr>
              <a:t>The problem</a:t>
            </a:r>
          </a:p>
        </p:txBody>
      </p:sp>
      <p:grpSp>
        <p:nvGrpSpPr>
          <p:cNvPr id="2" name="Group 1">
            <a:extLst>
              <a:ext uri="{FF2B5EF4-FFF2-40B4-BE49-F238E27FC236}">
                <a16:creationId xmlns:a16="http://schemas.microsoft.com/office/drawing/2014/main" id="{D5290F2D-BDAB-F6D4-F28C-8F93187E854E}"/>
              </a:ext>
            </a:extLst>
          </p:cNvPr>
          <p:cNvGrpSpPr/>
          <p:nvPr/>
        </p:nvGrpSpPr>
        <p:grpSpPr>
          <a:xfrm>
            <a:off x="7483944" y="1080435"/>
            <a:ext cx="2333936" cy="4697130"/>
            <a:chOff x="5925600" y="1080435"/>
            <a:chExt cx="2333936" cy="4697130"/>
          </a:xfrm>
        </p:grpSpPr>
        <p:sp>
          <p:nvSpPr>
            <p:cNvPr id="3" name="Title 1">
              <a:extLst>
                <a:ext uri="{FF2B5EF4-FFF2-40B4-BE49-F238E27FC236}">
                  <a16:creationId xmlns:a16="http://schemas.microsoft.com/office/drawing/2014/main" id="{1F578282-FAC9-1BE9-E23D-339A1450EA42}"/>
                </a:ext>
              </a:extLst>
            </p:cNvPr>
            <p:cNvSpPr txBox="1">
              <a:spLocks/>
            </p:cNvSpPr>
            <p:nvPr/>
          </p:nvSpPr>
          <p:spPr>
            <a:xfrm>
              <a:off x="6132305" y="1919072"/>
              <a:ext cx="1853456"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CSN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VLN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ISN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PCPR2</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Sample Factor</a:t>
              </a:r>
            </a:p>
          </p:txBody>
        </p:sp>
        <p:sp>
          <p:nvSpPr>
            <p:cNvPr id="4" name="Title 1">
              <a:extLst>
                <a:ext uri="{FF2B5EF4-FFF2-40B4-BE49-F238E27FC236}">
                  <a16:creationId xmlns:a16="http://schemas.microsoft.com/office/drawing/2014/main" id="{E992126F-BE49-8330-9FDB-3E24E9DA708A}"/>
                </a:ext>
              </a:extLst>
            </p:cNvPr>
            <p:cNvSpPr txBox="1">
              <a:spLocks/>
            </p:cNvSpPr>
            <p:nvPr/>
          </p:nvSpPr>
          <p:spPr>
            <a:xfrm>
              <a:off x="5925600"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Normalization</a:t>
              </a:r>
            </a:p>
          </p:txBody>
        </p:sp>
        <p:cxnSp>
          <p:nvCxnSpPr>
            <p:cNvPr id="17" name="Straight Connector 16">
              <a:extLst>
                <a:ext uri="{FF2B5EF4-FFF2-40B4-BE49-F238E27FC236}">
                  <a16:creationId xmlns:a16="http://schemas.microsoft.com/office/drawing/2014/main" id="{DF02F5EE-A232-C416-FB69-F24018005D21}"/>
                </a:ext>
              </a:extLst>
            </p:cNvPr>
            <p:cNvCxnSpPr>
              <a:cxnSpLocks/>
            </p:cNvCxnSpPr>
            <p:nvPr/>
          </p:nvCxnSpPr>
          <p:spPr>
            <a:xfrm>
              <a:off x="6132304" y="1585700"/>
              <a:ext cx="185345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24" name="Group 23">
            <a:extLst>
              <a:ext uri="{FF2B5EF4-FFF2-40B4-BE49-F238E27FC236}">
                <a16:creationId xmlns:a16="http://schemas.microsoft.com/office/drawing/2014/main" id="{43CF92F5-DCA4-F54C-28AF-F32606C75C6C}"/>
              </a:ext>
            </a:extLst>
          </p:cNvPr>
          <p:cNvGrpSpPr/>
          <p:nvPr/>
        </p:nvGrpSpPr>
        <p:grpSpPr>
          <a:xfrm>
            <a:off x="1761709" y="1080435"/>
            <a:ext cx="1427179" cy="4697129"/>
            <a:chOff x="10616783" y="1080435"/>
            <a:chExt cx="1427179" cy="4697129"/>
          </a:xfrm>
        </p:grpSpPr>
        <p:sp>
          <p:nvSpPr>
            <p:cNvPr id="26" name="Title 1">
              <a:extLst>
                <a:ext uri="{FF2B5EF4-FFF2-40B4-BE49-F238E27FC236}">
                  <a16:creationId xmlns:a16="http://schemas.microsoft.com/office/drawing/2014/main" id="{81F4F003-888A-0998-5170-836E182C032F}"/>
                </a:ext>
              </a:extLst>
            </p:cNvPr>
            <p:cNvSpPr txBox="1">
              <a:spLocks/>
            </p:cNvSpPr>
            <p:nvPr/>
          </p:nvSpPr>
          <p:spPr>
            <a:xfrm>
              <a:off x="10681639" y="1080435"/>
              <a:ext cx="1362323"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Scaling</a:t>
              </a:r>
            </a:p>
          </p:txBody>
        </p:sp>
        <p:cxnSp>
          <p:nvCxnSpPr>
            <p:cNvPr id="28" name="Straight Connector 27">
              <a:extLst>
                <a:ext uri="{FF2B5EF4-FFF2-40B4-BE49-F238E27FC236}">
                  <a16:creationId xmlns:a16="http://schemas.microsoft.com/office/drawing/2014/main" id="{9E0CC298-2646-7F69-951F-9BC256BDCE1E}"/>
                </a:ext>
              </a:extLst>
            </p:cNvPr>
            <p:cNvCxnSpPr>
              <a:cxnSpLocks/>
            </p:cNvCxnSpPr>
            <p:nvPr/>
          </p:nvCxnSpPr>
          <p:spPr>
            <a:xfrm>
              <a:off x="10616783" y="1585700"/>
              <a:ext cx="1427179"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0" name="Title 1">
              <a:extLst>
                <a:ext uri="{FF2B5EF4-FFF2-40B4-BE49-F238E27FC236}">
                  <a16:creationId xmlns:a16="http://schemas.microsoft.com/office/drawing/2014/main" id="{B91231A1-1342-6483-8390-C1FD1671B91A}"/>
                </a:ext>
              </a:extLst>
            </p:cNvPr>
            <p:cNvSpPr txBox="1">
              <a:spLocks/>
            </p:cNvSpPr>
            <p:nvPr/>
          </p:nvSpPr>
          <p:spPr>
            <a:xfrm>
              <a:off x="10616783" y="1919071"/>
              <a:ext cx="1427179"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Unit Variance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Pareto</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Range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X-VAST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Level</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Linear Baseline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Mean</a:t>
              </a:r>
            </a:p>
          </p:txBody>
        </p:sp>
      </p:grpSp>
    </p:spTree>
    <p:extLst>
      <p:ext uri="{BB962C8B-B14F-4D97-AF65-F5344CB8AC3E}">
        <p14:creationId xmlns:p14="http://schemas.microsoft.com/office/powerpoint/2010/main" val="2032841366"/>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0DAE1EA2-3D70-CECB-FEF7-095CBA5AD27A}"/>
              </a:ext>
            </a:extLst>
          </p:cNvPr>
          <p:cNvSpPr/>
          <p:nvPr/>
        </p:nvSpPr>
        <p:spPr>
          <a:xfrm>
            <a:off x="3363298" y="4826406"/>
            <a:ext cx="485164" cy="301752"/>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F2A9CC69-566D-E7BF-57D2-90B765BBF670}"/>
              </a:ext>
            </a:extLst>
          </p:cNvPr>
          <p:cNvSpPr/>
          <p:nvPr/>
        </p:nvSpPr>
        <p:spPr>
          <a:xfrm>
            <a:off x="1762986" y="2069641"/>
            <a:ext cx="1299191" cy="301752"/>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1A319250-8E71-737D-8D7E-8B9908F8BADB}"/>
              </a:ext>
            </a:extLst>
          </p:cNvPr>
          <p:cNvGrpSpPr/>
          <p:nvPr/>
        </p:nvGrpSpPr>
        <p:grpSpPr>
          <a:xfrm>
            <a:off x="3338202" y="1080435"/>
            <a:ext cx="1471296" cy="5777564"/>
            <a:chOff x="1793640" y="1080435"/>
            <a:chExt cx="1471296" cy="5777564"/>
          </a:xfrm>
        </p:grpSpPr>
        <p:sp>
          <p:nvSpPr>
            <p:cNvPr id="34" name="Title 1">
              <a:extLst>
                <a:ext uri="{FF2B5EF4-FFF2-40B4-BE49-F238E27FC236}">
                  <a16:creationId xmlns:a16="http://schemas.microsoft.com/office/drawing/2014/main" id="{510C7BD2-C542-61D8-A84A-DEEC112EF889}"/>
                </a:ext>
              </a:extLst>
            </p:cNvPr>
            <p:cNvSpPr txBox="1">
              <a:spLocks/>
            </p:cNvSpPr>
            <p:nvPr/>
          </p:nvSpPr>
          <p:spPr>
            <a:xfrm>
              <a:off x="1793640" y="1919075"/>
              <a:ext cx="1466912" cy="4938924"/>
            </a:xfrm>
            <a:prstGeom prst="rect">
              <a:avLst/>
            </a:prstGeom>
            <a:ln>
              <a:noFill/>
            </a:ln>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20000"/>
                </a:lnSpc>
              </a:pPr>
              <a:r>
                <a:rPr lang="en-US" sz="1400" dirty="0">
                  <a:solidFill>
                    <a:schemeClr val="bg1"/>
                  </a:solidFill>
                  <a:latin typeface="Chakra Petch" panose="00000500000000000000" pitchFamily="2" charset="-34"/>
                  <a:cs typeface="Chakra Petch" panose="00000500000000000000" pitchFamily="2" charset="-34"/>
                </a:rPr>
                <a:t>Arbitrary Value</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LOD</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Zero</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Mean</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20000"/>
                </a:lnSpc>
              </a:pPr>
              <a:r>
                <a:rPr lang="en-US" sz="1400" dirty="0" err="1">
                  <a:solidFill>
                    <a:schemeClr val="bg1"/>
                  </a:solidFill>
                  <a:latin typeface="Chakra Petch" panose="00000500000000000000" pitchFamily="2" charset="-34"/>
                  <a:cs typeface="Chakra Petch" panose="00000500000000000000" pitchFamily="2" charset="-34"/>
                </a:rPr>
                <a:t>kNN</a:t>
              </a:r>
              <a:endParaRPr lang="en-US" sz="1400" dirty="0">
                <a:solidFill>
                  <a:schemeClr val="bg1"/>
                </a:solidFill>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RF</a:t>
              </a:r>
            </a:p>
            <a:p>
              <a:pPr>
                <a:lnSpc>
                  <a:spcPct val="220000"/>
                </a:lnSpc>
              </a:pPr>
              <a:r>
                <a:rPr lang="en-US" sz="1400" b="1" dirty="0">
                  <a:latin typeface="Chakra Petch" panose="00000500000000000000" pitchFamily="2" charset="-34"/>
                  <a:cs typeface="Chakra Petch" panose="00000500000000000000" pitchFamily="2" charset="-34"/>
                </a:rPr>
                <a:t>SVD</a:t>
              </a:r>
            </a:p>
            <a:p>
              <a:pPr>
                <a:lnSpc>
                  <a:spcPct val="220000"/>
                </a:lnSpc>
              </a:pPr>
              <a:r>
                <a:rPr lang="en-US" sz="1400" dirty="0" err="1">
                  <a:solidFill>
                    <a:schemeClr val="bg1"/>
                  </a:solidFill>
                  <a:latin typeface="Chakra Petch" panose="00000500000000000000" pitchFamily="2" charset="-34"/>
                  <a:cs typeface="Chakra Petch" panose="00000500000000000000" pitchFamily="2" charset="-34"/>
                </a:rPr>
                <a:t>qRILC</a:t>
              </a:r>
              <a:endParaRPr lang="en-US" sz="1400" dirty="0">
                <a:solidFill>
                  <a:schemeClr val="bg1"/>
                </a:solidFill>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BPCA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PPCA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MI</a:t>
              </a:r>
            </a:p>
          </p:txBody>
        </p:sp>
        <p:sp>
          <p:nvSpPr>
            <p:cNvPr id="20" name="Title 1">
              <a:extLst>
                <a:ext uri="{FF2B5EF4-FFF2-40B4-BE49-F238E27FC236}">
                  <a16:creationId xmlns:a16="http://schemas.microsoft.com/office/drawing/2014/main" id="{2110ED6B-7C09-1B74-F464-3EC1FFD6C9C9}"/>
                </a:ext>
              </a:extLst>
            </p:cNvPr>
            <p:cNvSpPr txBox="1">
              <a:spLocks/>
            </p:cNvSpPr>
            <p:nvPr/>
          </p:nvSpPr>
          <p:spPr>
            <a:xfrm>
              <a:off x="1795832" y="1080435"/>
              <a:ext cx="1466912"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Imputation</a:t>
              </a:r>
            </a:p>
          </p:txBody>
        </p:sp>
        <p:cxnSp>
          <p:nvCxnSpPr>
            <p:cNvPr id="11" name="Straight Connector 10">
              <a:extLst>
                <a:ext uri="{FF2B5EF4-FFF2-40B4-BE49-F238E27FC236}">
                  <a16:creationId xmlns:a16="http://schemas.microsoft.com/office/drawing/2014/main" id="{7A86F073-312D-A663-A48B-830F41DDC323}"/>
                </a:ext>
              </a:extLst>
            </p:cNvPr>
            <p:cNvCxnSpPr>
              <a:cxnSpLocks/>
            </p:cNvCxnSpPr>
            <p:nvPr/>
          </p:nvCxnSpPr>
          <p:spPr>
            <a:xfrm>
              <a:off x="1798024"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7" name="Group 6">
            <a:extLst>
              <a:ext uri="{FF2B5EF4-FFF2-40B4-BE49-F238E27FC236}">
                <a16:creationId xmlns:a16="http://schemas.microsoft.com/office/drawing/2014/main" id="{30401EF8-474F-D353-E5CA-A4A81168FF5C}"/>
              </a:ext>
            </a:extLst>
          </p:cNvPr>
          <p:cNvGrpSpPr/>
          <p:nvPr/>
        </p:nvGrpSpPr>
        <p:grpSpPr>
          <a:xfrm>
            <a:off x="4957535" y="1080435"/>
            <a:ext cx="2379656" cy="4236417"/>
            <a:chOff x="3427204" y="1080435"/>
            <a:chExt cx="2379656" cy="4236417"/>
          </a:xfrm>
        </p:grpSpPr>
        <p:sp>
          <p:nvSpPr>
            <p:cNvPr id="35" name="Title 1">
              <a:extLst>
                <a:ext uri="{FF2B5EF4-FFF2-40B4-BE49-F238E27FC236}">
                  <a16:creationId xmlns:a16="http://schemas.microsoft.com/office/drawing/2014/main" id="{45BF363A-E8D5-BF4C-EB87-B26B8DE55FAC}"/>
                </a:ext>
              </a:extLst>
            </p:cNvPr>
            <p:cNvSpPr txBox="1">
              <a:spLocks/>
            </p:cNvSpPr>
            <p:nvPr/>
          </p:nvSpPr>
          <p:spPr>
            <a:xfrm>
              <a:off x="3467256" y="1919073"/>
              <a:ext cx="2339603"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Internal Standards</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QC-RSC</a:t>
              </a:r>
            </a:p>
            <a:p>
              <a:pPr>
                <a:lnSpc>
                  <a:spcPct val="200000"/>
                </a:lnSpc>
              </a:pPr>
              <a:r>
                <a:rPr lang="en-US" sz="1400" dirty="0" err="1">
                  <a:solidFill>
                    <a:schemeClr val="bg1"/>
                  </a:solidFill>
                  <a:latin typeface="Chakra Petch" panose="00000500000000000000" pitchFamily="2" charset="-34"/>
                  <a:cs typeface="Chakra Petch" panose="00000500000000000000" pitchFamily="2" charset="-34"/>
                </a:rPr>
                <a:t>ComBat</a:t>
              </a:r>
              <a:endParaRPr lang="en-US" sz="14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PCPR2</a:t>
              </a:r>
              <a:endParaRPr lang="en-US" sz="20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LOESS</a:t>
              </a:r>
            </a:p>
          </p:txBody>
        </p:sp>
        <p:sp>
          <p:nvSpPr>
            <p:cNvPr id="21" name="Title 1">
              <a:extLst>
                <a:ext uri="{FF2B5EF4-FFF2-40B4-BE49-F238E27FC236}">
                  <a16:creationId xmlns:a16="http://schemas.microsoft.com/office/drawing/2014/main" id="{85BB713F-7945-0E44-78F3-447EDAC4E275}"/>
                </a:ext>
              </a:extLst>
            </p:cNvPr>
            <p:cNvSpPr txBox="1">
              <a:spLocks/>
            </p:cNvSpPr>
            <p:nvPr/>
          </p:nvSpPr>
          <p:spPr>
            <a:xfrm>
              <a:off x="3427204"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Batch Correction</a:t>
              </a:r>
            </a:p>
          </p:txBody>
        </p:sp>
        <p:cxnSp>
          <p:nvCxnSpPr>
            <p:cNvPr id="12" name="Straight Connector 11">
              <a:extLst>
                <a:ext uri="{FF2B5EF4-FFF2-40B4-BE49-F238E27FC236}">
                  <a16:creationId xmlns:a16="http://schemas.microsoft.com/office/drawing/2014/main" id="{65FB8F56-9D3C-CA33-D34A-58D5278212DF}"/>
                </a:ext>
              </a:extLst>
            </p:cNvPr>
            <p:cNvCxnSpPr>
              <a:cxnSpLocks/>
            </p:cNvCxnSpPr>
            <p:nvPr/>
          </p:nvCxnSpPr>
          <p:spPr>
            <a:xfrm>
              <a:off x="3472924" y="1585700"/>
              <a:ext cx="233393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14" name="Group 13">
            <a:extLst>
              <a:ext uri="{FF2B5EF4-FFF2-40B4-BE49-F238E27FC236}">
                <a16:creationId xmlns:a16="http://schemas.microsoft.com/office/drawing/2014/main" id="{47AD5C3A-3293-F857-4CA2-CDCE5DF76EFB}"/>
              </a:ext>
            </a:extLst>
          </p:cNvPr>
          <p:cNvGrpSpPr/>
          <p:nvPr/>
        </p:nvGrpSpPr>
        <p:grpSpPr>
          <a:xfrm>
            <a:off x="148037" y="1080435"/>
            <a:ext cx="1466912" cy="3661038"/>
            <a:chOff x="164460" y="1080435"/>
            <a:chExt cx="1466912" cy="3661038"/>
          </a:xfrm>
        </p:grpSpPr>
        <p:sp>
          <p:nvSpPr>
            <p:cNvPr id="19" name="Title 1">
              <a:extLst>
                <a:ext uri="{FF2B5EF4-FFF2-40B4-BE49-F238E27FC236}">
                  <a16:creationId xmlns:a16="http://schemas.microsoft.com/office/drawing/2014/main" id="{D30C6BD6-9535-F357-FE7D-646D083EB8EB}"/>
                </a:ext>
              </a:extLst>
            </p:cNvPr>
            <p:cNvSpPr txBox="1">
              <a:spLocks/>
            </p:cNvSpPr>
            <p:nvPr/>
          </p:nvSpPr>
          <p:spPr>
            <a:xfrm>
              <a:off x="164460" y="1080435"/>
              <a:ext cx="1466912" cy="506130"/>
            </a:xfrm>
            <a:prstGeom prst="rect">
              <a:avLst/>
            </a:prstGeom>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Filtering</a:t>
              </a:r>
            </a:p>
          </p:txBody>
        </p:sp>
        <p:cxnSp>
          <p:nvCxnSpPr>
            <p:cNvPr id="9" name="Straight Connector 8">
              <a:extLst>
                <a:ext uri="{FF2B5EF4-FFF2-40B4-BE49-F238E27FC236}">
                  <a16:creationId xmlns:a16="http://schemas.microsoft.com/office/drawing/2014/main" id="{46013B12-F30A-37A9-1ACE-9C02C5C51D42}"/>
                </a:ext>
              </a:extLst>
            </p:cNvPr>
            <p:cNvCxnSpPr>
              <a:cxnSpLocks/>
            </p:cNvCxnSpPr>
            <p:nvPr/>
          </p:nvCxnSpPr>
          <p:spPr>
            <a:xfrm>
              <a:off x="164460"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3" name="Title 1">
              <a:extLst>
                <a:ext uri="{FF2B5EF4-FFF2-40B4-BE49-F238E27FC236}">
                  <a16:creationId xmlns:a16="http://schemas.microsoft.com/office/drawing/2014/main" id="{876BAA2F-3849-8E77-161D-A0A8C57B52E3}"/>
                </a:ext>
              </a:extLst>
            </p:cNvPr>
            <p:cNvSpPr txBox="1">
              <a:spLocks/>
            </p:cNvSpPr>
            <p:nvPr/>
          </p:nvSpPr>
          <p:spPr>
            <a:xfrm>
              <a:off x="164460" y="1919075"/>
              <a:ext cx="1466912" cy="2822398"/>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Missing Values</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Sample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Feature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Batch</a:t>
              </a:r>
            </a:p>
            <a:p>
              <a:pPr marL="228600" lvl="1">
                <a:lnSpc>
                  <a:spcPct val="200000"/>
                </a:lnSpc>
              </a:pPr>
              <a:endParaRPr lang="en-US" sz="8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Outliers</a:t>
              </a:r>
              <a:endParaRPr lang="en-US" sz="2000" dirty="0">
                <a:solidFill>
                  <a:schemeClr val="bg1"/>
                </a:solidFill>
                <a:latin typeface="Chakra Petch" panose="00000500000000000000" pitchFamily="2" charset="-34"/>
                <a:cs typeface="Chakra Petch" panose="00000500000000000000" pitchFamily="2" charset="-34"/>
              </a:endParaRPr>
            </a:p>
            <a:p>
              <a:pPr>
                <a:lnSpc>
                  <a:spcPct val="200000"/>
                </a:lnSpc>
              </a:pPr>
              <a:endParaRPr lang="en-US" sz="2000" dirty="0">
                <a:solidFill>
                  <a:schemeClr val="bg1"/>
                </a:solidFill>
                <a:latin typeface="Chakra Petch" panose="00000500000000000000" pitchFamily="2" charset="-34"/>
                <a:cs typeface="Chakra Petch" panose="00000500000000000000" pitchFamily="2" charset="-34"/>
              </a:endParaRPr>
            </a:p>
          </p:txBody>
        </p:sp>
      </p:grpSp>
      <p:grpSp>
        <p:nvGrpSpPr>
          <p:cNvPr id="13" name="Group 12">
            <a:extLst>
              <a:ext uri="{FF2B5EF4-FFF2-40B4-BE49-F238E27FC236}">
                <a16:creationId xmlns:a16="http://schemas.microsoft.com/office/drawing/2014/main" id="{1C7FEF4C-2E3D-1516-F4C0-DCFF19F354BB}"/>
              </a:ext>
            </a:extLst>
          </p:cNvPr>
          <p:cNvGrpSpPr/>
          <p:nvPr/>
        </p:nvGrpSpPr>
        <p:grpSpPr>
          <a:xfrm>
            <a:off x="9967201" y="1080435"/>
            <a:ext cx="2076761" cy="4236415"/>
            <a:chOff x="9950779" y="1080435"/>
            <a:chExt cx="2076761" cy="4236415"/>
          </a:xfrm>
        </p:grpSpPr>
        <p:sp>
          <p:nvSpPr>
            <p:cNvPr id="23" name="Title 1">
              <a:extLst>
                <a:ext uri="{FF2B5EF4-FFF2-40B4-BE49-F238E27FC236}">
                  <a16:creationId xmlns:a16="http://schemas.microsoft.com/office/drawing/2014/main" id="{D7CE8F93-1826-913E-7C00-0F1354731329}"/>
                </a:ext>
              </a:extLst>
            </p:cNvPr>
            <p:cNvSpPr txBox="1">
              <a:spLocks/>
            </p:cNvSpPr>
            <p:nvPr/>
          </p:nvSpPr>
          <p:spPr>
            <a:xfrm>
              <a:off x="9950779" y="1080435"/>
              <a:ext cx="2076761"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Transformation</a:t>
              </a:r>
              <a:endParaRPr lang="en-US" sz="1800" dirty="0">
                <a:solidFill>
                  <a:schemeClr val="bg1"/>
                </a:solidFill>
                <a:latin typeface="Chakra Petch" panose="00000500000000000000" pitchFamily="2" charset="-34"/>
                <a:cs typeface="Chakra Petch" panose="00000500000000000000" pitchFamily="2" charset="-34"/>
              </a:endParaRPr>
            </a:p>
          </p:txBody>
        </p:sp>
        <p:cxnSp>
          <p:nvCxnSpPr>
            <p:cNvPr id="18" name="Straight Connector 17">
              <a:extLst>
                <a:ext uri="{FF2B5EF4-FFF2-40B4-BE49-F238E27FC236}">
                  <a16:creationId xmlns:a16="http://schemas.microsoft.com/office/drawing/2014/main" id="{36D35A83-4E24-776E-347A-B9044C56A22C}"/>
                </a:ext>
              </a:extLst>
            </p:cNvPr>
            <p:cNvCxnSpPr>
              <a:cxnSpLocks/>
            </p:cNvCxnSpPr>
            <p:nvPr/>
          </p:nvCxnSpPr>
          <p:spPr>
            <a:xfrm>
              <a:off x="9950779" y="1585700"/>
              <a:ext cx="2076761"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8" name="Title 1">
              <a:extLst>
                <a:ext uri="{FF2B5EF4-FFF2-40B4-BE49-F238E27FC236}">
                  <a16:creationId xmlns:a16="http://schemas.microsoft.com/office/drawing/2014/main" id="{2B5861C1-03A3-92D2-AA7D-DB605168C8D4}"/>
                </a:ext>
              </a:extLst>
            </p:cNvPr>
            <p:cNvSpPr txBox="1">
              <a:spLocks/>
            </p:cNvSpPr>
            <p:nvPr/>
          </p:nvSpPr>
          <p:spPr>
            <a:xfrm>
              <a:off x="9950779" y="1919071"/>
              <a:ext cx="2076761"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Log Transformation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Power Transformation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Cubic Root</a:t>
              </a:r>
            </a:p>
            <a:p>
              <a:pPr>
                <a:lnSpc>
                  <a:spcPct val="200000"/>
                </a:lnSpc>
              </a:pPr>
              <a:endParaRPr lang="en-US" sz="1400" dirty="0">
                <a:solidFill>
                  <a:schemeClr val="bg1"/>
                </a:solidFill>
                <a:latin typeface="Chakra Petch" panose="00000500000000000000" pitchFamily="2" charset="-34"/>
                <a:cs typeface="Chakra Petch" panose="00000500000000000000" pitchFamily="2" charset="-34"/>
              </a:endParaRPr>
            </a:p>
          </p:txBody>
        </p:sp>
      </p:grpSp>
      <p:sp>
        <p:nvSpPr>
          <p:cNvPr id="30" name="Title 1">
            <a:extLst>
              <a:ext uri="{FF2B5EF4-FFF2-40B4-BE49-F238E27FC236}">
                <a16:creationId xmlns:a16="http://schemas.microsoft.com/office/drawing/2014/main" id="{45814BA1-3E03-73F9-F5C1-6D1F337211A8}"/>
              </a:ext>
            </a:extLst>
          </p:cNvPr>
          <p:cNvSpPr txBox="1">
            <a:spLocks/>
          </p:cNvSpPr>
          <p:nvPr/>
        </p:nvSpPr>
        <p:spPr>
          <a:xfrm>
            <a:off x="0" y="1"/>
            <a:ext cx="3981450" cy="65578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hakra Petch" panose="00000500000000000000" pitchFamily="2" charset="-34"/>
                <a:cs typeface="Chakra Petch" panose="00000500000000000000" pitchFamily="2" charset="-34"/>
              </a:rPr>
              <a:t>The problem</a:t>
            </a:r>
          </a:p>
        </p:txBody>
      </p:sp>
      <p:grpSp>
        <p:nvGrpSpPr>
          <p:cNvPr id="31" name="Group 30">
            <a:extLst>
              <a:ext uri="{FF2B5EF4-FFF2-40B4-BE49-F238E27FC236}">
                <a16:creationId xmlns:a16="http://schemas.microsoft.com/office/drawing/2014/main" id="{B698CA7B-26A3-77D8-5E08-79B01E2573C7}"/>
              </a:ext>
            </a:extLst>
          </p:cNvPr>
          <p:cNvGrpSpPr/>
          <p:nvPr/>
        </p:nvGrpSpPr>
        <p:grpSpPr>
          <a:xfrm>
            <a:off x="7483944" y="1080435"/>
            <a:ext cx="2333936" cy="4697130"/>
            <a:chOff x="5925600" y="1080435"/>
            <a:chExt cx="2333936" cy="4697130"/>
          </a:xfrm>
        </p:grpSpPr>
        <p:sp>
          <p:nvSpPr>
            <p:cNvPr id="32" name="Title 1">
              <a:extLst>
                <a:ext uri="{FF2B5EF4-FFF2-40B4-BE49-F238E27FC236}">
                  <a16:creationId xmlns:a16="http://schemas.microsoft.com/office/drawing/2014/main" id="{B46815C5-C85C-7497-4D7E-3230601F5B57}"/>
                </a:ext>
              </a:extLst>
            </p:cNvPr>
            <p:cNvSpPr txBox="1">
              <a:spLocks/>
            </p:cNvSpPr>
            <p:nvPr/>
          </p:nvSpPr>
          <p:spPr>
            <a:xfrm>
              <a:off x="6132305" y="1919072"/>
              <a:ext cx="1853456"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CSN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VLN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ISN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PCPR2</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Sample Factor</a:t>
              </a:r>
            </a:p>
          </p:txBody>
        </p:sp>
        <p:sp>
          <p:nvSpPr>
            <p:cNvPr id="39" name="Title 1">
              <a:extLst>
                <a:ext uri="{FF2B5EF4-FFF2-40B4-BE49-F238E27FC236}">
                  <a16:creationId xmlns:a16="http://schemas.microsoft.com/office/drawing/2014/main" id="{81BDF72F-1579-152D-5FEA-6575FD74B5DD}"/>
                </a:ext>
              </a:extLst>
            </p:cNvPr>
            <p:cNvSpPr txBox="1">
              <a:spLocks/>
            </p:cNvSpPr>
            <p:nvPr/>
          </p:nvSpPr>
          <p:spPr>
            <a:xfrm>
              <a:off x="5925600"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Normalization</a:t>
              </a:r>
            </a:p>
          </p:txBody>
        </p:sp>
        <p:cxnSp>
          <p:nvCxnSpPr>
            <p:cNvPr id="40" name="Straight Connector 39">
              <a:extLst>
                <a:ext uri="{FF2B5EF4-FFF2-40B4-BE49-F238E27FC236}">
                  <a16:creationId xmlns:a16="http://schemas.microsoft.com/office/drawing/2014/main" id="{5AD02DE2-6DB2-2D0A-88CD-10226101B81F}"/>
                </a:ext>
              </a:extLst>
            </p:cNvPr>
            <p:cNvCxnSpPr>
              <a:cxnSpLocks/>
            </p:cNvCxnSpPr>
            <p:nvPr/>
          </p:nvCxnSpPr>
          <p:spPr>
            <a:xfrm>
              <a:off x="6132304" y="1585700"/>
              <a:ext cx="185345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41" name="Group 40">
            <a:extLst>
              <a:ext uri="{FF2B5EF4-FFF2-40B4-BE49-F238E27FC236}">
                <a16:creationId xmlns:a16="http://schemas.microsoft.com/office/drawing/2014/main" id="{CC3CE9BF-9B2B-BDDD-2C40-4AC6DD5D70B1}"/>
              </a:ext>
            </a:extLst>
          </p:cNvPr>
          <p:cNvGrpSpPr/>
          <p:nvPr/>
        </p:nvGrpSpPr>
        <p:grpSpPr>
          <a:xfrm>
            <a:off x="1761709" y="1080435"/>
            <a:ext cx="1427179" cy="4697129"/>
            <a:chOff x="10616783" y="1080435"/>
            <a:chExt cx="1427179" cy="4697129"/>
          </a:xfrm>
        </p:grpSpPr>
        <p:sp>
          <p:nvSpPr>
            <p:cNvPr id="42" name="Title 1">
              <a:extLst>
                <a:ext uri="{FF2B5EF4-FFF2-40B4-BE49-F238E27FC236}">
                  <a16:creationId xmlns:a16="http://schemas.microsoft.com/office/drawing/2014/main" id="{D0A19901-F91D-1C01-04CA-2B446EF46FD8}"/>
                </a:ext>
              </a:extLst>
            </p:cNvPr>
            <p:cNvSpPr txBox="1">
              <a:spLocks/>
            </p:cNvSpPr>
            <p:nvPr/>
          </p:nvSpPr>
          <p:spPr>
            <a:xfrm>
              <a:off x="10681639" y="1080435"/>
              <a:ext cx="1362323"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Scaling</a:t>
              </a:r>
            </a:p>
          </p:txBody>
        </p:sp>
        <p:cxnSp>
          <p:nvCxnSpPr>
            <p:cNvPr id="43" name="Straight Connector 42">
              <a:extLst>
                <a:ext uri="{FF2B5EF4-FFF2-40B4-BE49-F238E27FC236}">
                  <a16:creationId xmlns:a16="http://schemas.microsoft.com/office/drawing/2014/main" id="{A9ED16CB-20C9-642D-0680-B89042A78AEB}"/>
                </a:ext>
              </a:extLst>
            </p:cNvPr>
            <p:cNvCxnSpPr>
              <a:cxnSpLocks/>
            </p:cNvCxnSpPr>
            <p:nvPr/>
          </p:nvCxnSpPr>
          <p:spPr>
            <a:xfrm>
              <a:off x="10616783" y="1585700"/>
              <a:ext cx="1427179"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44" name="Title 1">
              <a:extLst>
                <a:ext uri="{FF2B5EF4-FFF2-40B4-BE49-F238E27FC236}">
                  <a16:creationId xmlns:a16="http://schemas.microsoft.com/office/drawing/2014/main" id="{3529E96C-076C-570B-51A4-231CC2608416}"/>
                </a:ext>
              </a:extLst>
            </p:cNvPr>
            <p:cNvSpPr txBox="1">
              <a:spLocks/>
            </p:cNvSpPr>
            <p:nvPr/>
          </p:nvSpPr>
          <p:spPr>
            <a:xfrm>
              <a:off x="10616783" y="1919071"/>
              <a:ext cx="1427179"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b="1" dirty="0">
                  <a:latin typeface="Chakra Petch" panose="00000500000000000000" pitchFamily="2" charset="-34"/>
                  <a:cs typeface="Chakra Petch" panose="00000500000000000000" pitchFamily="2" charset="-34"/>
                </a:rPr>
                <a:t>Unit Variance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Pareto</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Range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X-VAST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Level</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Linear Baseline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Mean</a:t>
              </a:r>
            </a:p>
          </p:txBody>
        </p:sp>
      </p:grpSp>
    </p:spTree>
    <p:extLst>
      <p:ext uri="{BB962C8B-B14F-4D97-AF65-F5344CB8AC3E}">
        <p14:creationId xmlns:p14="http://schemas.microsoft.com/office/powerpoint/2010/main" val="37743026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mputation">
            <a:extLst>
              <a:ext uri="{FF2B5EF4-FFF2-40B4-BE49-F238E27FC236}">
                <a16:creationId xmlns:a16="http://schemas.microsoft.com/office/drawing/2014/main" id="{0DAE1EA2-3D70-CECB-FEF7-095CBA5AD27A}"/>
              </a:ext>
            </a:extLst>
          </p:cNvPr>
          <p:cNvSpPr/>
          <p:nvPr/>
        </p:nvSpPr>
        <p:spPr>
          <a:xfrm>
            <a:off x="3363297" y="5216931"/>
            <a:ext cx="608627" cy="301752"/>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caling">
            <a:extLst>
              <a:ext uri="{FF2B5EF4-FFF2-40B4-BE49-F238E27FC236}">
                <a16:creationId xmlns:a16="http://schemas.microsoft.com/office/drawing/2014/main" id="{F2A9CC69-566D-E7BF-57D2-90B765BBF670}"/>
              </a:ext>
            </a:extLst>
          </p:cNvPr>
          <p:cNvSpPr/>
          <p:nvPr/>
        </p:nvSpPr>
        <p:spPr>
          <a:xfrm>
            <a:off x="1762986" y="2069641"/>
            <a:ext cx="1299191" cy="301752"/>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1" y="1"/>
            <a:ext cx="5324475"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The problem</a:t>
            </a:r>
          </a:p>
        </p:txBody>
      </p:sp>
      <p:grpSp>
        <p:nvGrpSpPr>
          <p:cNvPr id="6" name="Group 5">
            <a:extLst>
              <a:ext uri="{FF2B5EF4-FFF2-40B4-BE49-F238E27FC236}">
                <a16:creationId xmlns:a16="http://schemas.microsoft.com/office/drawing/2014/main" id="{1A319250-8E71-737D-8D7E-8B9908F8BADB}"/>
              </a:ext>
            </a:extLst>
          </p:cNvPr>
          <p:cNvGrpSpPr/>
          <p:nvPr/>
        </p:nvGrpSpPr>
        <p:grpSpPr>
          <a:xfrm>
            <a:off x="3338202" y="1080435"/>
            <a:ext cx="1471296" cy="5777564"/>
            <a:chOff x="1793640" y="1080435"/>
            <a:chExt cx="1471296" cy="5777564"/>
          </a:xfrm>
        </p:grpSpPr>
        <p:sp>
          <p:nvSpPr>
            <p:cNvPr id="34" name="Title 1">
              <a:extLst>
                <a:ext uri="{FF2B5EF4-FFF2-40B4-BE49-F238E27FC236}">
                  <a16:creationId xmlns:a16="http://schemas.microsoft.com/office/drawing/2014/main" id="{510C7BD2-C542-61D8-A84A-DEEC112EF889}"/>
                </a:ext>
              </a:extLst>
            </p:cNvPr>
            <p:cNvSpPr txBox="1">
              <a:spLocks/>
            </p:cNvSpPr>
            <p:nvPr/>
          </p:nvSpPr>
          <p:spPr>
            <a:xfrm>
              <a:off x="1793640" y="1919075"/>
              <a:ext cx="1466912" cy="4938924"/>
            </a:xfrm>
            <a:prstGeom prst="rect">
              <a:avLst/>
            </a:prstGeom>
            <a:ln>
              <a:noFill/>
            </a:ln>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20000"/>
                </a:lnSpc>
              </a:pPr>
              <a:r>
                <a:rPr lang="en-US" sz="1400" dirty="0">
                  <a:solidFill>
                    <a:schemeClr val="bg1"/>
                  </a:solidFill>
                  <a:latin typeface="Chakra Petch" panose="00000500000000000000" pitchFamily="2" charset="-34"/>
                  <a:cs typeface="Chakra Petch" panose="00000500000000000000" pitchFamily="2" charset="-34"/>
                </a:rPr>
                <a:t>Arbitrary Value</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LOD</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Zero</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Mean</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20000"/>
                </a:lnSpc>
              </a:pPr>
              <a:r>
                <a:rPr lang="en-US" sz="1400" dirty="0" err="1">
                  <a:solidFill>
                    <a:schemeClr val="bg1"/>
                  </a:solidFill>
                  <a:latin typeface="Chakra Petch" panose="00000500000000000000" pitchFamily="2" charset="-34"/>
                  <a:cs typeface="Chakra Petch" panose="00000500000000000000" pitchFamily="2" charset="-34"/>
                </a:rPr>
                <a:t>kNN</a:t>
              </a:r>
              <a:endParaRPr lang="en-US" sz="1400" dirty="0">
                <a:solidFill>
                  <a:schemeClr val="bg1"/>
                </a:solidFill>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RF</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SVD</a:t>
              </a:r>
            </a:p>
            <a:p>
              <a:pPr>
                <a:lnSpc>
                  <a:spcPct val="220000"/>
                </a:lnSpc>
              </a:pPr>
              <a:r>
                <a:rPr lang="en-US" sz="1400" b="1" dirty="0" err="1">
                  <a:latin typeface="Chakra Petch" panose="00000500000000000000" pitchFamily="2" charset="-34"/>
                  <a:cs typeface="Chakra Petch" panose="00000500000000000000" pitchFamily="2" charset="-34"/>
                </a:rPr>
                <a:t>qRILC</a:t>
              </a:r>
              <a:endParaRPr lang="en-US" sz="1400" b="1" dirty="0">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BPCA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PPCA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MI</a:t>
              </a:r>
            </a:p>
          </p:txBody>
        </p:sp>
        <p:sp>
          <p:nvSpPr>
            <p:cNvPr id="20" name="Title 1">
              <a:extLst>
                <a:ext uri="{FF2B5EF4-FFF2-40B4-BE49-F238E27FC236}">
                  <a16:creationId xmlns:a16="http://schemas.microsoft.com/office/drawing/2014/main" id="{2110ED6B-7C09-1B74-F464-3EC1FFD6C9C9}"/>
                </a:ext>
              </a:extLst>
            </p:cNvPr>
            <p:cNvSpPr txBox="1">
              <a:spLocks/>
            </p:cNvSpPr>
            <p:nvPr/>
          </p:nvSpPr>
          <p:spPr>
            <a:xfrm>
              <a:off x="1795832" y="1080435"/>
              <a:ext cx="1466912"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Imputation</a:t>
              </a:r>
            </a:p>
          </p:txBody>
        </p:sp>
        <p:cxnSp>
          <p:nvCxnSpPr>
            <p:cNvPr id="11" name="Straight Connector 10">
              <a:extLst>
                <a:ext uri="{FF2B5EF4-FFF2-40B4-BE49-F238E27FC236}">
                  <a16:creationId xmlns:a16="http://schemas.microsoft.com/office/drawing/2014/main" id="{7A86F073-312D-A663-A48B-830F41DDC323}"/>
                </a:ext>
              </a:extLst>
            </p:cNvPr>
            <p:cNvCxnSpPr>
              <a:cxnSpLocks/>
            </p:cNvCxnSpPr>
            <p:nvPr/>
          </p:nvCxnSpPr>
          <p:spPr>
            <a:xfrm>
              <a:off x="1798024"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7" name="Group 6">
            <a:extLst>
              <a:ext uri="{FF2B5EF4-FFF2-40B4-BE49-F238E27FC236}">
                <a16:creationId xmlns:a16="http://schemas.microsoft.com/office/drawing/2014/main" id="{30401EF8-474F-D353-E5CA-A4A81168FF5C}"/>
              </a:ext>
            </a:extLst>
          </p:cNvPr>
          <p:cNvGrpSpPr/>
          <p:nvPr/>
        </p:nvGrpSpPr>
        <p:grpSpPr>
          <a:xfrm>
            <a:off x="4957535" y="1080435"/>
            <a:ext cx="2379656" cy="4236417"/>
            <a:chOff x="3427204" y="1080435"/>
            <a:chExt cx="2379656" cy="4236417"/>
          </a:xfrm>
        </p:grpSpPr>
        <p:sp>
          <p:nvSpPr>
            <p:cNvPr id="35" name="Title 1">
              <a:extLst>
                <a:ext uri="{FF2B5EF4-FFF2-40B4-BE49-F238E27FC236}">
                  <a16:creationId xmlns:a16="http://schemas.microsoft.com/office/drawing/2014/main" id="{45BF363A-E8D5-BF4C-EB87-B26B8DE55FAC}"/>
                </a:ext>
              </a:extLst>
            </p:cNvPr>
            <p:cNvSpPr txBox="1">
              <a:spLocks/>
            </p:cNvSpPr>
            <p:nvPr/>
          </p:nvSpPr>
          <p:spPr>
            <a:xfrm>
              <a:off x="3467256" y="1919073"/>
              <a:ext cx="2339603"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Internal Standards</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QC-RSC</a:t>
              </a:r>
            </a:p>
            <a:p>
              <a:pPr>
                <a:lnSpc>
                  <a:spcPct val="200000"/>
                </a:lnSpc>
              </a:pPr>
              <a:r>
                <a:rPr lang="en-US" sz="1400" dirty="0" err="1">
                  <a:solidFill>
                    <a:schemeClr val="bg1"/>
                  </a:solidFill>
                  <a:latin typeface="Chakra Petch" panose="00000500000000000000" pitchFamily="2" charset="-34"/>
                  <a:cs typeface="Chakra Petch" panose="00000500000000000000" pitchFamily="2" charset="-34"/>
                </a:rPr>
                <a:t>ComBat</a:t>
              </a:r>
              <a:endParaRPr lang="en-US" sz="14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PCPR2</a:t>
              </a:r>
              <a:endParaRPr lang="en-US" sz="20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LOESS</a:t>
              </a:r>
            </a:p>
          </p:txBody>
        </p:sp>
        <p:sp>
          <p:nvSpPr>
            <p:cNvPr id="21" name="Title 1">
              <a:extLst>
                <a:ext uri="{FF2B5EF4-FFF2-40B4-BE49-F238E27FC236}">
                  <a16:creationId xmlns:a16="http://schemas.microsoft.com/office/drawing/2014/main" id="{85BB713F-7945-0E44-78F3-447EDAC4E275}"/>
                </a:ext>
              </a:extLst>
            </p:cNvPr>
            <p:cNvSpPr txBox="1">
              <a:spLocks/>
            </p:cNvSpPr>
            <p:nvPr/>
          </p:nvSpPr>
          <p:spPr>
            <a:xfrm>
              <a:off x="3427204"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Batch Correction</a:t>
              </a:r>
            </a:p>
          </p:txBody>
        </p:sp>
        <p:cxnSp>
          <p:nvCxnSpPr>
            <p:cNvPr id="12" name="Straight Connector 11">
              <a:extLst>
                <a:ext uri="{FF2B5EF4-FFF2-40B4-BE49-F238E27FC236}">
                  <a16:creationId xmlns:a16="http://schemas.microsoft.com/office/drawing/2014/main" id="{65FB8F56-9D3C-CA33-D34A-58D5278212DF}"/>
                </a:ext>
              </a:extLst>
            </p:cNvPr>
            <p:cNvCxnSpPr>
              <a:cxnSpLocks/>
            </p:cNvCxnSpPr>
            <p:nvPr/>
          </p:nvCxnSpPr>
          <p:spPr>
            <a:xfrm>
              <a:off x="3472924" y="1585700"/>
              <a:ext cx="233393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14" name="Group 13">
            <a:extLst>
              <a:ext uri="{FF2B5EF4-FFF2-40B4-BE49-F238E27FC236}">
                <a16:creationId xmlns:a16="http://schemas.microsoft.com/office/drawing/2014/main" id="{47AD5C3A-3293-F857-4CA2-CDCE5DF76EFB}"/>
              </a:ext>
            </a:extLst>
          </p:cNvPr>
          <p:cNvGrpSpPr/>
          <p:nvPr/>
        </p:nvGrpSpPr>
        <p:grpSpPr>
          <a:xfrm>
            <a:off x="148037" y="1080435"/>
            <a:ext cx="1466912" cy="3661038"/>
            <a:chOff x="164460" y="1080435"/>
            <a:chExt cx="1466912" cy="3661038"/>
          </a:xfrm>
        </p:grpSpPr>
        <p:sp>
          <p:nvSpPr>
            <p:cNvPr id="19" name="Title 1">
              <a:extLst>
                <a:ext uri="{FF2B5EF4-FFF2-40B4-BE49-F238E27FC236}">
                  <a16:creationId xmlns:a16="http://schemas.microsoft.com/office/drawing/2014/main" id="{D30C6BD6-9535-F357-FE7D-646D083EB8EB}"/>
                </a:ext>
              </a:extLst>
            </p:cNvPr>
            <p:cNvSpPr txBox="1">
              <a:spLocks/>
            </p:cNvSpPr>
            <p:nvPr/>
          </p:nvSpPr>
          <p:spPr>
            <a:xfrm>
              <a:off x="164460" y="1080435"/>
              <a:ext cx="1466912" cy="506130"/>
            </a:xfrm>
            <a:prstGeom prst="rect">
              <a:avLst/>
            </a:prstGeom>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Filtering</a:t>
              </a:r>
            </a:p>
          </p:txBody>
        </p:sp>
        <p:cxnSp>
          <p:nvCxnSpPr>
            <p:cNvPr id="9" name="Straight Connector 8">
              <a:extLst>
                <a:ext uri="{FF2B5EF4-FFF2-40B4-BE49-F238E27FC236}">
                  <a16:creationId xmlns:a16="http://schemas.microsoft.com/office/drawing/2014/main" id="{46013B12-F30A-37A9-1ACE-9C02C5C51D42}"/>
                </a:ext>
              </a:extLst>
            </p:cNvPr>
            <p:cNvCxnSpPr>
              <a:cxnSpLocks/>
            </p:cNvCxnSpPr>
            <p:nvPr/>
          </p:nvCxnSpPr>
          <p:spPr>
            <a:xfrm>
              <a:off x="164460"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3" name="Title 1">
              <a:extLst>
                <a:ext uri="{FF2B5EF4-FFF2-40B4-BE49-F238E27FC236}">
                  <a16:creationId xmlns:a16="http://schemas.microsoft.com/office/drawing/2014/main" id="{876BAA2F-3849-8E77-161D-A0A8C57B52E3}"/>
                </a:ext>
              </a:extLst>
            </p:cNvPr>
            <p:cNvSpPr txBox="1">
              <a:spLocks/>
            </p:cNvSpPr>
            <p:nvPr/>
          </p:nvSpPr>
          <p:spPr>
            <a:xfrm>
              <a:off x="164460" y="1919075"/>
              <a:ext cx="1466912" cy="2822398"/>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Missing Values</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Sample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Feature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Batch</a:t>
              </a:r>
            </a:p>
            <a:p>
              <a:pPr marL="228600" lvl="1">
                <a:lnSpc>
                  <a:spcPct val="200000"/>
                </a:lnSpc>
              </a:pPr>
              <a:endParaRPr lang="en-US" sz="8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Outliers</a:t>
              </a:r>
              <a:endParaRPr lang="en-US" sz="2000" dirty="0">
                <a:solidFill>
                  <a:schemeClr val="bg1"/>
                </a:solidFill>
                <a:latin typeface="Chakra Petch" panose="00000500000000000000" pitchFamily="2" charset="-34"/>
                <a:cs typeface="Chakra Petch" panose="00000500000000000000" pitchFamily="2" charset="-34"/>
              </a:endParaRPr>
            </a:p>
            <a:p>
              <a:pPr>
                <a:lnSpc>
                  <a:spcPct val="200000"/>
                </a:lnSpc>
              </a:pPr>
              <a:endParaRPr lang="en-US" sz="2000" dirty="0">
                <a:solidFill>
                  <a:schemeClr val="bg1"/>
                </a:solidFill>
                <a:latin typeface="Chakra Petch" panose="00000500000000000000" pitchFamily="2" charset="-34"/>
                <a:cs typeface="Chakra Petch" panose="00000500000000000000" pitchFamily="2" charset="-34"/>
              </a:endParaRPr>
            </a:p>
          </p:txBody>
        </p:sp>
      </p:grpSp>
      <p:grpSp>
        <p:nvGrpSpPr>
          <p:cNvPr id="13" name="Group 12">
            <a:extLst>
              <a:ext uri="{FF2B5EF4-FFF2-40B4-BE49-F238E27FC236}">
                <a16:creationId xmlns:a16="http://schemas.microsoft.com/office/drawing/2014/main" id="{1C7FEF4C-2E3D-1516-F4C0-DCFF19F354BB}"/>
              </a:ext>
            </a:extLst>
          </p:cNvPr>
          <p:cNvGrpSpPr/>
          <p:nvPr/>
        </p:nvGrpSpPr>
        <p:grpSpPr>
          <a:xfrm>
            <a:off x="9967201" y="1080435"/>
            <a:ext cx="2076761" cy="4236415"/>
            <a:chOff x="9950779" y="1080435"/>
            <a:chExt cx="2076761" cy="4236415"/>
          </a:xfrm>
        </p:grpSpPr>
        <p:sp>
          <p:nvSpPr>
            <p:cNvPr id="23" name="Title 1">
              <a:extLst>
                <a:ext uri="{FF2B5EF4-FFF2-40B4-BE49-F238E27FC236}">
                  <a16:creationId xmlns:a16="http://schemas.microsoft.com/office/drawing/2014/main" id="{D7CE8F93-1826-913E-7C00-0F1354731329}"/>
                </a:ext>
              </a:extLst>
            </p:cNvPr>
            <p:cNvSpPr txBox="1">
              <a:spLocks/>
            </p:cNvSpPr>
            <p:nvPr/>
          </p:nvSpPr>
          <p:spPr>
            <a:xfrm>
              <a:off x="9950779" y="1080435"/>
              <a:ext cx="2076761"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Transformation</a:t>
              </a:r>
              <a:endParaRPr lang="en-US" sz="1800" dirty="0">
                <a:solidFill>
                  <a:schemeClr val="bg1"/>
                </a:solidFill>
                <a:latin typeface="Chakra Petch" panose="00000500000000000000" pitchFamily="2" charset="-34"/>
                <a:cs typeface="Chakra Petch" panose="00000500000000000000" pitchFamily="2" charset="-34"/>
              </a:endParaRPr>
            </a:p>
          </p:txBody>
        </p:sp>
        <p:cxnSp>
          <p:nvCxnSpPr>
            <p:cNvPr id="18" name="Straight Connector 17">
              <a:extLst>
                <a:ext uri="{FF2B5EF4-FFF2-40B4-BE49-F238E27FC236}">
                  <a16:creationId xmlns:a16="http://schemas.microsoft.com/office/drawing/2014/main" id="{36D35A83-4E24-776E-347A-B9044C56A22C}"/>
                </a:ext>
              </a:extLst>
            </p:cNvPr>
            <p:cNvCxnSpPr>
              <a:cxnSpLocks/>
            </p:cNvCxnSpPr>
            <p:nvPr/>
          </p:nvCxnSpPr>
          <p:spPr>
            <a:xfrm>
              <a:off x="9950779" y="1585700"/>
              <a:ext cx="2076761"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8" name="Title 1">
              <a:extLst>
                <a:ext uri="{FF2B5EF4-FFF2-40B4-BE49-F238E27FC236}">
                  <a16:creationId xmlns:a16="http://schemas.microsoft.com/office/drawing/2014/main" id="{2B5861C1-03A3-92D2-AA7D-DB605168C8D4}"/>
                </a:ext>
              </a:extLst>
            </p:cNvPr>
            <p:cNvSpPr txBox="1">
              <a:spLocks/>
            </p:cNvSpPr>
            <p:nvPr/>
          </p:nvSpPr>
          <p:spPr>
            <a:xfrm>
              <a:off x="9950779" y="1919071"/>
              <a:ext cx="2076761"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Log Transformation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Power Transformation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Cubic Root</a:t>
              </a:r>
            </a:p>
            <a:p>
              <a:pPr>
                <a:lnSpc>
                  <a:spcPct val="200000"/>
                </a:lnSpc>
              </a:pPr>
              <a:endParaRPr lang="en-US" sz="1400" dirty="0">
                <a:solidFill>
                  <a:schemeClr val="bg1"/>
                </a:solidFill>
                <a:latin typeface="Chakra Petch" panose="00000500000000000000" pitchFamily="2" charset="-34"/>
                <a:cs typeface="Chakra Petch" panose="00000500000000000000" pitchFamily="2" charset="-34"/>
              </a:endParaRPr>
            </a:p>
          </p:txBody>
        </p:sp>
      </p:grpSp>
      <p:grpSp>
        <p:nvGrpSpPr>
          <p:cNvPr id="26" name="Group 25">
            <a:extLst>
              <a:ext uri="{FF2B5EF4-FFF2-40B4-BE49-F238E27FC236}">
                <a16:creationId xmlns:a16="http://schemas.microsoft.com/office/drawing/2014/main" id="{A1F4691B-9096-9078-11BB-55645896D63F}"/>
              </a:ext>
            </a:extLst>
          </p:cNvPr>
          <p:cNvGrpSpPr/>
          <p:nvPr/>
        </p:nvGrpSpPr>
        <p:grpSpPr>
          <a:xfrm>
            <a:off x="7483944" y="1080435"/>
            <a:ext cx="2333936" cy="4697130"/>
            <a:chOff x="5925600" y="1080435"/>
            <a:chExt cx="2333936" cy="4697130"/>
          </a:xfrm>
        </p:grpSpPr>
        <p:sp>
          <p:nvSpPr>
            <p:cNvPr id="28" name="Title 1">
              <a:extLst>
                <a:ext uri="{FF2B5EF4-FFF2-40B4-BE49-F238E27FC236}">
                  <a16:creationId xmlns:a16="http://schemas.microsoft.com/office/drawing/2014/main" id="{F454805B-EB21-3A1B-CC78-5318DABA9716}"/>
                </a:ext>
              </a:extLst>
            </p:cNvPr>
            <p:cNvSpPr txBox="1">
              <a:spLocks/>
            </p:cNvSpPr>
            <p:nvPr/>
          </p:nvSpPr>
          <p:spPr>
            <a:xfrm>
              <a:off x="6132305" y="1919072"/>
              <a:ext cx="1853456"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CSN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VLN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ISN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PCPR2</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Sample Factor</a:t>
              </a:r>
            </a:p>
          </p:txBody>
        </p:sp>
        <p:sp>
          <p:nvSpPr>
            <p:cNvPr id="29" name="Title 1">
              <a:extLst>
                <a:ext uri="{FF2B5EF4-FFF2-40B4-BE49-F238E27FC236}">
                  <a16:creationId xmlns:a16="http://schemas.microsoft.com/office/drawing/2014/main" id="{853234F8-B207-5604-0E45-8D52DCC656E1}"/>
                </a:ext>
              </a:extLst>
            </p:cNvPr>
            <p:cNvSpPr txBox="1">
              <a:spLocks/>
            </p:cNvSpPr>
            <p:nvPr/>
          </p:nvSpPr>
          <p:spPr>
            <a:xfrm>
              <a:off x="5925600"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Normalization</a:t>
              </a:r>
            </a:p>
          </p:txBody>
        </p:sp>
        <p:cxnSp>
          <p:nvCxnSpPr>
            <p:cNvPr id="30" name="Straight Connector 29">
              <a:extLst>
                <a:ext uri="{FF2B5EF4-FFF2-40B4-BE49-F238E27FC236}">
                  <a16:creationId xmlns:a16="http://schemas.microsoft.com/office/drawing/2014/main" id="{92A15102-5174-C64A-BD08-5CBDDFA6CBA9}"/>
                </a:ext>
              </a:extLst>
            </p:cNvPr>
            <p:cNvCxnSpPr>
              <a:cxnSpLocks/>
            </p:cNvCxnSpPr>
            <p:nvPr/>
          </p:nvCxnSpPr>
          <p:spPr>
            <a:xfrm>
              <a:off x="6132304" y="1585700"/>
              <a:ext cx="185345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31" name="Group 30">
            <a:extLst>
              <a:ext uri="{FF2B5EF4-FFF2-40B4-BE49-F238E27FC236}">
                <a16:creationId xmlns:a16="http://schemas.microsoft.com/office/drawing/2014/main" id="{4EDCE0F2-F2D9-2940-3143-2A4862DABD97}"/>
              </a:ext>
            </a:extLst>
          </p:cNvPr>
          <p:cNvGrpSpPr/>
          <p:nvPr/>
        </p:nvGrpSpPr>
        <p:grpSpPr>
          <a:xfrm>
            <a:off x="1761709" y="1080435"/>
            <a:ext cx="1427179" cy="4697129"/>
            <a:chOff x="10616783" y="1080435"/>
            <a:chExt cx="1427179" cy="4697129"/>
          </a:xfrm>
        </p:grpSpPr>
        <p:sp>
          <p:nvSpPr>
            <p:cNvPr id="32" name="Title 1">
              <a:extLst>
                <a:ext uri="{FF2B5EF4-FFF2-40B4-BE49-F238E27FC236}">
                  <a16:creationId xmlns:a16="http://schemas.microsoft.com/office/drawing/2014/main" id="{67C15F1B-DD9C-AC28-247F-F955B63ECA52}"/>
                </a:ext>
              </a:extLst>
            </p:cNvPr>
            <p:cNvSpPr txBox="1">
              <a:spLocks/>
            </p:cNvSpPr>
            <p:nvPr/>
          </p:nvSpPr>
          <p:spPr>
            <a:xfrm>
              <a:off x="10681639" y="1080435"/>
              <a:ext cx="1362323"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Scaling</a:t>
              </a:r>
            </a:p>
          </p:txBody>
        </p:sp>
        <p:cxnSp>
          <p:nvCxnSpPr>
            <p:cNvPr id="39" name="Straight Connector 38">
              <a:extLst>
                <a:ext uri="{FF2B5EF4-FFF2-40B4-BE49-F238E27FC236}">
                  <a16:creationId xmlns:a16="http://schemas.microsoft.com/office/drawing/2014/main" id="{C9D63AB0-AF48-A317-7E31-C1E3BF524BFF}"/>
                </a:ext>
              </a:extLst>
            </p:cNvPr>
            <p:cNvCxnSpPr>
              <a:cxnSpLocks/>
            </p:cNvCxnSpPr>
            <p:nvPr/>
          </p:nvCxnSpPr>
          <p:spPr>
            <a:xfrm>
              <a:off x="10616783" y="1585700"/>
              <a:ext cx="1427179"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40" name="Title 1">
              <a:extLst>
                <a:ext uri="{FF2B5EF4-FFF2-40B4-BE49-F238E27FC236}">
                  <a16:creationId xmlns:a16="http://schemas.microsoft.com/office/drawing/2014/main" id="{F6781267-3BF2-3C48-863D-A0DD5088637C}"/>
                </a:ext>
              </a:extLst>
            </p:cNvPr>
            <p:cNvSpPr txBox="1">
              <a:spLocks/>
            </p:cNvSpPr>
            <p:nvPr/>
          </p:nvSpPr>
          <p:spPr>
            <a:xfrm>
              <a:off x="10616783" y="1919071"/>
              <a:ext cx="1427179"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b="1" dirty="0">
                  <a:latin typeface="Chakra Petch" panose="00000500000000000000" pitchFamily="2" charset="-34"/>
                  <a:cs typeface="Chakra Petch" panose="00000500000000000000" pitchFamily="2" charset="-34"/>
                </a:rPr>
                <a:t>Unit Variance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Pareto</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Range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X-VAST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Level</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Linear Baseline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Mean</a:t>
              </a:r>
            </a:p>
          </p:txBody>
        </p:sp>
      </p:grpSp>
    </p:spTree>
    <p:extLst>
      <p:ext uri="{BB962C8B-B14F-4D97-AF65-F5344CB8AC3E}">
        <p14:creationId xmlns:p14="http://schemas.microsoft.com/office/powerpoint/2010/main" val="1507754691"/>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mputation Sel">
            <a:extLst>
              <a:ext uri="{FF2B5EF4-FFF2-40B4-BE49-F238E27FC236}">
                <a16:creationId xmlns:a16="http://schemas.microsoft.com/office/drawing/2014/main" id="{0DAE1EA2-3D70-CECB-FEF7-095CBA5AD27A}"/>
              </a:ext>
            </a:extLst>
          </p:cNvPr>
          <p:cNvSpPr/>
          <p:nvPr/>
        </p:nvSpPr>
        <p:spPr>
          <a:xfrm>
            <a:off x="4001472" y="5216931"/>
            <a:ext cx="608627" cy="301752"/>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ransformation Sel">
            <a:extLst>
              <a:ext uri="{FF2B5EF4-FFF2-40B4-BE49-F238E27FC236}">
                <a16:creationId xmlns:a16="http://schemas.microsoft.com/office/drawing/2014/main" id="{8026C6AE-21B1-9877-A817-45BBFC71269E}"/>
              </a:ext>
            </a:extLst>
          </p:cNvPr>
          <p:cNvSpPr/>
          <p:nvPr/>
        </p:nvSpPr>
        <p:spPr>
          <a:xfrm>
            <a:off x="1775700" y="7196366"/>
            <a:ext cx="1767599" cy="301752"/>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caling Sel">
            <a:extLst>
              <a:ext uri="{FF2B5EF4-FFF2-40B4-BE49-F238E27FC236}">
                <a16:creationId xmlns:a16="http://schemas.microsoft.com/office/drawing/2014/main" id="{F2A9CC69-566D-E7BF-57D2-90B765BBF670}"/>
              </a:ext>
            </a:extLst>
          </p:cNvPr>
          <p:cNvSpPr/>
          <p:nvPr/>
        </p:nvSpPr>
        <p:spPr>
          <a:xfrm>
            <a:off x="5620611" y="2069641"/>
            <a:ext cx="1299191" cy="301752"/>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Imputation">
            <a:extLst>
              <a:ext uri="{FF2B5EF4-FFF2-40B4-BE49-F238E27FC236}">
                <a16:creationId xmlns:a16="http://schemas.microsoft.com/office/drawing/2014/main" id="{1A319250-8E71-737D-8D7E-8B9908F8BADB}"/>
              </a:ext>
            </a:extLst>
          </p:cNvPr>
          <p:cNvGrpSpPr/>
          <p:nvPr/>
        </p:nvGrpSpPr>
        <p:grpSpPr>
          <a:xfrm>
            <a:off x="3987784" y="1080435"/>
            <a:ext cx="1471296" cy="5777564"/>
            <a:chOff x="1793640" y="1080435"/>
            <a:chExt cx="1471296" cy="5777564"/>
          </a:xfrm>
        </p:grpSpPr>
        <p:sp>
          <p:nvSpPr>
            <p:cNvPr id="34" name="Title 1">
              <a:extLst>
                <a:ext uri="{FF2B5EF4-FFF2-40B4-BE49-F238E27FC236}">
                  <a16:creationId xmlns:a16="http://schemas.microsoft.com/office/drawing/2014/main" id="{510C7BD2-C542-61D8-A84A-DEEC112EF889}"/>
                </a:ext>
              </a:extLst>
            </p:cNvPr>
            <p:cNvSpPr txBox="1">
              <a:spLocks/>
            </p:cNvSpPr>
            <p:nvPr/>
          </p:nvSpPr>
          <p:spPr>
            <a:xfrm>
              <a:off x="1793640" y="1919075"/>
              <a:ext cx="1466912" cy="4938924"/>
            </a:xfrm>
            <a:prstGeom prst="rect">
              <a:avLst/>
            </a:prstGeom>
            <a:ln>
              <a:noFill/>
            </a:ln>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20000"/>
                </a:lnSpc>
              </a:pPr>
              <a:r>
                <a:rPr lang="en-US" sz="1400" dirty="0">
                  <a:solidFill>
                    <a:schemeClr val="bg1"/>
                  </a:solidFill>
                  <a:latin typeface="Chakra Petch" panose="00000500000000000000" pitchFamily="2" charset="-34"/>
                  <a:cs typeface="Chakra Petch" panose="00000500000000000000" pitchFamily="2" charset="-34"/>
                </a:rPr>
                <a:t>Arbitrary Value</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LOD</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Zero</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Mean</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20000"/>
                </a:lnSpc>
              </a:pPr>
              <a:r>
                <a:rPr lang="en-US" sz="1400" dirty="0" err="1">
                  <a:solidFill>
                    <a:schemeClr val="bg1"/>
                  </a:solidFill>
                  <a:latin typeface="Chakra Petch" panose="00000500000000000000" pitchFamily="2" charset="-34"/>
                  <a:cs typeface="Chakra Petch" panose="00000500000000000000" pitchFamily="2" charset="-34"/>
                </a:rPr>
                <a:t>kNN</a:t>
              </a:r>
              <a:endParaRPr lang="en-US" sz="1400" dirty="0">
                <a:solidFill>
                  <a:schemeClr val="bg1"/>
                </a:solidFill>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RF</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SVD</a:t>
              </a:r>
            </a:p>
            <a:p>
              <a:pPr>
                <a:lnSpc>
                  <a:spcPct val="220000"/>
                </a:lnSpc>
              </a:pPr>
              <a:r>
                <a:rPr lang="en-US" sz="1400" b="1" dirty="0" err="1">
                  <a:latin typeface="Chakra Petch" panose="00000500000000000000" pitchFamily="2" charset="-34"/>
                  <a:cs typeface="Chakra Petch" panose="00000500000000000000" pitchFamily="2" charset="-34"/>
                </a:rPr>
                <a:t>qRILC</a:t>
              </a:r>
              <a:endParaRPr lang="en-US" sz="1400" b="1" dirty="0">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BPCA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PPCA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MI</a:t>
              </a:r>
            </a:p>
          </p:txBody>
        </p:sp>
        <p:sp>
          <p:nvSpPr>
            <p:cNvPr id="20" name="Title 1">
              <a:extLst>
                <a:ext uri="{FF2B5EF4-FFF2-40B4-BE49-F238E27FC236}">
                  <a16:creationId xmlns:a16="http://schemas.microsoft.com/office/drawing/2014/main" id="{2110ED6B-7C09-1B74-F464-3EC1FFD6C9C9}"/>
                </a:ext>
              </a:extLst>
            </p:cNvPr>
            <p:cNvSpPr txBox="1">
              <a:spLocks/>
            </p:cNvSpPr>
            <p:nvPr/>
          </p:nvSpPr>
          <p:spPr>
            <a:xfrm>
              <a:off x="1795832" y="1080435"/>
              <a:ext cx="1466912"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Imputation</a:t>
              </a:r>
            </a:p>
          </p:txBody>
        </p:sp>
        <p:cxnSp>
          <p:nvCxnSpPr>
            <p:cNvPr id="11" name="Straight Connector 10">
              <a:extLst>
                <a:ext uri="{FF2B5EF4-FFF2-40B4-BE49-F238E27FC236}">
                  <a16:creationId xmlns:a16="http://schemas.microsoft.com/office/drawing/2014/main" id="{7A86F073-312D-A663-A48B-830F41DDC323}"/>
                </a:ext>
              </a:extLst>
            </p:cNvPr>
            <p:cNvCxnSpPr>
              <a:cxnSpLocks/>
            </p:cNvCxnSpPr>
            <p:nvPr/>
          </p:nvCxnSpPr>
          <p:spPr>
            <a:xfrm>
              <a:off x="1798024"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7" name="BatchCorrection">
            <a:extLst>
              <a:ext uri="{FF2B5EF4-FFF2-40B4-BE49-F238E27FC236}">
                <a16:creationId xmlns:a16="http://schemas.microsoft.com/office/drawing/2014/main" id="{30401EF8-474F-D353-E5CA-A4A81168FF5C}"/>
              </a:ext>
            </a:extLst>
          </p:cNvPr>
          <p:cNvGrpSpPr/>
          <p:nvPr/>
        </p:nvGrpSpPr>
        <p:grpSpPr>
          <a:xfrm>
            <a:off x="7182333" y="1080435"/>
            <a:ext cx="2379656" cy="4236417"/>
            <a:chOff x="3427204" y="1080435"/>
            <a:chExt cx="2379656" cy="4236417"/>
          </a:xfrm>
        </p:grpSpPr>
        <p:sp>
          <p:nvSpPr>
            <p:cNvPr id="35" name="Title 1">
              <a:extLst>
                <a:ext uri="{FF2B5EF4-FFF2-40B4-BE49-F238E27FC236}">
                  <a16:creationId xmlns:a16="http://schemas.microsoft.com/office/drawing/2014/main" id="{45BF363A-E8D5-BF4C-EB87-B26B8DE55FAC}"/>
                </a:ext>
              </a:extLst>
            </p:cNvPr>
            <p:cNvSpPr txBox="1">
              <a:spLocks/>
            </p:cNvSpPr>
            <p:nvPr/>
          </p:nvSpPr>
          <p:spPr>
            <a:xfrm>
              <a:off x="3467256" y="1919073"/>
              <a:ext cx="2339603"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Internal Standards</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QC-RSC</a:t>
              </a:r>
            </a:p>
            <a:p>
              <a:pPr>
                <a:lnSpc>
                  <a:spcPct val="200000"/>
                </a:lnSpc>
              </a:pPr>
              <a:r>
                <a:rPr lang="en-US" sz="1400" dirty="0" err="1">
                  <a:solidFill>
                    <a:schemeClr val="bg1"/>
                  </a:solidFill>
                  <a:latin typeface="Chakra Petch" panose="00000500000000000000" pitchFamily="2" charset="-34"/>
                  <a:cs typeface="Chakra Petch" panose="00000500000000000000" pitchFamily="2" charset="-34"/>
                </a:rPr>
                <a:t>ComBat</a:t>
              </a:r>
              <a:endParaRPr lang="en-US" sz="14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PCPR2</a:t>
              </a:r>
              <a:endParaRPr lang="en-US" sz="20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LOESS</a:t>
              </a:r>
            </a:p>
          </p:txBody>
        </p:sp>
        <p:sp>
          <p:nvSpPr>
            <p:cNvPr id="21" name="Title 1">
              <a:extLst>
                <a:ext uri="{FF2B5EF4-FFF2-40B4-BE49-F238E27FC236}">
                  <a16:creationId xmlns:a16="http://schemas.microsoft.com/office/drawing/2014/main" id="{85BB713F-7945-0E44-78F3-447EDAC4E275}"/>
                </a:ext>
              </a:extLst>
            </p:cNvPr>
            <p:cNvSpPr txBox="1">
              <a:spLocks/>
            </p:cNvSpPr>
            <p:nvPr/>
          </p:nvSpPr>
          <p:spPr>
            <a:xfrm>
              <a:off x="3427204"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Batch Correction</a:t>
              </a:r>
            </a:p>
          </p:txBody>
        </p:sp>
        <p:cxnSp>
          <p:nvCxnSpPr>
            <p:cNvPr id="12" name="Straight Connector 11">
              <a:extLst>
                <a:ext uri="{FF2B5EF4-FFF2-40B4-BE49-F238E27FC236}">
                  <a16:creationId xmlns:a16="http://schemas.microsoft.com/office/drawing/2014/main" id="{65FB8F56-9D3C-CA33-D34A-58D5278212DF}"/>
                </a:ext>
              </a:extLst>
            </p:cNvPr>
            <p:cNvCxnSpPr>
              <a:cxnSpLocks/>
            </p:cNvCxnSpPr>
            <p:nvPr/>
          </p:nvCxnSpPr>
          <p:spPr>
            <a:xfrm>
              <a:off x="3472924" y="1585700"/>
              <a:ext cx="233393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14" name="Filtering">
            <a:extLst>
              <a:ext uri="{FF2B5EF4-FFF2-40B4-BE49-F238E27FC236}">
                <a16:creationId xmlns:a16="http://schemas.microsoft.com/office/drawing/2014/main" id="{47AD5C3A-3293-F857-4CA2-CDCE5DF76EFB}"/>
              </a:ext>
            </a:extLst>
          </p:cNvPr>
          <p:cNvGrpSpPr/>
          <p:nvPr/>
        </p:nvGrpSpPr>
        <p:grpSpPr>
          <a:xfrm>
            <a:off x="148037" y="1080435"/>
            <a:ext cx="1466912" cy="3661038"/>
            <a:chOff x="164460" y="1080435"/>
            <a:chExt cx="1466912" cy="3661038"/>
          </a:xfrm>
        </p:grpSpPr>
        <p:sp>
          <p:nvSpPr>
            <p:cNvPr id="19" name="Title 1">
              <a:extLst>
                <a:ext uri="{FF2B5EF4-FFF2-40B4-BE49-F238E27FC236}">
                  <a16:creationId xmlns:a16="http://schemas.microsoft.com/office/drawing/2014/main" id="{D30C6BD6-9535-F357-FE7D-646D083EB8EB}"/>
                </a:ext>
              </a:extLst>
            </p:cNvPr>
            <p:cNvSpPr txBox="1">
              <a:spLocks/>
            </p:cNvSpPr>
            <p:nvPr/>
          </p:nvSpPr>
          <p:spPr>
            <a:xfrm>
              <a:off x="164460" y="1080435"/>
              <a:ext cx="1466912" cy="506130"/>
            </a:xfrm>
            <a:prstGeom prst="rect">
              <a:avLst/>
            </a:prstGeom>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Filtering</a:t>
              </a:r>
            </a:p>
          </p:txBody>
        </p:sp>
        <p:cxnSp>
          <p:nvCxnSpPr>
            <p:cNvPr id="9" name="Straight Connector 8">
              <a:extLst>
                <a:ext uri="{FF2B5EF4-FFF2-40B4-BE49-F238E27FC236}">
                  <a16:creationId xmlns:a16="http://schemas.microsoft.com/office/drawing/2014/main" id="{46013B12-F30A-37A9-1ACE-9C02C5C51D42}"/>
                </a:ext>
              </a:extLst>
            </p:cNvPr>
            <p:cNvCxnSpPr>
              <a:cxnSpLocks/>
            </p:cNvCxnSpPr>
            <p:nvPr/>
          </p:nvCxnSpPr>
          <p:spPr>
            <a:xfrm>
              <a:off x="164460"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3" name="Title 1">
              <a:extLst>
                <a:ext uri="{FF2B5EF4-FFF2-40B4-BE49-F238E27FC236}">
                  <a16:creationId xmlns:a16="http://schemas.microsoft.com/office/drawing/2014/main" id="{876BAA2F-3849-8E77-161D-A0A8C57B52E3}"/>
                </a:ext>
              </a:extLst>
            </p:cNvPr>
            <p:cNvSpPr txBox="1">
              <a:spLocks/>
            </p:cNvSpPr>
            <p:nvPr/>
          </p:nvSpPr>
          <p:spPr>
            <a:xfrm>
              <a:off x="164460" y="1919075"/>
              <a:ext cx="1466912" cy="2822398"/>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Missing Values</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Sample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Feature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Batch</a:t>
              </a:r>
            </a:p>
            <a:p>
              <a:pPr marL="228600" lvl="1">
                <a:lnSpc>
                  <a:spcPct val="200000"/>
                </a:lnSpc>
              </a:pPr>
              <a:endParaRPr lang="en-US" sz="8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Outliers</a:t>
              </a:r>
              <a:endParaRPr lang="en-US" sz="2000" dirty="0">
                <a:solidFill>
                  <a:schemeClr val="bg1"/>
                </a:solidFill>
                <a:latin typeface="Chakra Petch" panose="00000500000000000000" pitchFamily="2" charset="-34"/>
                <a:cs typeface="Chakra Petch" panose="00000500000000000000" pitchFamily="2" charset="-34"/>
              </a:endParaRPr>
            </a:p>
            <a:p>
              <a:pPr>
                <a:lnSpc>
                  <a:spcPct val="200000"/>
                </a:lnSpc>
              </a:pPr>
              <a:endParaRPr lang="en-US" sz="2000" dirty="0">
                <a:solidFill>
                  <a:schemeClr val="bg1"/>
                </a:solidFill>
                <a:latin typeface="Chakra Petch" panose="00000500000000000000" pitchFamily="2" charset="-34"/>
                <a:cs typeface="Chakra Petch" panose="00000500000000000000" pitchFamily="2" charset="-34"/>
              </a:endParaRPr>
            </a:p>
          </p:txBody>
        </p:sp>
      </p:grpSp>
      <p:grpSp>
        <p:nvGrpSpPr>
          <p:cNvPr id="13" name="Transformation">
            <a:extLst>
              <a:ext uri="{FF2B5EF4-FFF2-40B4-BE49-F238E27FC236}">
                <a16:creationId xmlns:a16="http://schemas.microsoft.com/office/drawing/2014/main" id="{1C7FEF4C-2E3D-1516-F4C0-DCFF19F354BB}"/>
              </a:ext>
            </a:extLst>
          </p:cNvPr>
          <p:cNvGrpSpPr/>
          <p:nvPr/>
        </p:nvGrpSpPr>
        <p:grpSpPr>
          <a:xfrm>
            <a:off x="1762986" y="1080435"/>
            <a:ext cx="2076761" cy="4236415"/>
            <a:chOff x="9950779" y="1080435"/>
            <a:chExt cx="2076761" cy="4236415"/>
          </a:xfrm>
        </p:grpSpPr>
        <p:sp>
          <p:nvSpPr>
            <p:cNvPr id="23" name="Title 1">
              <a:extLst>
                <a:ext uri="{FF2B5EF4-FFF2-40B4-BE49-F238E27FC236}">
                  <a16:creationId xmlns:a16="http://schemas.microsoft.com/office/drawing/2014/main" id="{D7CE8F93-1826-913E-7C00-0F1354731329}"/>
                </a:ext>
              </a:extLst>
            </p:cNvPr>
            <p:cNvSpPr txBox="1">
              <a:spLocks/>
            </p:cNvSpPr>
            <p:nvPr/>
          </p:nvSpPr>
          <p:spPr>
            <a:xfrm>
              <a:off x="9950779" y="1080435"/>
              <a:ext cx="2076761"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Transformation</a:t>
              </a:r>
              <a:endParaRPr lang="en-US" sz="1800" dirty="0">
                <a:solidFill>
                  <a:schemeClr val="bg1"/>
                </a:solidFill>
                <a:latin typeface="Chakra Petch" panose="00000500000000000000" pitchFamily="2" charset="-34"/>
                <a:cs typeface="Chakra Petch" panose="00000500000000000000" pitchFamily="2" charset="-34"/>
              </a:endParaRPr>
            </a:p>
          </p:txBody>
        </p:sp>
        <p:cxnSp>
          <p:nvCxnSpPr>
            <p:cNvPr id="18" name="Straight Connector 17">
              <a:extLst>
                <a:ext uri="{FF2B5EF4-FFF2-40B4-BE49-F238E27FC236}">
                  <a16:creationId xmlns:a16="http://schemas.microsoft.com/office/drawing/2014/main" id="{36D35A83-4E24-776E-347A-B9044C56A22C}"/>
                </a:ext>
              </a:extLst>
            </p:cNvPr>
            <p:cNvCxnSpPr>
              <a:cxnSpLocks/>
            </p:cNvCxnSpPr>
            <p:nvPr/>
          </p:nvCxnSpPr>
          <p:spPr>
            <a:xfrm>
              <a:off x="9950779" y="1585700"/>
              <a:ext cx="2076761"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8" name="Title 1">
              <a:extLst>
                <a:ext uri="{FF2B5EF4-FFF2-40B4-BE49-F238E27FC236}">
                  <a16:creationId xmlns:a16="http://schemas.microsoft.com/office/drawing/2014/main" id="{2B5861C1-03A3-92D2-AA7D-DB605168C8D4}"/>
                </a:ext>
              </a:extLst>
            </p:cNvPr>
            <p:cNvSpPr txBox="1">
              <a:spLocks/>
            </p:cNvSpPr>
            <p:nvPr/>
          </p:nvSpPr>
          <p:spPr>
            <a:xfrm>
              <a:off x="9950779" y="1919071"/>
              <a:ext cx="2076761"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Log Transformation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Power Transformation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Cubic Root</a:t>
              </a:r>
            </a:p>
            <a:p>
              <a:pPr>
                <a:lnSpc>
                  <a:spcPct val="200000"/>
                </a:lnSpc>
              </a:pPr>
              <a:endParaRPr lang="en-US" sz="1400" dirty="0">
                <a:solidFill>
                  <a:schemeClr val="bg1"/>
                </a:solidFill>
                <a:latin typeface="Chakra Petch" panose="00000500000000000000" pitchFamily="2" charset="-34"/>
                <a:cs typeface="Chakra Petch" panose="00000500000000000000" pitchFamily="2" charset="-34"/>
              </a:endParaRPr>
            </a:p>
          </p:txBody>
        </p:sp>
      </p:grpSp>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1" y="1"/>
            <a:ext cx="3839747"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The problem</a:t>
            </a:r>
          </a:p>
        </p:txBody>
      </p:sp>
      <p:grpSp>
        <p:nvGrpSpPr>
          <p:cNvPr id="42" name="Group 41">
            <a:extLst>
              <a:ext uri="{FF2B5EF4-FFF2-40B4-BE49-F238E27FC236}">
                <a16:creationId xmlns:a16="http://schemas.microsoft.com/office/drawing/2014/main" id="{F326407B-63D9-A173-9CE4-50C83976E4A1}"/>
              </a:ext>
            </a:extLst>
          </p:cNvPr>
          <p:cNvGrpSpPr/>
          <p:nvPr/>
        </p:nvGrpSpPr>
        <p:grpSpPr>
          <a:xfrm>
            <a:off x="9703269" y="1080435"/>
            <a:ext cx="2333936" cy="4697130"/>
            <a:chOff x="5925600" y="1080435"/>
            <a:chExt cx="2333936" cy="4697130"/>
          </a:xfrm>
        </p:grpSpPr>
        <p:sp>
          <p:nvSpPr>
            <p:cNvPr id="43" name="Title 1">
              <a:extLst>
                <a:ext uri="{FF2B5EF4-FFF2-40B4-BE49-F238E27FC236}">
                  <a16:creationId xmlns:a16="http://schemas.microsoft.com/office/drawing/2014/main" id="{CC210B0B-FA6E-8D16-6D58-D28995B66504}"/>
                </a:ext>
              </a:extLst>
            </p:cNvPr>
            <p:cNvSpPr txBox="1">
              <a:spLocks/>
            </p:cNvSpPr>
            <p:nvPr/>
          </p:nvSpPr>
          <p:spPr>
            <a:xfrm>
              <a:off x="6132305" y="1919072"/>
              <a:ext cx="1853456"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CSN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VLN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ISN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PCPR2</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Sample Factor</a:t>
              </a:r>
            </a:p>
          </p:txBody>
        </p:sp>
        <p:sp>
          <p:nvSpPr>
            <p:cNvPr id="44" name="Title 1">
              <a:extLst>
                <a:ext uri="{FF2B5EF4-FFF2-40B4-BE49-F238E27FC236}">
                  <a16:creationId xmlns:a16="http://schemas.microsoft.com/office/drawing/2014/main" id="{C0528F5C-334E-1D0A-E5D6-426AA8964AB9}"/>
                </a:ext>
              </a:extLst>
            </p:cNvPr>
            <p:cNvSpPr txBox="1">
              <a:spLocks/>
            </p:cNvSpPr>
            <p:nvPr/>
          </p:nvSpPr>
          <p:spPr>
            <a:xfrm>
              <a:off x="5925600"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Normalization</a:t>
              </a:r>
            </a:p>
          </p:txBody>
        </p:sp>
        <p:cxnSp>
          <p:nvCxnSpPr>
            <p:cNvPr id="45" name="Straight Connector 44">
              <a:extLst>
                <a:ext uri="{FF2B5EF4-FFF2-40B4-BE49-F238E27FC236}">
                  <a16:creationId xmlns:a16="http://schemas.microsoft.com/office/drawing/2014/main" id="{395C78F9-C5E9-FFBA-2742-48D375F12EA2}"/>
                </a:ext>
              </a:extLst>
            </p:cNvPr>
            <p:cNvCxnSpPr>
              <a:cxnSpLocks/>
            </p:cNvCxnSpPr>
            <p:nvPr/>
          </p:nvCxnSpPr>
          <p:spPr>
            <a:xfrm>
              <a:off x="6132304" y="1585700"/>
              <a:ext cx="185345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46" name="Group 45">
            <a:extLst>
              <a:ext uri="{FF2B5EF4-FFF2-40B4-BE49-F238E27FC236}">
                <a16:creationId xmlns:a16="http://schemas.microsoft.com/office/drawing/2014/main" id="{14808470-132B-5F87-40D7-C8FEFC83964B}"/>
              </a:ext>
            </a:extLst>
          </p:cNvPr>
          <p:cNvGrpSpPr/>
          <p:nvPr/>
        </p:nvGrpSpPr>
        <p:grpSpPr>
          <a:xfrm>
            <a:off x="5607997" y="1080435"/>
            <a:ext cx="1427179" cy="4697129"/>
            <a:chOff x="10616783" y="1080435"/>
            <a:chExt cx="1427179" cy="4697129"/>
          </a:xfrm>
        </p:grpSpPr>
        <p:sp>
          <p:nvSpPr>
            <p:cNvPr id="47" name="Title 1">
              <a:extLst>
                <a:ext uri="{FF2B5EF4-FFF2-40B4-BE49-F238E27FC236}">
                  <a16:creationId xmlns:a16="http://schemas.microsoft.com/office/drawing/2014/main" id="{EC54D88E-8FDE-C8CD-869C-7F2930022698}"/>
                </a:ext>
              </a:extLst>
            </p:cNvPr>
            <p:cNvSpPr txBox="1">
              <a:spLocks/>
            </p:cNvSpPr>
            <p:nvPr/>
          </p:nvSpPr>
          <p:spPr>
            <a:xfrm>
              <a:off x="10681639" y="1080435"/>
              <a:ext cx="1362323"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Scaling</a:t>
              </a:r>
            </a:p>
          </p:txBody>
        </p:sp>
        <p:cxnSp>
          <p:nvCxnSpPr>
            <p:cNvPr id="48" name="Straight Connector 47">
              <a:extLst>
                <a:ext uri="{FF2B5EF4-FFF2-40B4-BE49-F238E27FC236}">
                  <a16:creationId xmlns:a16="http://schemas.microsoft.com/office/drawing/2014/main" id="{4B466D12-DE74-68BF-8D77-95895015D31D}"/>
                </a:ext>
              </a:extLst>
            </p:cNvPr>
            <p:cNvCxnSpPr>
              <a:cxnSpLocks/>
            </p:cNvCxnSpPr>
            <p:nvPr/>
          </p:nvCxnSpPr>
          <p:spPr>
            <a:xfrm>
              <a:off x="10616783" y="1585700"/>
              <a:ext cx="1427179"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49" name="Title 1">
              <a:extLst>
                <a:ext uri="{FF2B5EF4-FFF2-40B4-BE49-F238E27FC236}">
                  <a16:creationId xmlns:a16="http://schemas.microsoft.com/office/drawing/2014/main" id="{D6A8481E-256D-9789-E881-189F9CD00BE6}"/>
                </a:ext>
              </a:extLst>
            </p:cNvPr>
            <p:cNvSpPr txBox="1">
              <a:spLocks/>
            </p:cNvSpPr>
            <p:nvPr/>
          </p:nvSpPr>
          <p:spPr>
            <a:xfrm>
              <a:off x="10616783" y="1919071"/>
              <a:ext cx="1427179"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b="1" dirty="0">
                  <a:latin typeface="Chakra Petch" panose="00000500000000000000" pitchFamily="2" charset="-34"/>
                  <a:cs typeface="Chakra Petch" panose="00000500000000000000" pitchFamily="2" charset="-34"/>
                </a:rPr>
                <a:t>Unit Variance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Pareto</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Range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X-VAST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Level</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Linear Baseline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Mean</a:t>
              </a:r>
            </a:p>
          </p:txBody>
        </p:sp>
      </p:grpSp>
    </p:spTree>
    <p:extLst>
      <p:ext uri="{BB962C8B-B14F-4D97-AF65-F5344CB8AC3E}">
        <p14:creationId xmlns:p14="http://schemas.microsoft.com/office/powerpoint/2010/main" val="2171646146"/>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Normalization Sel">
            <a:extLst>
              <a:ext uri="{FF2B5EF4-FFF2-40B4-BE49-F238E27FC236}">
                <a16:creationId xmlns:a16="http://schemas.microsoft.com/office/drawing/2014/main" id="{9D06B0D8-A36D-8D0A-B581-7EDCBBFAF697}"/>
              </a:ext>
            </a:extLst>
          </p:cNvPr>
          <p:cNvSpPr/>
          <p:nvPr/>
        </p:nvSpPr>
        <p:spPr>
          <a:xfrm>
            <a:off x="9926255" y="-518792"/>
            <a:ext cx="427420" cy="301752"/>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mputation Sel">
            <a:extLst>
              <a:ext uri="{FF2B5EF4-FFF2-40B4-BE49-F238E27FC236}">
                <a16:creationId xmlns:a16="http://schemas.microsoft.com/office/drawing/2014/main" id="{0DAE1EA2-3D70-CECB-FEF7-095CBA5AD27A}"/>
              </a:ext>
            </a:extLst>
          </p:cNvPr>
          <p:cNvSpPr/>
          <p:nvPr/>
        </p:nvSpPr>
        <p:spPr>
          <a:xfrm>
            <a:off x="4001472" y="5216931"/>
            <a:ext cx="608627" cy="301752"/>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ransformation Sel">
            <a:extLst>
              <a:ext uri="{FF2B5EF4-FFF2-40B4-BE49-F238E27FC236}">
                <a16:creationId xmlns:a16="http://schemas.microsoft.com/office/drawing/2014/main" id="{8026C6AE-21B1-9877-A817-45BBFC71269E}"/>
              </a:ext>
            </a:extLst>
          </p:cNvPr>
          <p:cNvSpPr/>
          <p:nvPr/>
        </p:nvSpPr>
        <p:spPr>
          <a:xfrm>
            <a:off x="1775700" y="2081441"/>
            <a:ext cx="1815225" cy="301752"/>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caling Sel">
            <a:extLst>
              <a:ext uri="{FF2B5EF4-FFF2-40B4-BE49-F238E27FC236}">
                <a16:creationId xmlns:a16="http://schemas.microsoft.com/office/drawing/2014/main" id="{F2A9CC69-566D-E7BF-57D2-90B765BBF670}"/>
              </a:ext>
            </a:extLst>
          </p:cNvPr>
          <p:cNvSpPr/>
          <p:nvPr/>
        </p:nvSpPr>
        <p:spPr>
          <a:xfrm>
            <a:off x="5620611" y="2069641"/>
            <a:ext cx="1299191" cy="301752"/>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Imputation">
            <a:extLst>
              <a:ext uri="{FF2B5EF4-FFF2-40B4-BE49-F238E27FC236}">
                <a16:creationId xmlns:a16="http://schemas.microsoft.com/office/drawing/2014/main" id="{1A319250-8E71-737D-8D7E-8B9908F8BADB}"/>
              </a:ext>
            </a:extLst>
          </p:cNvPr>
          <p:cNvGrpSpPr/>
          <p:nvPr/>
        </p:nvGrpSpPr>
        <p:grpSpPr>
          <a:xfrm>
            <a:off x="3987784" y="1080435"/>
            <a:ext cx="1471296" cy="5777564"/>
            <a:chOff x="1793640" y="1080435"/>
            <a:chExt cx="1471296" cy="5777564"/>
          </a:xfrm>
        </p:grpSpPr>
        <p:sp>
          <p:nvSpPr>
            <p:cNvPr id="34" name="Title 1">
              <a:extLst>
                <a:ext uri="{FF2B5EF4-FFF2-40B4-BE49-F238E27FC236}">
                  <a16:creationId xmlns:a16="http://schemas.microsoft.com/office/drawing/2014/main" id="{510C7BD2-C542-61D8-A84A-DEEC112EF889}"/>
                </a:ext>
              </a:extLst>
            </p:cNvPr>
            <p:cNvSpPr txBox="1">
              <a:spLocks/>
            </p:cNvSpPr>
            <p:nvPr/>
          </p:nvSpPr>
          <p:spPr>
            <a:xfrm>
              <a:off x="1793640" y="1919075"/>
              <a:ext cx="1466912" cy="4938924"/>
            </a:xfrm>
            <a:prstGeom prst="rect">
              <a:avLst/>
            </a:prstGeom>
            <a:ln>
              <a:noFill/>
            </a:ln>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20000"/>
                </a:lnSpc>
              </a:pPr>
              <a:r>
                <a:rPr lang="en-US" sz="1400" dirty="0">
                  <a:solidFill>
                    <a:schemeClr val="bg1"/>
                  </a:solidFill>
                  <a:latin typeface="Chakra Petch" panose="00000500000000000000" pitchFamily="2" charset="-34"/>
                  <a:cs typeface="Chakra Petch" panose="00000500000000000000" pitchFamily="2" charset="-34"/>
                </a:rPr>
                <a:t>Arbitrary Value</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LOD</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Zero</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Mean</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20000"/>
                </a:lnSpc>
              </a:pPr>
              <a:r>
                <a:rPr lang="en-US" sz="1400" dirty="0" err="1">
                  <a:solidFill>
                    <a:schemeClr val="bg1"/>
                  </a:solidFill>
                  <a:latin typeface="Chakra Petch" panose="00000500000000000000" pitchFamily="2" charset="-34"/>
                  <a:cs typeface="Chakra Petch" panose="00000500000000000000" pitchFamily="2" charset="-34"/>
                </a:rPr>
                <a:t>kNN</a:t>
              </a:r>
              <a:endParaRPr lang="en-US" sz="1400" dirty="0">
                <a:solidFill>
                  <a:schemeClr val="bg1"/>
                </a:solidFill>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RF</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SVD</a:t>
              </a:r>
            </a:p>
            <a:p>
              <a:pPr>
                <a:lnSpc>
                  <a:spcPct val="220000"/>
                </a:lnSpc>
              </a:pPr>
              <a:r>
                <a:rPr lang="en-US" sz="1400" b="1" dirty="0" err="1">
                  <a:latin typeface="Chakra Petch" panose="00000500000000000000" pitchFamily="2" charset="-34"/>
                  <a:cs typeface="Chakra Petch" panose="00000500000000000000" pitchFamily="2" charset="-34"/>
                </a:rPr>
                <a:t>qRILC</a:t>
              </a:r>
              <a:endParaRPr lang="en-US" sz="1400" b="1" dirty="0">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BPCA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PPCA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MI</a:t>
              </a:r>
            </a:p>
          </p:txBody>
        </p:sp>
        <p:sp>
          <p:nvSpPr>
            <p:cNvPr id="20" name="Title 1">
              <a:extLst>
                <a:ext uri="{FF2B5EF4-FFF2-40B4-BE49-F238E27FC236}">
                  <a16:creationId xmlns:a16="http://schemas.microsoft.com/office/drawing/2014/main" id="{2110ED6B-7C09-1B74-F464-3EC1FFD6C9C9}"/>
                </a:ext>
              </a:extLst>
            </p:cNvPr>
            <p:cNvSpPr txBox="1">
              <a:spLocks/>
            </p:cNvSpPr>
            <p:nvPr/>
          </p:nvSpPr>
          <p:spPr>
            <a:xfrm>
              <a:off x="1795832" y="1080435"/>
              <a:ext cx="1466912"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Imputation</a:t>
              </a:r>
            </a:p>
          </p:txBody>
        </p:sp>
        <p:cxnSp>
          <p:nvCxnSpPr>
            <p:cNvPr id="11" name="Straight Connector 10">
              <a:extLst>
                <a:ext uri="{FF2B5EF4-FFF2-40B4-BE49-F238E27FC236}">
                  <a16:creationId xmlns:a16="http://schemas.microsoft.com/office/drawing/2014/main" id="{7A86F073-312D-A663-A48B-830F41DDC323}"/>
                </a:ext>
              </a:extLst>
            </p:cNvPr>
            <p:cNvCxnSpPr>
              <a:cxnSpLocks/>
            </p:cNvCxnSpPr>
            <p:nvPr/>
          </p:nvCxnSpPr>
          <p:spPr>
            <a:xfrm>
              <a:off x="1798024"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7" name="BatchCorrection">
            <a:extLst>
              <a:ext uri="{FF2B5EF4-FFF2-40B4-BE49-F238E27FC236}">
                <a16:creationId xmlns:a16="http://schemas.microsoft.com/office/drawing/2014/main" id="{30401EF8-474F-D353-E5CA-A4A81168FF5C}"/>
              </a:ext>
            </a:extLst>
          </p:cNvPr>
          <p:cNvGrpSpPr/>
          <p:nvPr/>
        </p:nvGrpSpPr>
        <p:grpSpPr>
          <a:xfrm>
            <a:off x="7182333" y="1080435"/>
            <a:ext cx="2379656" cy="4236417"/>
            <a:chOff x="3427204" y="1080435"/>
            <a:chExt cx="2379656" cy="4236417"/>
          </a:xfrm>
        </p:grpSpPr>
        <p:sp>
          <p:nvSpPr>
            <p:cNvPr id="35" name="Title 1">
              <a:extLst>
                <a:ext uri="{FF2B5EF4-FFF2-40B4-BE49-F238E27FC236}">
                  <a16:creationId xmlns:a16="http://schemas.microsoft.com/office/drawing/2014/main" id="{45BF363A-E8D5-BF4C-EB87-B26B8DE55FAC}"/>
                </a:ext>
              </a:extLst>
            </p:cNvPr>
            <p:cNvSpPr txBox="1">
              <a:spLocks/>
            </p:cNvSpPr>
            <p:nvPr/>
          </p:nvSpPr>
          <p:spPr>
            <a:xfrm>
              <a:off x="3467256" y="1919073"/>
              <a:ext cx="2339603"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Internal Standards</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QC-RSC</a:t>
              </a:r>
            </a:p>
            <a:p>
              <a:pPr>
                <a:lnSpc>
                  <a:spcPct val="200000"/>
                </a:lnSpc>
              </a:pPr>
              <a:r>
                <a:rPr lang="en-US" sz="1400" dirty="0" err="1">
                  <a:solidFill>
                    <a:schemeClr val="bg1"/>
                  </a:solidFill>
                  <a:latin typeface="Chakra Petch" panose="00000500000000000000" pitchFamily="2" charset="-34"/>
                  <a:cs typeface="Chakra Petch" panose="00000500000000000000" pitchFamily="2" charset="-34"/>
                </a:rPr>
                <a:t>ComBat</a:t>
              </a:r>
              <a:endParaRPr lang="en-US" sz="14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PCPR2</a:t>
              </a:r>
              <a:endParaRPr lang="en-US" sz="20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LOESS</a:t>
              </a:r>
            </a:p>
          </p:txBody>
        </p:sp>
        <p:sp>
          <p:nvSpPr>
            <p:cNvPr id="21" name="Title 1">
              <a:extLst>
                <a:ext uri="{FF2B5EF4-FFF2-40B4-BE49-F238E27FC236}">
                  <a16:creationId xmlns:a16="http://schemas.microsoft.com/office/drawing/2014/main" id="{85BB713F-7945-0E44-78F3-447EDAC4E275}"/>
                </a:ext>
              </a:extLst>
            </p:cNvPr>
            <p:cNvSpPr txBox="1">
              <a:spLocks/>
            </p:cNvSpPr>
            <p:nvPr/>
          </p:nvSpPr>
          <p:spPr>
            <a:xfrm>
              <a:off x="3427204"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Batch Correction</a:t>
              </a:r>
            </a:p>
          </p:txBody>
        </p:sp>
        <p:cxnSp>
          <p:nvCxnSpPr>
            <p:cNvPr id="12" name="Straight Connector 11">
              <a:extLst>
                <a:ext uri="{FF2B5EF4-FFF2-40B4-BE49-F238E27FC236}">
                  <a16:creationId xmlns:a16="http://schemas.microsoft.com/office/drawing/2014/main" id="{65FB8F56-9D3C-CA33-D34A-58D5278212DF}"/>
                </a:ext>
              </a:extLst>
            </p:cNvPr>
            <p:cNvCxnSpPr>
              <a:cxnSpLocks/>
            </p:cNvCxnSpPr>
            <p:nvPr/>
          </p:nvCxnSpPr>
          <p:spPr>
            <a:xfrm>
              <a:off x="3472924" y="1585700"/>
              <a:ext cx="233393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14" name="Filtering">
            <a:extLst>
              <a:ext uri="{FF2B5EF4-FFF2-40B4-BE49-F238E27FC236}">
                <a16:creationId xmlns:a16="http://schemas.microsoft.com/office/drawing/2014/main" id="{47AD5C3A-3293-F857-4CA2-CDCE5DF76EFB}"/>
              </a:ext>
            </a:extLst>
          </p:cNvPr>
          <p:cNvGrpSpPr/>
          <p:nvPr/>
        </p:nvGrpSpPr>
        <p:grpSpPr>
          <a:xfrm>
            <a:off x="148037" y="1080435"/>
            <a:ext cx="1466912" cy="3661038"/>
            <a:chOff x="164460" y="1080435"/>
            <a:chExt cx="1466912" cy="3661038"/>
          </a:xfrm>
        </p:grpSpPr>
        <p:sp>
          <p:nvSpPr>
            <p:cNvPr id="19" name="Title 1">
              <a:extLst>
                <a:ext uri="{FF2B5EF4-FFF2-40B4-BE49-F238E27FC236}">
                  <a16:creationId xmlns:a16="http://schemas.microsoft.com/office/drawing/2014/main" id="{D30C6BD6-9535-F357-FE7D-646D083EB8EB}"/>
                </a:ext>
              </a:extLst>
            </p:cNvPr>
            <p:cNvSpPr txBox="1">
              <a:spLocks/>
            </p:cNvSpPr>
            <p:nvPr/>
          </p:nvSpPr>
          <p:spPr>
            <a:xfrm>
              <a:off x="164460" y="1080435"/>
              <a:ext cx="1466912" cy="506130"/>
            </a:xfrm>
            <a:prstGeom prst="rect">
              <a:avLst/>
            </a:prstGeom>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Filtering</a:t>
              </a:r>
            </a:p>
          </p:txBody>
        </p:sp>
        <p:cxnSp>
          <p:nvCxnSpPr>
            <p:cNvPr id="9" name="Straight Connector 8">
              <a:extLst>
                <a:ext uri="{FF2B5EF4-FFF2-40B4-BE49-F238E27FC236}">
                  <a16:creationId xmlns:a16="http://schemas.microsoft.com/office/drawing/2014/main" id="{46013B12-F30A-37A9-1ACE-9C02C5C51D42}"/>
                </a:ext>
              </a:extLst>
            </p:cNvPr>
            <p:cNvCxnSpPr>
              <a:cxnSpLocks/>
            </p:cNvCxnSpPr>
            <p:nvPr/>
          </p:nvCxnSpPr>
          <p:spPr>
            <a:xfrm>
              <a:off x="164460"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3" name="Title 1">
              <a:extLst>
                <a:ext uri="{FF2B5EF4-FFF2-40B4-BE49-F238E27FC236}">
                  <a16:creationId xmlns:a16="http://schemas.microsoft.com/office/drawing/2014/main" id="{876BAA2F-3849-8E77-161D-A0A8C57B52E3}"/>
                </a:ext>
              </a:extLst>
            </p:cNvPr>
            <p:cNvSpPr txBox="1">
              <a:spLocks/>
            </p:cNvSpPr>
            <p:nvPr/>
          </p:nvSpPr>
          <p:spPr>
            <a:xfrm>
              <a:off x="164460" y="1919075"/>
              <a:ext cx="1466912" cy="2822398"/>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Missing Values</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Sample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Feature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Batch</a:t>
              </a:r>
            </a:p>
            <a:p>
              <a:pPr marL="228600" lvl="1">
                <a:lnSpc>
                  <a:spcPct val="200000"/>
                </a:lnSpc>
              </a:pPr>
              <a:endParaRPr lang="en-US" sz="8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Outliers</a:t>
              </a:r>
              <a:endParaRPr lang="en-US" sz="2000" dirty="0">
                <a:solidFill>
                  <a:schemeClr val="bg1"/>
                </a:solidFill>
                <a:latin typeface="Chakra Petch" panose="00000500000000000000" pitchFamily="2" charset="-34"/>
                <a:cs typeface="Chakra Petch" panose="00000500000000000000" pitchFamily="2" charset="-34"/>
              </a:endParaRPr>
            </a:p>
            <a:p>
              <a:pPr>
                <a:lnSpc>
                  <a:spcPct val="200000"/>
                </a:lnSpc>
              </a:pPr>
              <a:endParaRPr lang="en-US" sz="2000" dirty="0">
                <a:solidFill>
                  <a:schemeClr val="bg1"/>
                </a:solidFill>
                <a:latin typeface="Chakra Petch" panose="00000500000000000000" pitchFamily="2" charset="-34"/>
                <a:cs typeface="Chakra Petch" panose="00000500000000000000" pitchFamily="2" charset="-34"/>
              </a:endParaRPr>
            </a:p>
          </p:txBody>
        </p:sp>
      </p:grpSp>
      <p:grpSp>
        <p:nvGrpSpPr>
          <p:cNvPr id="13" name="Transformation">
            <a:extLst>
              <a:ext uri="{FF2B5EF4-FFF2-40B4-BE49-F238E27FC236}">
                <a16:creationId xmlns:a16="http://schemas.microsoft.com/office/drawing/2014/main" id="{1C7FEF4C-2E3D-1516-F4C0-DCFF19F354BB}"/>
              </a:ext>
            </a:extLst>
          </p:cNvPr>
          <p:cNvGrpSpPr/>
          <p:nvPr/>
        </p:nvGrpSpPr>
        <p:grpSpPr>
          <a:xfrm>
            <a:off x="1762986" y="1080435"/>
            <a:ext cx="2076761" cy="4236415"/>
            <a:chOff x="9950779" y="1080435"/>
            <a:chExt cx="2076761" cy="4236415"/>
          </a:xfrm>
        </p:grpSpPr>
        <p:sp>
          <p:nvSpPr>
            <p:cNvPr id="23" name="Title 1">
              <a:extLst>
                <a:ext uri="{FF2B5EF4-FFF2-40B4-BE49-F238E27FC236}">
                  <a16:creationId xmlns:a16="http://schemas.microsoft.com/office/drawing/2014/main" id="{D7CE8F93-1826-913E-7C00-0F1354731329}"/>
                </a:ext>
              </a:extLst>
            </p:cNvPr>
            <p:cNvSpPr txBox="1">
              <a:spLocks/>
            </p:cNvSpPr>
            <p:nvPr/>
          </p:nvSpPr>
          <p:spPr>
            <a:xfrm>
              <a:off x="9950779" y="1080435"/>
              <a:ext cx="2076761"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Transformation</a:t>
              </a:r>
              <a:endParaRPr lang="en-US" sz="1800" dirty="0">
                <a:solidFill>
                  <a:schemeClr val="bg1"/>
                </a:solidFill>
                <a:latin typeface="Chakra Petch" panose="00000500000000000000" pitchFamily="2" charset="-34"/>
                <a:cs typeface="Chakra Petch" panose="00000500000000000000" pitchFamily="2" charset="-34"/>
              </a:endParaRPr>
            </a:p>
          </p:txBody>
        </p:sp>
        <p:cxnSp>
          <p:nvCxnSpPr>
            <p:cNvPr id="18" name="Straight Connector 17">
              <a:extLst>
                <a:ext uri="{FF2B5EF4-FFF2-40B4-BE49-F238E27FC236}">
                  <a16:creationId xmlns:a16="http://schemas.microsoft.com/office/drawing/2014/main" id="{36D35A83-4E24-776E-347A-B9044C56A22C}"/>
                </a:ext>
              </a:extLst>
            </p:cNvPr>
            <p:cNvCxnSpPr>
              <a:cxnSpLocks/>
            </p:cNvCxnSpPr>
            <p:nvPr/>
          </p:nvCxnSpPr>
          <p:spPr>
            <a:xfrm>
              <a:off x="9950779" y="1585700"/>
              <a:ext cx="2076761"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8" name="Title 1">
              <a:extLst>
                <a:ext uri="{FF2B5EF4-FFF2-40B4-BE49-F238E27FC236}">
                  <a16:creationId xmlns:a16="http://schemas.microsoft.com/office/drawing/2014/main" id="{2B5861C1-03A3-92D2-AA7D-DB605168C8D4}"/>
                </a:ext>
              </a:extLst>
            </p:cNvPr>
            <p:cNvSpPr txBox="1">
              <a:spLocks/>
            </p:cNvSpPr>
            <p:nvPr/>
          </p:nvSpPr>
          <p:spPr>
            <a:xfrm>
              <a:off x="9950779" y="1919071"/>
              <a:ext cx="2076761"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b="1" dirty="0">
                  <a:latin typeface="Chakra Petch" panose="00000500000000000000" pitchFamily="2" charset="-34"/>
                  <a:cs typeface="Chakra Petch" panose="00000500000000000000" pitchFamily="2" charset="-34"/>
                </a:rPr>
                <a:t>Log Transformation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Power Transformation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Cubic Root</a:t>
              </a:r>
            </a:p>
            <a:p>
              <a:pPr>
                <a:lnSpc>
                  <a:spcPct val="200000"/>
                </a:lnSpc>
              </a:pPr>
              <a:endParaRPr lang="en-US" sz="1400" dirty="0">
                <a:solidFill>
                  <a:schemeClr val="bg1"/>
                </a:solidFill>
                <a:latin typeface="Chakra Petch" panose="00000500000000000000" pitchFamily="2" charset="-34"/>
                <a:cs typeface="Chakra Petch" panose="00000500000000000000" pitchFamily="2" charset="-34"/>
              </a:endParaRPr>
            </a:p>
          </p:txBody>
        </p:sp>
      </p:grpSp>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0" y="1"/>
            <a:ext cx="4210050"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The problem</a:t>
            </a:r>
          </a:p>
        </p:txBody>
      </p:sp>
      <p:grpSp>
        <p:nvGrpSpPr>
          <p:cNvPr id="39" name="Group 38">
            <a:extLst>
              <a:ext uri="{FF2B5EF4-FFF2-40B4-BE49-F238E27FC236}">
                <a16:creationId xmlns:a16="http://schemas.microsoft.com/office/drawing/2014/main" id="{51322322-FF70-320C-E97A-68E087D0DF62}"/>
              </a:ext>
            </a:extLst>
          </p:cNvPr>
          <p:cNvGrpSpPr/>
          <p:nvPr/>
        </p:nvGrpSpPr>
        <p:grpSpPr>
          <a:xfrm>
            <a:off x="9703269" y="1080435"/>
            <a:ext cx="2333936" cy="4697130"/>
            <a:chOff x="5925600" y="1080435"/>
            <a:chExt cx="2333936" cy="4697130"/>
          </a:xfrm>
        </p:grpSpPr>
        <p:sp>
          <p:nvSpPr>
            <p:cNvPr id="40" name="Title 1">
              <a:extLst>
                <a:ext uri="{FF2B5EF4-FFF2-40B4-BE49-F238E27FC236}">
                  <a16:creationId xmlns:a16="http://schemas.microsoft.com/office/drawing/2014/main" id="{67757F45-7274-18C9-24B7-7DFBC8AE0E8A}"/>
                </a:ext>
              </a:extLst>
            </p:cNvPr>
            <p:cNvSpPr txBox="1">
              <a:spLocks/>
            </p:cNvSpPr>
            <p:nvPr/>
          </p:nvSpPr>
          <p:spPr>
            <a:xfrm>
              <a:off x="6132305" y="1919072"/>
              <a:ext cx="1853456"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CSN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VLN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ISN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PCPR2</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Sample Factor</a:t>
              </a:r>
            </a:p>
          </p:txBody>
        </p:sp>
        <p:sp>
          <p:nvSpPr>
            <p:cNvPr id="41" name="Title 1">
              <a:extLst>
                <a:ext uri="{FF2B5EF4-FFF2-40B4-BE49-F238E27FC236}">
                  <a16:creationId xmlns:a16="http://schemas.microsoft.com/office/drawing/2014/main" id="{F5369840-1A24-C5A7-B817-5C5017F86167}"/>
                </a:ext>
              </a:extLst>
            </p:cNvPr>
            <p:cNvSpPr txBox="1">
              <a:spLocks/>
            </p:cNvSpPr>
            <p:nvPr/>
          </p:nvSpPr>
          <p:spPr>
            <a:xfrm>
              <a:off x="5925600"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Normalization</a:t>
              </a:r>
            </a:p>
          </p:txBody>
        </p:sp>
        <p:cxnSp>
          <p:nvCxnSpPr>
            <p:cNvPr id="42" name="Straight Connector 41">
              <a:extLst>
                <a:ext uri="{FF2B5EF4-FFF2-40B4-BE49-F238E27FC236}">
                  <a16:creationId xmlns:a16="http://schemas.microsoft.com/office/drawing/2014/main" id="{16F89409-E4AC-0911-0FF2-8DC43514BBBC}"/>
                </a:ext>
              </a:extLst>
            </p:cNvPr>
            <p:cNvCxnSpPr>
              <a:cxnSpLocks/>
            </p:cNvCxnSpPr>
            <p:nvPr/>
          </p:nvCxnSpPr>
          <p:spPr>
            <a:xfrm>
              <a:off x="6132304" y="1585700"/>
              <a:ext cx="185345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43" name="Group 42">
            <a:extLst>
              <a:ext uri="{FF2B5EF4-FFF2-40B4-BE49-F238E27FC236}">
                <a16:creationId xmlns:a16="http://schemas.microsoft.com/office/drawing/2014/main" id="{86F861EC-1BAA-B293-6FCA-082AE3AC6D8E}"/>
              </a:ext>
            </a:extLst>
          </p:cNvPr>
          <p:cNvGrpSpPr/>
          <p:nvPr/>
        </p:nvGrpSpPr>
        <p:grpSpPr>
          <a:xfrm>
            <a:off x="5607997" y="1080435"/>
            <a:ext cx="1427179" cy="4697129"/>
            <a:chOff x="10616783" y="1080435"/>
            <a:chExt cx="1427179" cy="4697129"/>
          </a:xfrm>
        </p:grpSpPr>
        <p:sp>
          <p:nvSpPr>
            <p:cNvPr id="44" name="Title 1">
              <a:extLst>
                <a:ext uri="{FF2B5EF4-FFF2-40B4-BE49-F238E27FC236}">
                  <a16:creationId xmlns:a16="http://schemas.microsoft.com/office/drawing/2014/main" id="{F9B893EF-43D5-6B15-BEDB-71B23333ADCF}"/>
                </a:ext>
              </a:extLst>
            </p:cNvPr>
            <p:cNvSpPr txBox="1">
              <a:spLocks/>
            </p:cNvSpPr>
            <p:nvPr/>
          </p:nvSpPr>
          <p:spPr>
            <a:xfrm>
              <a:off x="10681639" y="1080435"/>
              <a:ext cx="1362323"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Scaling</a:t>
              </a:r>
            </a:p>
          </p:txBody>
        </p:sp>
        <p:cxnSp>
          <p:nvCxnSpPr>
            <p:cNvPr id="45" name="Straight Connector 44">
              <a:extLst>
                <a:ext uri="{FF2B5EF4-FFF2-40B4-BE49-F238E27FC236}">
                  <a16:creationId xmlns:a16="http://schemas.microsoft.com/office/drawing/2014/main" id="{47725CCE-F865-6308-7B46-C081C3223EA9}"/>
                </a:ext>
              </a:extLst>
            </p:cNvPr>
            <p:cNvCxnSpPr>
              <a:cxnSpLocks/>
            </p:cNvCxnSpPr>
            <p:nvPr/>
          </p:nvCxnSpPr>
          <p:spPr>
            <a:xfrm>
              <a:off x="10616783" y="1585700"/>
              <a:ext cx="1427179"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46" name="Title 1">
              <a:extLst>
                <a:ext uri="{FF2B5EF4-FFF2-40B4-BE49-F238E27FC236}">
                  <a16:creationId xmlns:a16="http://schemas.microsoft.com/office/drawing/2014/main" id="{4A47BF27-6D94-80C7-45EC-96078BDC3EEB}"/>
                </a:ext>
              </a:extLst>
            </p:cNvPr>
            <p:cNvSpPr txBox="1">
              <a:spLocks/>
            </p:cNvSpPr>
            <p:nvPr/>
          </p:nvSpPr>
          <p:spPr>
            <a:xfrm>
              <a:off x="10616783" y="1919071"/>
              <a:ext cx="1427179"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b="1" dirty="0">
                  <a:latin typeface="Chakra Petch" panose="00000500000000000000" pitchFamily="2" charset="-34"/>
                  <a:cs typeface="Chakra Petch" panose="00000500000000000000" pitchFamily="2" charset="-34"/>
                </a:rPr>
                <a:t>Unit Variance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Pareto</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Range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X-VAST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Level</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Linear Baseline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Mean</a:t>
              </a:r>
            </a:p>
          </p:txBody>
        </p:sp>
      </p:grpSp>
    </p:spTree>
    <p:extLst>
      <p:ext uri="{BB962C8B-B14F-4D97-AF65-F5344CB8AC3E}">
        <p14:creationId xmlns:p14="http://schemas.microsoft.com/office/powerpoint/2010/main" val="42738206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Normalization Sel">
            <a:extLst>
              <a:ext uri="{FF2B5EF4-FFF2-40B4-BE49-F238E27FC236}">
                <a16:creationId xmlns:a16="http://schemas.microsoft.com/office/drawing/2014/main" id="{9D06B0D8-A36D-8D0A-B581-7EDCBBFAF697}"/>
              </a:ext>
            </a:extLst>
          </p:cNvPr>
          <p:cNvSpPr/>
          <p:nvPr/>
        </p:nvSpPr>
        <p:spPr>
          <a:xfrm>
            <a:off x="9926255" y="2919733"/>
            <a:ext cx="427420" cy="301752"/>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5" name="Imputation Sel">
            <a:extLst>
              <a:ext uri="{FF2B5EF4-FFF2-40B4-BE49-F238E27FC236}">
                <a16:creationId xmlns:a16="http://schemas.microsoft.com/office/drawing/2014/main" id="{0DAE1EA2-3D70-CECB-FEF7-095CBA5AD27A}"/>
              </a:ext>
            </a:extLst>
          </p:cNvPr>
          <p:cNvSpPr/>
          <p:nvPr/>
        </p:nvSpPr>
        <p:spPr>
          <a:xfrm>
            <a:off x="-5940822" y="5216931"/>
            <a:ext cx="608627" cy="301752"/>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ransformation Sel">
            <a:extLst>
              <a:ext uri="{FF2B5EF4-FFF2-40B4-BE49-F238E27FC236}">
                <a16:creationId xmlns:a16="http://schemas.microsoft.com/office/drawing/2014/main" id="{8026C6AE-21B1-9877-A817-45BBFC71269E}"/>
              </a:ext>
            </a:extLst>
          </p:cNvPr>
          <p:cNvSpPr/>
          <p:nvPr/>
        </p:nvSpPr>
        <p:spPr>
          <a:xfrm>
            <a:off x="-8166594" y="2081441"/>
            <a:ext cx="1815225" cy="301752"/>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caling Sel">
            <a:extLst>
              <a:ext uri="{FF2B5EF4-FFF2-40B4-BE49-F238E27FC236}">
                <a16:creationId xmlns:a16="http://schemas.microsoft.com/office/drawing/2014/main" id="{F2A9CC69-566D-E7BF-57D2-90B765BBF670}"/>
              </a:ext>
            </a:extLst>
          </p:cNvPr>
          <p:cNvSpPr/>
          <p:nvPr/>
        </p:nvSpPr>
        <p:spPr>
          <a:xfrm>
            <a:off x="-4321683" y="2069641"/>
            <a:ext cx="1299191" cy="301752"/>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Imputation">
            <a:extLst>
              <a:ext uri="{FF2B5EF4-FFF2-40B4-BE49-F238E27FC236}">
                <a16:creationId xmlns:a16="http://schemas.microsoft.com/office/drawing/2014/main" id="{1A319250-8E71-737D-8D7E-8B9908F8BADB}"/>
              </a:ext>
            </a:extLst>
          </p:cNvPr>
          <p:cNvGrpSpPr/>
          <p:nvPr/>
        </p:nvGrpSpPr>
        <p:grpSpPr>
          <a:xfrm>
            <a:off x="-5954510" y="1080435"/>
            <a:ext cx="1471296" cy="5777564"/>
            <a:chOff x="1793640" y="1080435"/>
            <a:chExt cx="1471296" cy="5777564"/>
          </a:xfrm>
        </p:grpSpPr>
        <p:sp>
          <p:nvSpPr>
            <p:cNvPr id="34" name="Title 1">
              <a:extLst>
                <a:ext uri="{FF2B5EF4-FFF2-40B4-BE49-F238E27FC236}">
                  <a16:creationId xmlns:a16="http://schemas.microsoft.com/office/drawing/2014/main" id="{510C7BD2-C542-61D8-A84A-DEEC112EF889}"/>
                </a:ext>
              </a:extLst>
            </p:cNvPr>
            <p:cNvSpPr txBox="1">
              <a:spLocks/>
            </p:cNvSpPr>
            <p:nvPr/>
          </p:nvSpPr>
          <p:spPr>
            <a:xfrm>
              <a:off x="1793640" y="1919075"/>
              <a:ext cx="1466912" cy="4938924"/>
            </a:xfrm>
            <a:prstGeom prst="rect">
              <a:avLst/>
            </a:prstGeom>
            <a:ln>
              <a:noFill/>
            </a:ln>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20000"/>
                </a:lnSpc>
              </a:pPr>
              <a:r>
                <a:rPr lang="en-US" sz="1400" dirty="0">
                  <a:solidFill>
                    <a:schemeClr val="bg1"/>
                  </a:solidFill>
                  <a:latin typeface="Chakra Petch" panose="00000500000000000000" pitchFamily="2" charset="-34"/>
                  <a:cs typeface="Chakra Petch" panose="00000500000000000000" pitchFamily="2" charset="-34"/>
                </a:rPr>
                <a:t>Arbitrary Value</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LOD</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Zero</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Mean</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20000"/>
                </a:lnSpc>
              </a:pPr>
              <a:r>
                <a:rPr lang="en-US" sz="1400" dirty="0" err="1">
                  <a:solidFill>
                    <a:schemeClr val="bg1"/>
                  </a:solidFill>
                  <a:latin typeface="Chakra Petch" panose="00000500000000000000" pitchFamily="2" charset="-34"/>
                  <a:cs typeface="Chakra Petch" panose="00000500000000000000" pitchFamily="2" charset="-34"/>
                </a:rPr>
                <a:t>kNN</a:t>
              </a:r>
              <a:endParaRPr lang="en-US" sz="1400" dirty="0">
                <a:solidFill>
                  <a:schemeClr val="bg1"/>
                </a:solidFill>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RF</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SVD</a:t>
              </a:r>
            </a:p>
            <a:p>
              <a:pPr>
                <a:lnSpc>
                  <a:spcPct val="220000"/>
                </a:lnSpc>
              </a:pPr>
              <a:r>
                <a:rPr lang="en-US" sz="1400" b="1" dirty="0" err="1">
                  <a:latin typeface="Chakra Petch" panose="00000500000000000000" pitchFamily="2" charset="-34"/>
                  <a:cs typeface="Chakra Petch" panose="00000500000000000000" pitchFamily="2" charset="-34"/>
                </a:rPr>
                <a:t>qRILC</a:t>
              </a:r>
              <a:endParaRPr lang="en-US" sz="1400" b="1" dirty="0">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BPCA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PPCA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MI</a:t>
              </a:r>
            </a:p>
          </p:txBody>
        </p:sp>
        <p:sp>
          <p:nvSpPr>
            <p:cNvPr id="20" name="Title 1">
              <a:extLst>
                <a:ext uri="{FF2B5EF4-FFF2-40B4-BE49-F238E27FC236}">
                  <a16:creationId xmlns:a16="http://schemas.microsoft.com/office/drawing/2014/main" id="{2110ED6B-7C09-1B74-F464-3EC1FFD6C9C9}"/>
                </a:ext>
              </a:extLst>
            </p:cNvPr>
            <p:cNvSpPr txBox="1">
              <a:spLocks/>
            </p:cNvSpPr>
            <p:nvPr/>
          </p:nvSpPr>
          <p:spPr>
            <a:xfrm>
              <a:off x="1795832" y="1080435"/>
              <a:ext cx="1466912"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Imputation</a:t>
              </a:r>
            </a:p>
          </p:txBody>
        </p:sp>
        <p:cxnSp>
          <p:nvCxnSpPr>
            <p:cNvPr id="11" name="Straight Connector 10">
              <a:extLst>
                <a:ext uri="{FF2B5EF4-FFF2-40B4-BE49-F238E27FC236}">
                  <a16:creationId xmlns:a16="http://schemas.microsoft.com/office/drawing/2014/main" id="{7A86F073-312D-A663-A48B-830F41DDC323}"/>
                </a:ext>
              </a:extLst>
            </p:cNvPr>
            <p:cNvCxnSpPr>
              <a:cxnSpLocks/>
            </p:cNvCxnSpPr>
            <p:nvPr/>
          </p:nvCxnSpPr>
          <p:spPr>
            <a:xfrm>
              <a:off x="1798024"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7" name="BatchCorrection">
            <a:extLst>
              <a:ext uri="{FF2B5EF4-FFF2-40B4-BE49-F238E27FC236}">
                <a16:creationId xmlns:a16="http://schemas.microsoft.com/office/drawing/2014/main" id="{30401EF8-474F-D353-E5CA-A4A81168FF5C}"/>
              </a:ext>
            </a:extLst>
          </p:cNvPr>
          <p:cNvGrpSpPr/>
          <p:nvPr/>
        </p:nvGrpSpPr>
        <p:grpSpPr>
          <a:xfrm>
            <a:off x="-2759961" y="1080435"/>
            <a:ext cx="2379656" cy="4236417"/>
            <a:chOff x="3427204" y="1080435"/>
            <a:chExt cx="2379656" cy="4236417"/>
          </a:xfrm>
        </p:grpSpPr>
        <p:sp>
          <p:nvSpPr>
            <p:cNvPr id="35" name="Title 1">
              <a:extLst>
                <a:ext uri="{FF2B5EF4-FFF2-40B4-BE49-F238E27FC236}">
                  <a16:creationId xmlns:a16="http://schemas.microsoft.com/office/drawing/2014/main" id="{45BF363A-E8D5-BF4C-EB87-B26B8DE55FAC}"/>
                </a:ext>
              </a:extLst>
            </p:cNvPr>
            <p:cNvSpPr txBox="1">
              <a:spLocks/>
            </p:cNvSpPr>
            <p:nvPr/>
          </p:nvSpPr>
          <p:spPr>
            <a:xfrm>
              <a:off x="3467256" y="1919073"/>
              <a:ext cx="2339603"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Internal Standards</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QC-RSC</a:t>
              </a:r>
            </a:p>
            <a:p>
              <a:pPr>
                <a:lnSpc>
                  <a:spcPct val="200000"/>
                </a:lnSpc>
              </a:pPr>
              <a:r>
                <a:rPr lang="en-US" sz="1400" dirty="0" err="1">
                  <a:solidFill>
                    <a:schemeClr val="bg1"/>
                  </a:solidFill>
                  <a:latin typeface="Chakra Petch" panose="00000500000000000000" pitchFamily="2" charset="-34"/>
                  <a:cs typeface="Chakra Petch" panose="00000500000000000000" pitchFamily="2" charset="-34"/>
                </a:rPr>
                <a:t>ComBat</a:t>
              </a:r>
              <a:endParaRPr lang="en-US" sz="14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PCPR2</a:t>
              </a:r>
              <a:endParaRPr lang="en-US" sz="20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LOESS</a:t>
              </a:r>
            </a:p>
          </p:txBody>
        </p:sp>
        <p:sp>
          <p:nvSpPr>
            <p:cNvPr id="21" name="Title 1">
              <a:extLst>
                <a:ext uri="{FF2B5EF4-FFF2-40B4-BE49-F238E27FC236}">
                  <a16:creationId xmlns:a16="http://schemas.microsoft.com/office/drawing/2014/main" id="{85BB713F-7945-0E44-78F3-447EDAC4E275}"/>
                </a:ext>
              </a:extLst>
            </p:cNvPr>
            <p:cNvSpPr txBox="1">
              <a:spLocks/>
            </p:cNvSpPr>
            <p:nvPr/>
          </p:nvSpPr>
          <p:spPr>
            <a:xfrm>
              <a:off x="3427204"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Batch Correction</a:t>
              </a:r>
            </a:p>
          </p:txBody>
        </p:sp>
        <p:cxnSp>
          <p:nvCxnSpPr>
            <p:cNvPr id="12" name="Straight Connector 11">
              <a:extLst>
                <a:ext uri="{FF2B5EF4-FFF2-40B4-BE49-F238E27FC236}">
                  <a16:creationId xmlns:a16="http://schemas.microsoft.com/office/drawing/2014/main" id="{65FB8F56-9D3C-CA33-D34A-58D5278212DF}"/>
                </a:ext>
              </a:extLst>
            </p:cNvPr>
            <p:cNvCxnSpPr>
              <a:cxnSpLocks/>
            </p:cNvCxnSpPr>
            <p:nvPr/>
          </p:nvCxnSpPr>
          <p:spPr>
            <a:xfrm>
              <a:off x="3472924" y="1585700"/>
              <a:ext cx="233393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14" name="Filtering">
            <a:extLst>
              <a:ext uri="{FF2B5EF4-FFF2-40B4-BE49-F238E27FC236}">
                <a16:creationId xmlns:a16="http://schemas.microsoft.com/office/drawing/2014/main" id="{47AD5C3A-3293-F857-4CA2-CDCE5DF76EFB}"/>
              </a:ext>
            </a:extLst>
          </p:cNvPr>
          <p:cNvGrpSpPr/>
          <p:nvPr/>
        </p:nvGrpSpPr>
        <p:grpSpPr>
          <a:xfrm>
            <a:off x="-9794257" y="1080435"/>
            <a:ext cx="1466912" cy="3661038"/>
            <a:chOff x="164460" y="1080435"/>
            <a:chExt cx="1466912" cy="3661038"/>
          </a:xfrm>
        </p:grpSpPr>
        <p:sp>
          <p:nvSpPr>
            <p:cNvPr id="19" name="Title 1">
              <a:extLst>
                <a:ext uri="{FF2B5EF4-FFF2-40B4-BE49-F238E27FC236}">
                  <a16:creationId xmlns:a16="http://schemas.microsoft.com/office/drawing/2014/main" id="{D30C6BD6-9535-F357-FE7D-646D083EB8EB}"/>
                </a:ext>
              </a:extLst>
            </p:cNvPr>
            <p:cNvSpPr txBox="1">
              <a:spLocks/>
            </p:cNvSpPr>
            <p:nvPr/>
          </p:nvSpPr>
          <p:spPr>
            <a:xfrm>
              <a:off x="164460" y="1080435"/>
              <a:ext cx="1466912" cy="506130"/>
            </a:xfrm>
            <a:prstGeom prst="rect">
              <a:avLst/>
            </a:prstGeom>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Filtering</a:t>
              </a:r>
            </a:p>
          </p:txBody>
        </p:sp>
        <p:cxnSp>
          <p:nvCxnSpPr>
            <p:cNvPr id="9" name="Straight Connector 8">
              <a:extLst>
                <a:ext uri="{FF2B5EF4-FFF2-40B4-BE49-F238E27FC236}">
                  <a16:creationId xmlns:a16="http://schemas.microsoft.com/office/drawing/2014/main" id="{46013B12-F30A-37A9-1ACE-9C02C5C51D42}"/>
                </a:ext>
              </a:extLst>
            </p:cNvPr>
            <p:cNvCxnSpPr>
              <a:cxnSpLocks/>
            </p:cNvCxnSpPr>
            <p:nvPr/>
          </p:nvCxnSpPr>
          <p:spPr>
            <a:xfrm>
              <a:off x="164460"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3" name="Title 1">
              <a:extLst>
                <a:ext uri="{FF2B5EF4-FFF2-40B4-BE49-F238E27FC236}">
                  <a16:creationId xmlns:a16="http://schemas.microsoft.com/office/drawing/2014/main" id="{876BAA2F-3849-8E77-161D-A0A8C57B52E3}"/>
                </a:ext>
              </a:extLst>
            </p:cNvPr>
            <p:cNvSpPr txBox="1">
              <a:spLocks/>
            </p:cNvSpPr>
            <p:nvPr/>
          </p:nvSpPr>
          <p:spPr>
            <a:xfrm>
              <a:off x="164460" y="1919075"/>
              <a:ext cx="1466912" cy="2822398"/>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Missing Values</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Sample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Feature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Batch</a:t>
              </a:r>
            </a:p>
            <a:p>
              <a:pPr marL="228600" lvl="1">
                <a:lnSpc>
                  <a:spcPct val="200000"/>
                </a:lnSpc>
              </a:pPr>
              <a:endParaRPr lang="en-US" sz="8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Outliers</a:t>
              </a:r>
              <a:endParaRPr lang="en-US" sz="2000" dirty="0">
                <a:solidFill>
                  <a:schemeClr val="bg1"/>
                </a:solidFill>
                <a:latin typeface="Chakra Petch" panose="00000500000000000000" pitchFamily="2" charset="-34"/>
                <a:cs typeface="Chakra Petch" panose="00000500000000000000" pitchFamily="2" charset="-34"/>
              </a:endParaRPr>
            </a:p>
            <a:p>
              <a:pPr>
                <a:lnSpc>
                  <a:spcPct val="200000"/>
                </a:lnSpc>
              </a:pPr>
              <a:endParaRPr lang="en-US" sz="2000" dirty="0">
                <a:solidFill>
                  <a:schemeClr val="bg1"/>
                </a:solidFill>
                <a:latin typeface="Chakra Petch" panose="00000500000000000000" pitchFamily="2" charset="-34"/>
                <a:cs typeface="Chakra Petch" panose="00000500000000000000" pitchFamily="2" charset="-34"/>
              </a:endParaRPr>
            </a:p>
          </p:txBody>
        </p:sp>
      </p:grpSp>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1" y="1"/>
            <a:ext cx="4238625"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The problem</a:t>
            </a:r>
            <a:endParaRPr lang="en-US" dirty="0"/>
          </a:p>
        </p:txBody>
      </p:sp>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047C5CD6-25BA-B7E5-6BA4-A1B7ADA730F4}"/>
                  </a:ext>
                </a:extLst>
              </p:cNvPr>
              <p:cNvGraphicFramePr>
                <a:graphicFrameLocks noGrp="1"/>
              </p:cNvGraphicFramePr>
              <p:nvPr>
                <p:extLst>
                  <p:ext uri="{D42A27DB-BD31-4B8C-83A1-F6EECF244321}">
                    <p14:modId xmlns:p14="http://schemas.microsoft.com/office/powerpoint/2010/main" val="410671812"/>
                  </p:ext>
                </p:extLst>
              </p:nvPr>
            </p:nvGraphicFramePr>
            <p:xfrm>
              <a:off x="986972" y="1080435"/>
              <a:ext cx="8128000" cy="1854200"/>
            </p:xfrm>
            <a:graphic>
              <a:graphicData uri="http://schemas.openxmlformats.org/drawingml/2006/table">
                <a:tbl>
                  <a:tblPr firstRow="1" bandRow="1">
                    <a:tableStyleId>{793D81CF-94F2-401A-BA57-92F5A7B2D0C5}</a:tableStyleId>
                  </a:tblPr>
                  <a:tblGrid>
                    <a:gridCol w="1625600">
                      <a:extLst>
                        <a:ext uri="{9D8B030D-6E8A-4147-A177-3AD203B41FA5}">
                          <a16:colId xmlns:a16="http://schemas.microsoft.com/office/drawing/2014/main" val="2266369248"/>
                        </a:ext>
                      </a:extLst>
                    </a:gridCol>
                    <a:gridCol w="1625600">
                      <a:extLst>
                        <a:ext uri="{9D8B030D-6E8A-4147-A177-3AD203B41FA5}">
                          <a16:colId xmlns:a16="http://schemas.microsoft.com/office/drawing/2014/main" val="571172494"/>
                        </a:ext>
                      </a:extLst>
                    </a:gridCol>
                    <a:gridCol w="1625600">
                      <a:extLst>
                        <a:ext uri="{9D8B030D-6E8A-4147-A177-3AD203B41FA5}">
                          <a16:colId xmlns:a16="http://schemas.microsoft.com/office/drawing/2014/main" val="62063635"/>
                        </a:ext>
                      </a:extLst>
                    </a:gridCol>
                    <a:gridCol w="1625600">
                      <a:extLst>
                        <a:ext uri="{9D8B030D-6E8A-4147-A177-3AD203B41FA5}">
                          <a16:colId xmlns:a16="http://schemas.microsoft.com/office/drawing/2014/main" val="3636307865"/>
                        </a:ext>
                      </a:extLst>
                    </a:gridCol>
                    <a:gridCol w="1625600">
                      <a:extLst>
                        <a:ext uri="{9D8B030D-6E8A-4147-A177-3AD203B41FA5}">
                          <a16:colId xmlns:a16="http://schemas.microsoft.com/office/drawing/2014/main" val="1735463142"/>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i="1" dirty="0" smtClean="0">
                                    <a:solidFill>
                                      <a:schemeClr val="bg1"/>
                                    </a:solidFill>
                                    <a:latin typeface="Cambria Math" panose="02040503050406030204" pitchFamily="18" charset="0"/>
                                    <a:cs typeface="Chakra Petch" panose="00000500000000000000" pitchFamily="2" charset="-34"/>
                                  </a:rPr>
                                  <m:t>𝑛</m:t>
                                </m:r>
                                <m:r>
                                  <a:rPr lang="en-US" i="1" dirty="0" smtClean="0">
                                    <a:solidFill>
                                      <a:schemeClr val="bg1"/>
                                    </a:solidFill>
                                    <a:latin typeface="Cambria Math" panose="02040503050406030204" pitchFamily="18" charset="0"/>
                                    <a:ea typeface="Cambria Math" panose="02040503050406030204" pitchFamily="18" charset="0"/>
                                    <a:cs typeface="Chakra Petch" panose="00000500000000000000" pitchFamily="2" charset="-34"/>
                                  </a:rPr>
                                  <m:t>×</m:t>
                                </m:r>
                                <m:r>
                                  <a:rPr lang="en-US" i="1" dirty="0" smtClean="0">
                                    <a:solidFill>
                                      <a:schemeClr val="bg1"/>
                                    </a:solidFill>
                                    <a:latin typeface="Cambria Math" panose="02040503050406030204" pitchFamily="18" charset="0"/>
                                    <a:cs typeface="Chakra Petch" panose="00000500000000000000" pitchFamily="2" charset="-34"/>
                                  </a:rPr>
                                  <m:t>𝑚</m:t>
                                </m:r>
                              </m:oMath>
                            </m:oMathPara>
                          </a14:m>
                          <a:endParaRPr lang="en-US" dirty="0">
                            <a:solidFill>
                              <a:schemeClr val="bg1"/>
                            </a:solidFill>
                            <a:latin typeface="Chakra Petch" panose="00000500000000000000" pitchFamily="2" charset="-34"/>
                            <a:cs typeface="Chakra Petch" panose="00000500000000000000" pitchFamily="2" charset="-34"/>
                          </a:endParaRP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solidFill>
                                          <a:schemeClr val="bg1"/>
                                        </a:solidFill>
                                        <a:latin typeface="Cambria Math" panose="02040503050406030204" pitchFamily="18" charset="0"/>
                                        <a:cs typeface="Chakra Petch" panose="00000500000000000000" pitchFamily="2" charset="-34"/>
                                      </a:rPr>
                                    </m:ctrlPr>
                                  </m:sSubPr>
                                  <m:e>
                                    <m:r>
                                      <a:rPr lang="en-US" b="1" i="1" smtClean="0">
                                        <a:solidFill>
                                          <a:schemeClr val="bg1"/>
                                        </a:solidFill>
                                        <a:latin typeface="Cambria Math" panose="02040503050406030204" pitchFamily="18" charset="0"/>
                                        <a:cs typeface="Chakra Petch" panose="00000500000000000000" pitchFamily="2" charset="-34"/>
                                      </a:rPr>
                                      <m:t>𝑭𝒆𝒂𝒕𝒖𝒓𝒆</m:t>
                                    </m:r>
                                  </m:e>
                                  <m:sub>
                                    <m:r>
                                      <a:rPr lang="en-US" b="1" i="1" smtClean="0">
                                        <a:solidFill>
                                          <a:schemeClr val="bg1"/>
                                        </a:solidFill>
                                        <a:latin typeface="Cambria Math" panose="02040503050406030204" pitchFamily="18" charset="0"/>
                                        <a:cs typeface="Chakra Petch" panose="00000500000000000000" pitchFamily="2" charset="-34"/>
                                      </a:rPr>
                                      <m:t>𝟏</m:t>
                                    </m:r>
                                  </m:sub>
                                </m:sSub>
                              </m:oMath>
                            </m:oMathPara>
                          </a14:m>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solidFill>
                                          <a:schemeClr val="bg1"/>
                                        </a:solidFill>
                                        <a:latin typeface="Cambria Math" panose="02040503050406030204" pitchFamily="18" charset="0"/>
                                        <a:cs typeface="Chakra Petch" panose="00000500000000000000" pitchFamily="2" charset="-34"/>
                                      </a:rPr>
                                    </m:ctrlPr>
                                  </m:sSubPr>
                                  <m:e>
                                    <m:r>
                                      <a:rPr lang="en-US" b="1" i="1" smtClean="0">
                                        <a:solidFill>
                                          <a:schemeClr val="bg1"/>
                                        </a:solidFill>
                                        <a:latin typeface="Cambria Math" panose="02040503050406030204" pitchFamily="18" charset="0"/>
                                        <a:cs typeface="Chakra Petch" panose="00000500000000000000" pitchFamily="2" charset="-34"/>
                                      </a:rPr>
                                      <m:t>𝑭𝒆𝒂𝒕𝒖𝒓𝒆</m:t>
                                    </m:r>
                                  </m:e>
                                  <m:sub>
                                    <m:r>
                                      <a:rPr lang="en-US" b="1" i="1" smtClean="0">
                                        <a:solidFill>
                                          <a:schemeClr val="bg1"/>
                                        </a:solidFill>
                                        <a:latin typeface="Cambria Math" panose="02040503050406030204" pitchFamily="18" charset="0"/>
                                        <a:cs typeface="Chakra Petch" panose="00000500000000000000" pitchFamily="2" charset="-34"/>
                                      </a:rPr>
                                      <m:t>𝟐</m:t>
                                    </m:r>
                                  </m:sub>
                                </m:sSub>
                              </m:oMath>
                            </m:oMathPara>
                          </a14:m>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cs typeface="Chakra Petch" panose="00000500000000000000" pitchFamily="2" charset="-34"/>
                                  </a:rPr>
                                  <m:t>⋯</m:t>
                                </m:r>
                              </m:oMath>
                            </m:oMathPara>
                          </a14:m>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solidFill>
                                          <a:schemeClr val="bg1"/>
                                        </a:solidFill>
                                        <a:latin typeface="Cambria Math" panose="02040503050406030204" pitchFamily="18" charset="0"/>
                                        <a:cs typeface="Chakra Petch" panose="00000500000000000000" pitchFamily="2" charset="-34"/>
                                      </a:rPr>
                                    </m:ctrlPr>
                                  </m:sSubPr>
                                  <m:e>
                                    <m:r>
                                      <a:rPr lang="en-US" b="1" i="1" smtClean="0">
                                        <a:solidFill>
                                          <a:schemeClr val="bg1"/>
                                        </a:solidFill>
                                        <a:latin typeface="Cambria Math" panose="02040503050406030204" pitchFamily="18" charset="0"/>
                                        <a:cs typeface="Chakra Petch" panose="00000500000000000000" pitchFamily="2" charset="-34"/>
                                      </a:rPr>
                                      <m:t>𝑭𝒆𝒂𝒕𝒖𝒓𝒆</m:t>
                                    </m:r>
                                  </m:e>
                                  <m:sub>
                                    <m:r>
                                      <a:rPr lang="en-US" b="1" i="1" smtClean="0">
                                        <a:solidFill>
                                          <a:schemeClr val="bg1"/>
                                        </a:solidFill>
                                        <a:latin typeface="Cambria Math" panose="02040503050406030204" pitchFamily="18" charset="0"/>
                                        <a:cs typeface="Chakra Petch" panose="00000500000000000000" pitchFamily="2" charset="-34"/>
                                      </a:rPr>
                                      <m:t>𝒎</m:t>
                                    </m:r>
                                  </m:sub>
                                </m:sSub>
                              </m:oMath>
                            </m:oMathPara>
                          </a14:m>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2556646"/>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solidFill>
                                          <a:schemeClr val="bg1"/>
                                        </a:solidFill>
                                        <a:latin typeface="Cambria Math" panose="02040503050406030204" pitchFamily="18" charset="0"/>
                                        <a:cs typeface="Chakra Petch" panose="00000500000000000000" pitchFamily="2" charset="-34"/>
                                      </a:rPr>
                                    </m:ctrlPr>
                                  </m:sSubPr>
                                  <m:e>
                                    <m:r>
                                      <a:rPr lang="en-US" b="1" i="1" smtClean="0">
                                        <a:solidFill>
                                          <a:schemeClr val="bg1"/>
                                        </a:solidFill>
                                        <a:latin typeface="Cambria Math" panose="02040503050406030204" pitchFamily="18" charset="0"/>
                                        <a:cs typeface="Chakra Petch" panose="00000500000000000000" pitchFamily="2" charset="-34"/>
                                      </a:rPr>
                                      <m:t>𝑺𝒂𝒎𝒑𝒍𝒆</m:t>
                                    </m:r>
                                  </m:e>
                                  <m:sub>
                                    <m:r>
                                      <a:rPr lang="en-US" b="1" i="1" smtClean="0">
                                        <a:solidFill>
                                          <a:schemeClr val="bg1"/>
                                        </a:solidFill>
                                        <a:latin typeface="Cambria Math" panose="02040503050406030204" pitchFamily="18" charset="0"/>
                                        <a:cs typeface="Chakra Petch" panose="00000500000000000000" pitchFamily="2" charset="-34"/>
                                      </a:rPr>
                                      <m:t>𝟏</m:t>
                                    </m:r>
                                  </m:sub>
                                </m:sSub>
                              </m:oMath>
                            </m:oMathPara>
                          </a14:m>
                          <a:endParaRPr lang="en-US" dirty="0">
                            <a:solidFill>
                              <a:schemeClr val="bg1"/>
                            </a:solidFill>
                            <a:latin typeface="Chakra Petch" panose="00000500000000000000" pitchFamily="2" charset="-34"/>
                            <a:cs typeface="Chakra Petch" panose="00000500000000000000" pitchFamily="2" charset="-34"/>
                          </a:endParaRP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921880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solidFill>
                                          <a:schemeClr val="bg1"/>
                                        </a:solidFill>
                                        <a:latin typeface="Cambria Math" panose="02040503050406030204" pitchFamily="18" charset="0"/>
                                        <a:cs typeface="Chakra Petch" panose="00000500000000000000" pitchFamily="2" charset="-34"/>
                                      </a:rPr>
                                    </m:ctrlPr>
                                  </m:sSubPr>
                                  <m:e>
                                    <m:r>
                                      <a:rPr lang="en-US" b="1" i="1" smtClean="0">
                                        <a:solidFill>
                                          <a:schemeClr val="bg1"/>
                                        </a:solidFill>
                                        <a:latin typeface="Cambria Math" panose="02040503050406030204" pitchFamily="18" charset="0"/>
                                        <a:cs typeface="Chakra Petch" panose="00000500000000000000" pitchFamily="2" charset="-34"/>
                                      </a:rPr>
                                      <m:t>𝑺𝒂𝒎𝒑𝒍𝒆</m:t>
                                    </m:r>
                                  </m:e>
                                  <m:sub>
                                    <m:r>
                                      <a:rPr lang="en-US" b="1" i="1" smtClean="0">
                                        <a:solidFill>
                                          <a:schemeClr val="bg1"/>
                                        </a:solidFill>
                                        <a:latin typeface="Cambria Math" panose="02040503050406030204" pitchFamily="18" charset="0"/>
                                        <a:cs typeface="Chakra Petch" panose="00000500000000000000" pitchFamily="2" charset="-34"/>
                                      </a:rPr>
                                      <m:t>𝟐</m:t>
                                    </m:r>
                                  </m:sub>
                                </m:sSub>
                              </m:oMath>
                            </m:oMathPara>
                          </a14:m>
                          <a:endParaRPr lang="en-US" dirty="0">
                            <a:solidFill>
                              <a:schemeClr val="bg1"/>
                            </a:solidFill>
                            <a:latin typeface="Chakra Petch" panose="00000500000000000000" pitchFamily="2" charset="-34"/>
                            <a:cs typeface="Chakra Petch" panose="00000500000000000000" pitchFamily="2" charset="-34"/>
                          </a:endParaRPr>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6806903"/>
                      </a:ext>
                    </a:extLst>
                  </a:tr>
                  <a:tr h="370840">
                    <a:tc>
                      <a:txBody>
                        <a:bodyPr/>
                        <a:lstStyle/>
                        <a:p>
                          <a:pPr algn="ct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cs typeface="Chakra Petch" panose="00000500000000000000" pitchFamily="2" charset="-34"/>
                                  </a:rPr>
                                  <m:t>⋮</m:t>
                                </m:r>
                              </m:oMath>
                            </m:oMathPara>
                          </a14:m>
                          <a:endParaRPr lang="en-US" dirty="0">
                            <a:solidFill>
                              <a:schemeClr val="bg1"/>
                            </a:solidFill>
                            <a:latin typeface="Chakra Petch" panose="00000500000000000000" pitchFamily="2" charset="-34"/>
                            <a:cs typeface="Chakra Petch" panose="00000500000000000000" pitchFamily="2" charset="-34"/>
                          </a:endParaRPr>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035709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solidFill>
                                          <a:schemeClr val="bg1"/>
                                        </a:solidFill>
                                        <a:latin typeface="Cambria Math" panose="02040503050406030204" pitchFamily="18" charset="0"/>
                                        <a:cs typeface="Chakra Petch" panose="00000500000000000000" pitchFamily="2" charset="-34"/>
                                      </a:rPr>
                                    </m:ctrlPr>
                                  </m:sSubPr>
                                  <m:e>
                                    <m:r>
                                      <a:rPr lang="en-US" b="1" i="1" smtClean="0">
                                        <a:solidFill>
                                          <a:schemeClr val="bg1"/>
                                        </a:solidFill>
                                        <a:latin typeface="Cambria Math" panose="02040503050406030204" pitchFamily="18" charset="0"/>
                                        <a:cs typeface="Chakra Petch" panose="00000500000000000000" pitchFamily="2" charset="-34"/>
                                      </a:rPr>
                                      <m:t>𝑺𝒂𝒎𝒑𝒍𝒆</m:t>
                                    </m:r>
                                  </m:e>
                                  <m:sub>
                                    <m:r>
                                      <a:rPr lang="en-US" b="1" i="1" smtClean="0">
                                        <a:solidFill>
                                          <a:schemeClr val="bg1"/>
                                        </a:solidFill>
                                        <a:latin typeface="Cambria Math" panose="02040503050406030204" pitchFamily="18" charset="0"/>
                                        <a:cs typeface="Chakra Petch" panose="00000500000000000000" pitchFamily="2" charset="-34"/>
                                      </a:rPr>
                                      <m:t>𝒏</m:t>
                                    </m:r>
                                  </m:sub>
                                </m:sSub>
                              </m:oMath>
                            </m:oMathPara>
                          </a14:m>
                          <a:endParaRPr lang="en-US" dirty="0">
                            <a:solidFill>
                              <a:schemeClr val="bg1"/>
                            </a:solidFill>
                            <a:latin typeface="Chakra Petch" panose="00000500000000000000" pitchFamily="2" charset="-34"/>
                            <a:cs typeface="Chakra Petch" panose="00000500000000000000" pitchFamily="2" charset="-34"/>
                          </a:endParaRPr>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8089675"/>
                      </a:ext>
                    </a:extLst>
                  </a:tr>
                </a:tbl>
              </a:graphicData>
            </a:graphic>
          </p:graphicFrame>
        </mc:Choice>
        <mc:Fallback xmlns="">
          <p:graphicFrame>
            <p:nvGraphicFramePr>
              <p:cNvPr id="17" name="Table 16">
                <a:extLst>
                  <a:ext uri="{FF2B5EF4-FFF2-40B4-BE49-F238E27FC236}">
                    <a16:creationId xmlns:a16="http://schemas.microsoft.com/office/drawing/2014/main" id="{047C5CD6-25BA-B7E5-6BA4-A1B7ADA730F4}"/>
                  </a:ext>
                </a:extLst>
              </p:cNvPr>
              <p:cNvGraphicFramePr>
                <a:graphicFrameLocks noGrp="1"/>
              </p:cNvGraphicFramePr>
              <p:nvPr>
                <p:extLst>
                  <p:ext uri="{D42A27DB-BD31-4B8C-83A1-F6EECF244321}">
                    <p14:modId xmlns:p14="http://schemas.microsoft.com/office/powerpoint/2010/main" val="410671812"/>
                  </p:ext>
                </p:extLst>
              </p:nvPr>
            </p:nvGraphicFramePr>
            <p:xfrm>
              <a:off x="986972" y="1080435"/>
              <a:ext cx="8128000" cy="1854200"/>
            </p:xfrm>
            <a:graphic>
              <a:graphicData uri="http://schemas.openxmlformats.org/drawingml/2006/table">
                <a:tbl>
                  <a:tblPr firstRow="1" bandRow="1">
                    <a:tableStyleId>{793D81CF-94F2-401A-BA57-92F5A7B2D0C5}</a:tableStyleId>
                  </a:tblPr>
                  <a:tblGrid>
                    <a:gridCol w="1625600">
                      <a:extLst>
                        <a:ext uri="{9D8B030D-6E8A-4147-A177-3AD203B41FA5}">
                          <a16:colId xmlns:a16="http://schemas.microsoft.com/office/drawing/2014/main" val="2266369248"/>
                        </a:ext>
                      </a:extLst>
                    </a:gridCol>
                    <a:gridCol w="1625600">
                      <a:extLst>
                        <a:ext uri="{9D8B030D-6E8A-4147-A177-3AD203B41FA5}">
                          <a16:colId xmlns:a16="http://schemas.microsoft.com/office/drawing/2014/main" val="571172494"/>
                        </a:ext>
                      </a:extLst>
                    </a:gridCol>
                    <a:gridCol w="1625600">
                      <a:extLst>
                        <a:ext uri="{9D8B030D-6E8A-4147-A177-3AD203B41FA5}">
                          <a16:colId xmlns:a16="http://schemas.microsoft.com/office/drawing/2014/main" val="62063635"/>
                        </a:ext>
                      </a:extLst>
                    </a:gridCol>
                    <a:gridCol w="1625600">
                      <a:extLst>
                        <a:ext uri="{9D8B030D-6E8A-4147-A177-3AD203B41FA5}">
                          <a16:colId xmlns:a16="http://schemas.microsoft.com/office/drawing/2014/main" val="3636307865"/>
                        </a:ext>
                      </a:extLst>
                    </a:gridCol>
                    <a:gridCol w="1625600">
                      <a:extLst>
                        <a:ext uri="{9D8B030D-6E8A-4147-A177-3AD203B41FA5}">
                          <a16:colId xmlns:a16="http://schemas.microsoft.com/office/drawing/2014/main" val="1735463142"/>
                        </a:ext>
                      </a:extLst>
                    </a:gridCol>
                  </a:tblGrid>
                  <a:tr h="370840">
                    <a:tc>
                      <a:txBody>
                        <a:bodyPr/>
                        <a:lstStyle/>
                        <a:p>
                          <a:endParaRPr lang="en-US"/>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3"/>
                          <a:stretch>
                            <a:fillRect r="-400375" b="-413115"/>
                          </a:stretch>
                        </a:blipFill>
                      </a:tcPr>
                    </a:tc>
                    <a:tc>
                      <a:txBody>
                        <a:bodyPr/>
                        <a:lstStyle/>
                        <a:p>
                          <a:endParaRPr lang="en-US"/>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3"/>
                          <a:stretch>
                            <a:fillRect l="-100000" r="-300375" b="-413115"/>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3"/>
                          <a:stretch>
                            <a:fillRect l="-200000" r="-200375" b="-413115"/>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3"/>
                          <a:stretch>
                            <a:fillRect l="-300000" r="-100375" b="-413115"/>
                          </a:stretch>
                        </a:blipFill>
                      </a:tcPr>
                    </a:tc>
                    <a:tc>
                      <a:txBody>
                        <a:bodyPr/>
                        <a:lstStyle/>
                        <a:p>
                          <a:endParaRPr lang="en-US"/>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3"/>
                          <a:stretch>
                            <a:fillRect l="-400000" r="-375" b="-413115"/>
                          </a:stretch>
                        </a:blipFill>
                      </a:tcPr>
                    </a:tc>
                    <a:extLst>
                      <a:ext uri="{0D108BD9-81ED-4DB2-BD59-A6C34878D82A}">
                        <a16:rowId xmlns:a16="http://schemas.microsoft.com/office/drawing/2014/main" val="832556646"/>
                      </a:ext>
                    </a:extLst>
                  </a:tr>
                  <a:tr h="370840">
                    <a:tc>
                      <a:txBody>
                        <a:bodyPr/>
                        <a:lstStyle/>
                        <a:p>
                          <a:endParaRPr lang="en-US"/>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100000" r="-400375" b="-313115"/>
                          </a:stretch>
                        </a:blip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9218803"/>
                      </a:ext>
                    </a:extLst>
                  </a:tr>
                  <a:tr h="370840">
                    <a:tc>
                      <a:txBody>
                        <a:bodyPr/>
                        <a:lstStyle/>
                        <a:p>
                          <a:endParaRPr lang="en-US"/>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200000" r="-400375" b="-213115"/>
                          </a:stretch>
                        </a:blip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6806903"/>
                      </a:ext>
                    </a:extLst>
                  </a:tr>
                  <a:tr h="370840">
                    <a:tc>
                      <a:txBody>
                        <a:bodyPr/>
                        <a:lstStyle/>
                        <a:p>
                          <a:endParaRPr lang="en-US"/>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300000" r="-400375" b="-113115"/>
                          </a:stretch>
                        </a:blip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0357097"/>
                      </a:ext>
                    </a:extLst>
                  </a:tr>
                  <a:tr h="370840">
                    <a:tc>
                      <a:txBody>
                        <a:bodyPr/>
                        <a:lstStyle/>
                        <a:p>
                          <a:endParaRPr lang="en-US"/>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400000" r="-400375" b="-13115"/>
                          </a:stretch>
                        </a:blip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8089675"/>
                      </a:ext>
                    </a:extLst>
                  </a:tr>
                </a:tbl>
              </a:graphicData>
            </a:graphic>
          </p:graphicFrame>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C518652-3607-8F49-86D8-E129601458BC}"/>
                  </a:ext>
                </a:extLst>
              </p:cNvPr>
              <p:cNvSpPr txBox="1"/>
              <p:nvPr/>
            </p:nvSpPr>
            <p:spPr>
              <a:xfrm>
                <a:off x="5593576" y="2712956"/>
                <a:ext cx="3590925" cy="646331"/>
              </a:xfrm>
              <a:prstGeom prst="rect">
                <a:avLst/>
              </a:prstGeom>
              <a:noFill/>
            </p:spPr>
            <p:txBody>
              <a:bodyPr wrap="square" rtlCol="0">
                <a:spAutoFit/>
              </a:bodyPr>
              <a:lstStyle/>
              <a:p>
                <a:pPr algn="ctr"/>
                <a:r>
                  <a:rPr lang="en-US" dirty="0">
                    <a:solidFill>
                      <a:schemeClr val="accent6">
                        <a:lumMod val="40000"/>
                        <a:lumOff val="60000"/>
                      </a:schemeClr>
                    </a:solidFill>
                    <a:latin typeface="Chakra Petch" panose="00000500000000000000" pitchFamily="2" charset="-34"/>
                    <a:cs typeface="Chakra Petch" panose="00000500000000000000" pitchFamily="2" charset="-34"/>
                  </a:rPr>
                  <a:t>Not recommended when</a:t>
                </a:r>
              </a:p>
              <a:p>
                <a:pPr algn="ctr"/>
                <a14:m>
                  <m:oMathPara xmlns:m="http://schemas.openxmlformats.org/officeDocument/2006/math">
                    <m:oMathParaPr>
                      <m:jc m:val="centerGroup"/>
                    </m:oMathParaPr>
                    <m:oMath xmlns:m="http://schemas.openxmlformats.org/officeDocument/2006/math">
                      <m:r>
                        <a:rPr lang="en-US" b="0" i="1" smtClean="0">
                          <a:solidFill>
                            <a:schemeClr val="accent6">
                              <a:lumMod val="40000"/>
                              <a:lumOff val="60000"/>
                            </a:schemeClr>
                          </a:solidFill>
                          <a:latin typeface="Cambria Math" panose="02040503050406030204" pitchFamily="18" charset="0"/>
                          <a:cs typeface="Chakra Petch" panose="00000500000000000000" pitchFamily="2" charset="-34"/>
                        </a:rPr>
                        <m:t>𝑛</m:t>
                      </m:r>
                      <m:r>
                        <a:rPr lang="en-US" b="0" i="1" smtClean="0">
                          <a:solidFill>
                            <a:schemeClr val="accent6">
                              <a:lumMod val="40000"/>
                              <a:lumOff val="60000"/>
                            </a:schemeClr>
                          </a:solidFill>
                          <a:latin typeface="Cambria Math" panose="02040503050406030204" pitchFamily="18" charset="0"/>
                          <a:cs typeface="Chakra Petch" panose="00000500000000000000" pitchFamily="2" charset="-34"/>
                        </a:rPr>
                        <m:t>&lt;50</m:t>
                      </m:r>
                    </m:oMath>
                  </m:oMathPara>
                </a14:m>
                <a:endParaRPr lang="en-US" dirty="0">
                  <a:solidFill>
                    <a:schemeClr val="accent6">
                      <a:lumMod val="40000"/>
                      <a:lumOff val="60000"/>
                    </a:schemeClr>
                  </a:solidFill>
                  <a:latin typeface="Chakra Petch" panose="00000500000000000000" pitchFamily="2" charset="-34"/>
                  <a:cs typeface="Chakra Petch" panose="00000500000000000000" pitchFamily="2" charset="-34"/>
                </a:endParaRPr>
              </a:p>
            </p:txBody>
          </p:sp>
        </mc:Choice>
        <mc:Fallback xmlns="">
          <p:sp>
            <p:nvSpPr>
              <p:cNvPr id="24" name="TextBox 23">
                <a:extLst>
                  <a:ext uri="{FF2B5EF4-FFF2-40B4-BE49-F238E27FC236}">
                    <a16:creationId xmlns:a16="http://schemas.microsoft.com/office/drawing/2014/main" id="{EC518652-3607-8F49-86D8-E129601458BC}"/>
                  </a:ext>
                </a:extLst>
              </p:cNvPr>
              <p:cNvSpPr txBox="1">
                <a:spLocks noRot="1" noChangeAspect="1" noMove="1" noResize="1" noEditPoints="1" noAdjustHandles="1" noChangeArrowheads="1" noChangeShapeType="1" noTextEdit="1"/>
              </p:cNvSpPr>
              <p:nvPr/>
            </p:nvSpPr>
            <p:spPr>
              <a:xfrm>
                <a:off x="5593576" y="2712956"/>
                <a:ext cx="3590925" cy="646331"/>
              </a:xfrm>
              <a:prstGeom prst="rect">
                <a:avLst/>
              </a:prstGeom>
              <a:blipFill>
                <a:blip r:embed="rId4"/>
                <a:stretch>
                  <a:fillRect t="-4717"/>
                </a:stretch>
              </a:blipFill>
            </p:spPr>
            <p:txBody>
              <a:bodyPr/>
              <a:lstStyle/>
              <a:p>
                <a:r>
                  <a:rPr lang="en-US">
                    <a:noFill/>
                  </a:rPr>
                  <a:t> </a:t>
                </a:r>
              </a:p>
            </p:txBody>
          </p:sp>
        </mc:Fallback>
      </mc:AlternateContent>
      <p:grpSp>
        <p:nvGrpSpPr>
          <p:cNvPr id="26" name="Group 25">
            <a:extLst>
              <a:ext uri="{FF2B5EF4-FFF2-40B4-BE49-F238E27FC236}">
                <a16:creationId xmlns:a16="http://schemas.microsoft.com/office/drawing/2014/main" id="{C155FF61-8E88-2F0E-8E4A-D628D5E39B58}"/>
              </a:ext>
            </a:extLst>
          </p:cNvPr>
          <p:cNvGrpSpPr/>
          <p:nvPr/>
        </p:nvGrpSpPr>
        <p:grpSpPr>
          <a:xfrm>
            <a:off x="9703269" y="1080435"/>
            <a:ext cx="2333936" cy="4697130"/>
            <a:chOff x="5925600" y="1080435"/>
            <a:chExt cx="2333936" cy="4697130"/>
          </a:xfrm>
        </p:grpSpPr>
        <p:sp>
          <p:nvSpPr>
            <p:cNvPr id="28" name="Title 1">
              <a:extLst>
                <a:ext uri="{FF2B5EF4-FFF2-40B4-BE49-F238E27FC236}">
                  <a16:creationId xmlns:a16="http://schemas.microsoft.com/office/drawing/2014/main" id="{B13D779F-0CFE-CCEC-ADE4-620A92C38853}"/>
                </a:ext>
              </a:extLst>
            </p:cNvPr>
            <p:cNvSpPr txBox="1">
              <a:spLocks/>
            </p:cNvSpPr>
            <p:nvPr/>
          </p:nvSpPr>
          <p:spPr>
            <a:xfrm>
              <a:off x="6132305" y="1919072"/>
              <a:ext cx="1853456"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CSN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PQN</a:t>
              </a:r>
            </a:p>
            <a:p>
              <a:pPr>
                <a:lnSpc>
                  <a:spcPct val="200000"/>
                </a:lnSpc>
              </a:pPr>
              <a:r>
                <a:rPr lang="en-US" sz="1400" b="1" dirty="0">
                  <a:latin typeface="Chakra Petch" panose="00000500000000000000" pitchFamily="2" charset="-34"/>
                  <a:cs typeface="Chakra Petch" panose="00000500000000000000" pitchFamily="2" charset="-34"/>
                </a:rPr>
                <a:t>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VLN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ISN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PCPR2</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Sample Factor</a:t>
              </a:r>
            </a:p>
          </p:txBody>
        </p:sp>
        <p:sp>
          <p:nvSpPr>
            <p:cNvPr id="29" name="Title 1">
              <a:extLst>
                <a:ext uri="{FF2B5EF4-FFF2-40B4-BE49-F238E27FC236}">
                  <a16:creationId xmlns:a16="http://schemas.microsoft.com/office/drawing/2014/main" id="{42A19944-9CCE-757D-584C-BBD7C04DE97D}"/>
                </a:ext>
              </a:extLst>
            </p:cNvPr>
            <p:cNvSpPr txBox="1">
              <a:spLocks/>
            </p:cNvSpPr>
            <p:nvPr/>
          </p:nvSpPr>
          <p:spPr>
            <a:xfrm>
              <a:off x="5925600"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Normalization</a:t>
              </a:r>
            </a:p>
          </p:txBody>
        </p:sp>
        <p:cxnSp>
          <p:nvCxnSpPr>
            <p:cNvPr id="30" name="Straight Connector 29">
              <a:extLst>
                <a:ext uri="{FF2B5EF4-FFF2-40B4-BE49-F238E27FC236}">
                  <a16:creationId xmlns:a16="http://schemas.microsoft.com/office/drawing/2014/main" id="{8F3D0168-485A-BF05-679E-66D5CC6AF8E8}"/>
                </a:ext>
              </a:extLst>
            </p:cNvPr>
            <p:cNvCxnSpPr>
              <a:cxnSpLocks/>
            </p:cNvCxnSpPr>
            <p:nvPr/>
          </p:nvCxnSpPr>
          <p:spPr>
            <a:xfrm>
              <a:off x="6132304" y="1585700"/>
              <a:ext cx="185345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45" name="Transformation">
            <a:extLst>
              <a:ext uri="{FF2B5EF4-FFF2-40B4-BE49-F238E27FC236}">
                <a16:creationId xmlns:a16="http://schemas.microsoft.com/office/drawing/2014/main" id="{9616A052-24C3-6958-FC98-89E01DBE09DD}"/>
              </a:ext>
            </a:extLst>
          </p:cNvPr>
          <p:cNvGrpSpPr/>
          <p:nvPr/>
        </p:nvGrpSpPr>
        <p:grpSpPr>
          <a:xfrm>
            <a:off x="-8179309" y="1080435"/>
            <a:ext cx="2076761" cy="4236415"/>
            <a:chOff x="9950779" y="1080435"/>
            <a:chExt cx="2076761" cy="4236415"/>
          </a:xfrm>
        </p:grpSpPr>
        <p:sp>
          <p:nvSpPr>
            <p:cNvPr id="46" name="Title 1">
              <a:extLst>
                <a:ext uri="{FF2B5EF4-FFF2-40B4-BE49-F238E27FC236}">
                  <a16:creationId xmlns:a16="http://schemas.microsoft.com/office/drawing/2014/main" id="{96759DCA-0AA3-D283-5034-CEA9BF93AC04}"/>
                </a:ext>
              </a:extLst>
            </p:cNvPr>
            <p:cNvSpPr txBox="1">
              <a:spLocks/>
            </p:cNvSpPr>
            <p:nvPr/>
          </p:nvSpPr>
          <p:spPr>
            <a:xfrm>
              <a:off x="9950779" y="1080435"/>
              <a:ext cx="2076761"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Transformation</a:t>
              </a:r>
              <a:endParaRPr lang="en-US" sz="1800" dirty="0">
                <a:solidFill>
                  <a:schemeClr val="bg1"/>
                </a:solidFill>
                <a:latin typeface="Chakra Petch" panose="00000500000000000000" pitchFamily="2" charset="-34"/>
                <a:cs typeface="Chakra Petch" panose="00000500000000000000" pitchFamily="2" charset="-34"/>
              </a:endParaRPr>
            </a:p>
          </p:txBody>
        </p:sp>
        <p:cxnSp>
          <p:nvCxnSpPr>
            <p:cNvPr id="47" name="Straight Connector 46">
              <a:extLst>
                <a:ext uri="{FF2B5EF4-FFF2-40B4-BE49-F238E27FC236}">
                  <a16:creationId xmlns:a16="http://schemas.microsoft.com/office/drawing/2014/main" id="{614D2748-31F1-D3E0-3A57-30B5D91B8CA8}"/>
                </a:ext>
              </a:extLst>
            </p:cNvPr>
            <p:cNvCxnSpPr>
              <a:cxnSpLocks/>
            </p:cNvCxnSpPr>
            <p:nvPr/>
          </p:nvCxnSpPr>
          <p:spPr>
            <a:xfrm>
              <a:off x="9950779" y="1585700"/>
              <a:ext cx="2076761"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48" name="Title 1">
              <a:extLst>
                <a:ext uri="{FF2B5EF4-FFF2-40B4-BE49-F238E27FC236}">
                  <a16:creationId xmlns:a16="http://schemas.microsoft.com/office/drawing/2014/main" id="{DB79F18C-9A07-708C-5889-C65FEBFEAB72}"/>
                </a:ext>
              </a:extLst>
            </p:cNvPr>
            <p:cNvSpPr txBox="1">
              <a:spLocks/>
            </p:cNvSpPr>
            <p:nvPr/>
          </p:nvSpPr>
          <p:spPr>
            <a:xfrm>
              <a:off x="9950779" y="1919071"/>
              <a:ext cx="2076761"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b="1" dirty="0">
                  <a:latin typeface="Chakra Petch" panose="00000500000000000000" pitchFamily="2" charset="-34"/>
                  <a:cs typeface="Chakra Petch" panose="00000500000000000000" pitchFamily="2" charset="-34"/>
                </a:rPr>
                <a:t>Log Transformation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Power Transformation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Cubic Root</a:t>
              </a:r>
            </a:p>
            <a:p>
              <a:pPr>
                <a:lnSpc>
                  <a:spcPct val="200000"/>
                </a:lnSpc>
              </a:pPr>
              <a:endParaRPr lang="en-US" sz="1400" dirty="0">
                <a:solidFill>
                  <a:schemeClr val="bg1"/>
                </a:solidFill>
                <a:latin typeface="Chakra Petch" panose="00000500000000000000" pitchFamily="2" charset="-34"/>
                <a:cs typeface="Chakra Petch" panose="00000500000000000000" pitchFamily="2" charset="-34"/>
              </a:endParaRPr>
            </a:p>
          </p:txBody>
        </p:sp>
      </p:grpSp>
      <p:grpSp>
        <p:nvGrpSpPr>
          <p:cNvPr id="49" name="Group 48">
            <a:extLst>
              <a:ext uri="{FF2B5EF4-FFF2-40B4-BE49-F238E27FC236}">
                <a16:creationId xmlns:a16="http://schemas.microsoft.com/office/drawing/2014/main" id="{40B0DCE0-4588-3403-305B-0CD0DB843361}"/>
              </a:ext>
            </a:extLst>
          </p:cNvPr>
          <p:cNvGrpSpPr/>
          <p:nvPr/>
        </p:nvGrpSpPr>
        <p:grpSpPr>
          <a:xfrm>
            <a:off x="-4334298" y="1080435"/>
            <a:ext cx="1427179" cy="4697129"/>
            <a:chOff x="10616783" y="1080435"/>
            <a:chExt cx="1427179" cy="4697129"/>
          </a:xfrm>
        </p:grpSpPr>
        <p:sp>
          <p:nvSpPr>
            <p:cNvPr id="50" name="Title 1">
              <a:extLst>
                <a:ext uri="{FF2B5EF4-FFF2-40B4-BE49-F238E27FC236}">
                  <a16:creationId xmlns:a16="http://schemas.microsoft.com/office/drawing/2014/main" id="{D250BE51-0D68-3890-1CD3-95FBAA347B43}"/>
                </a:ext>
              </a:extLst>
            </p:cNvPr>
            <p:cNvSpPr txBox="1">
              <a:spLocks/>
            </p:cNvSpPr>
            <p:nvPr/>
          </p:nvSpPr>
          <p:spPr>
            <a:xfrm>
              <a:off x="10681639" y="1080435"/>
              <a:ext cx="1362323"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Scaling</a:t>
              </a:r>
            </a:p>
          </p:txBody>
        </p:sp>
        <p:cxnSp>
          <p:nvCxnSpPr>
            <p:cNvPr id="51" name="Straight Connector 50">
              <a:extLst>
                <a:ext uri="{FF2B5EF4-FFF2-40B4-BE49-F238E27FC236}">
                  <a16:creationId xmlns:a16="http://schemas.microsoft.com/office/drawing/2014/main" id="{65C21945-8849-2480-5442-CFAFD584DC33}"/>
                </a:ext>
              </a:extLst>
            </p:cNvPr>
            <p:cNvCxnSpPr>
              <a:cxnSpLocks/>
            </p:cNvCxnSpPr>
            <p:nvPr/>
          </p:nvCxnSpPr>
          <p:spPr>
            <a:xfrm>
              <a:off x="10616783" y="1585700"/>
              <a:ext cx="1427179"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52" name="Title 1">
              <a:extLst>
                <a:ext uri="{FF2B5EF4-FFF2-40B4-BE49-F238E27FC236}">
                  <a16:creationId xmlns:a16="http://schemas.microsoft.com/office/drawing/2014/main" id="{22CF205A-7966-67AF-99A3-F0A6AD1491BF}"/>
                </a:ext>
              </a:extLst>
            </p:cNvPr>
            <p:cNvSpPr txBox="1">
              <a:spLocks/>
            </p:cNvSpPr>
            <p:nvPr/>
          </p:nvSpPr>
          <p:spPr>
            <a:xfrm>
              <a:off x="10616783" y="1919071"/>
              <a:ext cx="1427179"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b="1" dirty="0">
                  <a:latin typeface="Chakra Petch" panose="00000500000000000000" pitchFamily="2" charset="-34"/>
                  <a:cs typeface="Chakra Petch" panose="00000500000000000000" pitchFamily="2" charset="-34"/>
                </a:rPr>
                <a:t>Unit Variance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Pareto</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Range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X-VAST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Level</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Linear Baseline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Mean</a:t>
              </a:r>
            </a:p>
          </p:txBody>
        </p:sp>
      </p:grpSp>
    </p:spTree>
    <p:extLst>
      <p:ext uri="{BB962C8B-B14F-4D97-AF65-F5344CB8AC3E}">
        <p14:creationId xmlns:p14="http://schemas.microsoft.com/office/powerpoint/2010/main" val="6548914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anim calcmode="lin" valueType="num">
                                      <p:cBhvr>
                                        <p:cTn id="8" dur="250" fill="hold"/>
                                        <p:tgtEl>
                                          <p:spTgt spid="17"/>
                                        </p:tgtEl>
                                        <p:attrNameLst>
                                          <p:attrName>ppt_x</p:attrName>
                                        </p:attrNameLst>
                                      </p:cBhvr>
                                      <p:tavLst>
                                        <p:tav tm="0">
                                          <p:val>
                                            <p:strVal val="#ppt_x"/>
                                          </p:val>
                                        </p:tav>
                                        <p:tav tm="100000">
                                          <p:val>
                                            <p:strVal val="#ppt_x"/>
                                          </p:val>
                                        </p:tav>
                                      </p:tavLst>
                                    </p:anim>
                                    <p:anim calcmode="lin" valueType="num">
                                      <p:cBhvr>
                                        <p:cTn id="9" dur="25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10" presetClass="entr" presetSubtype="0" fill="hold" grpId="0"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Normalization Sel">
            <a:extLst>
              <a:ext uri="{FF2B5EF4-FFF2-40B4-BE49-F238E27FC236}">
                <a16:creationId xmlns:a16="http://schemas.microsoft.com/office/drawing/2014/main" id="{9D06B0D8-A36D-8D0A-B581-7EDCBBFAF697}"/>
              </a:ext>
            </a:extLst>
          </p:cNvPr>
          <p:cNvSpPr/>
          <p:nvPr/>
        </p:nvSpPr>
        <p:spPr>
          <a:xfrm>
            <a:off x="9926255" y="2491108"/>
            <a:ext cx="555994" cy="301752"/>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5" name="Imputation Sel">
            <a:extLst>
              <a:ext uri="{FF2B5EF4-FFF2-40B4-BE49-F238E27FC236}">
                <a16:creationId xmlns:a16="http://schemas.microsoft.com/office/drawing/2014/main" id="{0DAE1EA2-3D70-CECB-FEF7-095CBA5AD27A}"/>
              </a:ext>
            </a:extLst>
          </p:cNvPr>
          <p:cNvSpPr/>
          <p:nvPr/>
        </p:nvSpPr>
        <p:spPr>
          <a:xfrm>
            <a:off x="-5940822" y="5216931"/>
            <a:ext cx="608627" cy="301752"/>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ransformation Sel">
            <a:extLst>
              <a:ext uri="{FF2B5EF4-FFF2-40B4-BE49-F238E27FC236}">
                <a16:creationId xmlns:a16="http://schemas.microsoft.com/office/drawing/2014/main" id="{8026C6AE-21B1-9877-A817-45BBFC71269E}"/>
              </a:ext>
            </a:extLst>
          </p:cNvPr>
          <p:cNvSpPr/>
          <p:nvPr/>
        </p:nvSpPr>
        <p:spPr>
          <a:xfrm>
            <a:off x="-8166594" y="2081441"/>
            <a:ext cx="1815225" cy="301752"/>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caling Sel">
            <a:extLst>
              <a:ext uri="{FF2B5EF4-FFF2-40B4-BE49-F238E27FC236}">
                <a16:creationId xmlns:a16="http://schemas.microsoft.com/office/drawing/2014/main" id="{F2A9CC69-566D-E7BF-57D2-90B765BBF670}"/>
              </a:ext>
            </a:extLst>
          </p:cNvPr>
          <p:cNvSpPr/>
          <p:nvPr/>
        </p:nvSpPr>
        <p:spPr>
          <a:xfrm>
            <a:off x="-4321683" y="2069641"/>
            <a:ext cx="1299191" cy="301752"/>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Imputation">
            <a:extLst>
              <a:ext uri="{FF2B5EF4-FFF2-40B4-BE49-F238E27FC236}">
                <a16:creationId xmlns:a16="http://schemas.microsoft.com/office/drawing/2014/main" id="{1A319250-8E71-737D-8D7E-8B9908F8BADB}"/>
              </a:ext>
            </a:extLst>
          </p:cNvPr>
          <p:cNvGrpSpPr/>
          <p:nvPr/>
        </p:nvGrpSpPr>
        <p:grpSpPr>
          <a:xfrm>
            <a:off x="-5954510" y="1080435"/>
            <a:ext cx="1471296" cy="5777564"/>
            <a:chOff x="1793640" y="1080435"/>
            <a:chExt cx="1471296" cy="5777564"/>
          </a:xfrm>
        </p:grpSpPr>
        <p:sp>
          <p:nvSpPr>
            <p:cNvPr id="34" name="Title 1">
              <a:extLst>
                <a:ext uri="{FF2B5EF4-FFF2-40B4-BE49-F238E27FC236}">
                  <a16:creationId xmlns:a16="http://schemas.microsoft.com/office/drawing/2014/main" id="{510C7BD2-C542-61D8-A84A-DEEC112EF889}"/>
                </a:ext>
              </a:extLst>
            </p:cNvPr>
            <p:cNvSpPr txBox="1">
              <a:spLocks/>
            </p:cNvSpPr>
            <p:nvPr/>
          </p:nvSpPr>
          <p:spPr>
            <a:xfrm>
              <a:off x="1793640" y="1919075"/>
              <a:ext cx="1466912" cy="4938924"/>
            </a:xfrm>
            <a:prstGeom prst="rect">
              <a:avLst/>
            </a:prstGeom>
            <a:ln>
              <a:noFill/>
            </a:ln>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20000"/>
                </a:lnSpc>
              </a:pPr>
              <a:r>
                <a:rPr lang="en-US" sz="1400" dirty="0">
                  <a:solidFill>
                    <a:schemeClr val="bg1"/>
                  </a:solidFill>
                  <a:latin typeface="Chakra Petch" panose="00000500000000000000" pitchFamily="2" charset="-34"/>
                  <a:cs typeface="Chakra Petch" panose="00000500000000000000" pitchFamily="2" charset="-34"/>
                </a:rPr>
                <a:t>Arbitrary Value</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LOD</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Zero</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Mean</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20000"/>
                </a:lnSpc>
              </a:pPr>
              <a:r>
                <a:rPr lang="en-US" sz="1400" dirty="0" err="1">
                  <a:solidFill>
                    <a:schemeClr val="bg1"/>
                  </a:solidFill>
                  <a:latin typeface="Chakra Petch" panose="00000500000000000000" pitchFamily="2" charset="-34"/>
                  <a:cs typeface="Chakra Petch" panose="00000500000000000000" pitchFamily="2" charset="-34"/>
                </a:rPr>
                <a:t>kNN</a:t>
              </a:r>
              <a:endParaRPr lang="en-US" sz="1400" dirty="0">
                <a:solidFill>
                  <a:schemeClr val="bg1"/>
                </a:solidFill>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RF</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SVD</a:t>
              </a:r>
            </a:p>
            <a:p>
              <a:pPr>
                <a:lnSpc>
                  <a:spcPct val="220000"/>
                </a:lnSpc>
              </a:pPr>
              <a:r>
                <a:rPr lang="en-US" sz="1400" b="1" dirty="0" err="1">
                  <a:latin typeface="Chakra Petch" panose="00000500000000000000" pitchFamily="2" charset="-34"/>
                  <a:cs typeface="Chakra Petch" panose="00000500000000000000" pitchFamily="2" charset="-34"/>
                </a:rPr>
                <a:t>qRILC</a:t>
              </a:r>
              <a:endParaRPr lang="en-US" sz="1400" b="1" dirty="0">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BPCA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PPCA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MI</a:t>
              </a:r>
            </a:p>
          </p:txBody>
        </p:sp>
        <p:sp>
          <p:nvSpPr>
            <p:cNvPr id="20" name="Title 1">
              <a:extLst>
                <a:ext uri="{FF2B5EF4-FFF2-40B4-BE49-F238E27FC236}">
                  <a16:creationId xmlns:a16="http://schemas.microsoft.com/office/drawing/2014/main" id="{2110ED6B-7C09-1B74-F464-3EC1FFD6C9C9}"/>
                </a:ext>
              </a:extLst>
            </p:cNvPr>
            <p:cNvSpPr txBox="1">
              <a:spLocks/>
            </p:cNvSpPr>
            <p:nvPr/>
          </p:nvSpPr>
          <p:spPr>
            <a:xfrm>
              <a:off x="1795832" y="1080435"/>
              <a:ext cx="1466912"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Imputation</a:t>
              </a:r>
            </a:p>
          </p:txBody>
        </p:sp>
        <p:cxnSp>
          <p:nvCxnSpPr>
            <p:cNvPr id="11" name="Straight Connector 10">
              <a:extLst>
                <a:ext uri="{FF2B5EF4-FFF2-40B4-BE49-F238E27FC236}">
                  <a16:creationId xmlns:a16="http://schemas.microsoft.com/office/drawing/2014/main" id="{7A86F073-312D-A663-A48B-830F41DDC323}"/>
                </a:ext>
              </a:extLst>
            </p:cNvPr>
            <p:cNvCxnSpPr>
              <a:cxnSpLocks/>
            </p:cNvCxnSpPr>
            <p:nvPr/>
          </p:nvCxnSpPr>
          <p:spPr>
            <a:xfrm>
              <a:off x="1798024"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7" name="BatchCorrection">
            <a:extLst>
              <a:ext uri="{FF2B5EF4-FFF2-40B4-BE49-F238E27FC236}">
                <a16:creationId xmlns:a16="http://schemas.microsoft.com/office/drawing/2014/main" id="{30401EF8-474F-D353-E5CA-A4A81168FF5C}"/>
              </a:ext>
            </a:extLst>
          </p:cNvPr>
          <p:cNvGrpSpPr/>
          <p:nvPr/>
        </p:nvGrpSpPr>
        <p:grpSpPr>
          <a:xfrm>
            <a:off x="-2759961" y="1080435"/>
            <a:ext cx="2379656" cy="4236417"/>
            <a:chOff x="3427204" y="1080435"/>
            <a:chExt cx="2379656" cy="4236417"/>
          </a:xfrm>
        </p:grpSpPr>
        <p:sp>
          <p:nvSpPr>
            <p:cNvPr id="35" name="Title 1">
              <a:extLst>
                <a:ext uri="{FF2B5EF4-FFF2-40B4-BE49-F238E27FC236}">
                  <a16:creationId xmlns:a16="http://schemas.microsoft.com/office/drawing/2014/main" id="{45BF363A-E8D5-BF4C-EB87-B26B8DE55FAC}"/>
                </a:ext>
              </a:extLst>
            </p:cNvPr>
            <p:cNvSpPr txBox="1">
              <a:spLocks/>
            </p:cNvSpPr>
            <p:nvPr/>
          </p:nvSpPr>
          <p:spPr>
            <a:xfrm>
              <a:off x="3467256" y="1919073"/>
              <a:ext cx="2339603"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Internal Standards</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QC-RSC</a:t>
              </a:r>
            </a:p>
            <a:p>
              <a:pPr>
                <a:lnSpc>
                  <a:spcPct val="200000"/>
                </a:lnSpc>
              </a:pPr>
              <a:r>
                <a:rPr lang="en-US" sz="1400" dirty="0" err="1">
                  <a:solidFill>
                    <a:schemeClr val="bg1"/>
                  </a:solidFill>
                  <a:latin typeface="Chakra Petch" panose="00000500000000000000" pitchFamily="2" charset="-34"/>
                  <a:cs typeface="Chakra Petch" panose="00000500000000000000" pitchFamily="2" charset="-34"/>
                </a:rPr>
                <a:t>ComBat</a:t>
              </a:r>
              <a:endParaRPr lang="en-US" sz="14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PCPR2</a:t>
              </a:r>
              <a:endParaRPr lang="en-US" sz="20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LOESS</a:t>
              </a:r>
            </a:p>
          </p:txBody>
        </p:sp>
        <p:sp>
          <p:nvSpPr>
            <p:cNvPr id="21" name="Title 1">
              <a:extLst>
                <a:ext uri="{FF2B5EF4-FFF2-40B4-BE49-F238E27FC236}">
                  <a16:creationId xmlns:a16="http://schemas.microsoft.com/office/drawing/2014/main" id="{85BB713F-7945-0E44-78F3-447EDAC4E275}"/>
                </a:ext>
              </a:extLst>
            </p:cNvPr>
            <p:cNvSpPr txBox="1">
              <a:spLocks/>
            </p:cNvSpPr>
            <p:nvPr/>
          </p:nvSpPr>
          <p:spPr>
            <a:xfrm>
              <a:off x="3427204"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Batch Correction</a:t>
              </a:r>
            </a:p>
          </p:txBody>
        </p:sp>
        <p:cxnSp>
          <p:nvCxnSpPr>
            <p:cNvPr id="12" name="Straight Connector 11">
              <a:extLst>
                <a:ext uri="{FF2B5EF4-FFF2-40B4-BE49-F238E27FC236}">
                  <a16:creationId xmlns:a16="http://schemas.microsoft.com/office/drawing/2014/main" id="{65FB8F56-9D3C-CA33-D34A-58D5278212DF}"/>
                </a:ext>
              </a:extLst>
            </p:cNvPr>
            <p:cNvCxnSpPr>
              <a:cxnSpLocks/>
            </p:cNvCxnSpPr>
            <p:nvPr/>
          </p:nvCxnSpPr>
          <p:spPr>
            <a:xfrm>
              <a:off x="3472924" y="1585700"/>
              <a:ext cx="233393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14" name="Filtering">
            <a:extLst>
              <a:ext uri="{FF2B5EF4-FFF2-40B4-BE49-F238E27FC236}">
                <a16:creationId xmlns:a16="http://schemas.microsoft.com/office/drawing/2014/main" id="{47AD5C3A-3293-F857-4CA2-CDCE5DF76EFB}"/>
              </a:ext>
            </a:extLst>
          </p:cNvPr>
          <p:cNvGrpSpPr/>
          <p:nvPr/>
        </p:nvGrpSpPr>
        <p:grpSpPr>
          <a:xfrm>
            <a:off x="-9794257" y="1080435"/>
            <a:ext cx="1466912" cy="3661038"/>
            <a:chOff x="164460" y="1080435"/>
            <a:chExt cx="1466912" cy="3661038"/>
          </a:xfrm>
        </p:grpSpPr>
        <p:sp>
          <p:nvSpPr>
            <p:cNvPr id="19" name="Title 1">
              <a:extLst>
                <a:ext uri="{FF2B5EF4-FFF2-40B4-BE49-F238E27FC236}">
                  <a16:creationId xmlns:a16="http://schemas.microsoft.com/office/drawing/2014/main" id="{D30C6BD6-9535-F357-FE7D-646D083EB8EB}"/>
                </a:ext>
              </a:extLst>
            </p:cNvPr>
            <p:cNvSpPr txBox="1">
              <a:spLocks/>
            </p:cNvSpPr>
            <p:nvPr/>
          </p:nvSpPr>
          <p:spPr>
            <a:xfrm>
              <a:off x="164460" y="1080435"/>
              <a:ext cx="1466912" cy="506130"/>
            </a:xfrm>
            <a:prstGeom prst="rect">
              <a:avLst/>
            </a:prstGeom>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Filtering</a:t>
              </a:r>
            </a:p>
          </p:txBody>
        </p:sp>
        <p:cxnSp>
          <p:nvCxnSpPr>
            <p:cNvPr id="9" name="Straight Connector 8">
              <a:extLst>
                <a:ext uri="{FF2B5EF4-FFF2-40B4-BE49-F238E27FC236}">
                  <a16:creationId xmlns:a16="http://schemas.microsoft.com/office/drawing/2014/main" id="{46013B12-F30A-37A9-1ACE-9C02C5C51D42}"/>
                </a:ext>
              </a:extLst>
            </p:cNvPr>
            <p:cNvCxnSpPr>
              <a:cxnSpLocks/>
            </p:cNvCxnSpPr>
            <p:nvPr/>
          </p:nvCxnSpPr>
          <p:spPr>
            <a:xfrm>
              <a:off x="164460"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3" name="Title 1">
              <a:extLst>
                <a:ext uri="{FF2B5EF4-FFF2-40B4-BE49-F238E27FC236}">
                  <a16:creationId xmlns:a16="http://schemas.microsoft.com/office/drawing/2014/main" id="{876BAA2F-3849-8E77-161D-A0A8C57B52E3}"/>
                </a:ext>
              </a:extLst>
            </p:cNvPr>
            <p:cNvSpPr txBox="1">
              <a:spLocks/>
            </p:cNvSpPr>
            <p:nvPr/>
          </p:nvSpPr>
          <p:spPr>
            <a:xfrm>
              <a:off x="164460" y="1919075"/>
              <a:ext cx="1466912" cy="2822398"/>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Missing Values</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Sample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Feature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Batch</a:t>
              </a:r>
            </a:p>
            <a:p>
              <a:pPr marL="228600" lvl="1">
                <a:lnSpc>
                  <a:spcPct val="200000"/>
                </a:lnSpc>
              </a:pPr>
              <a:endParaRPr lang="en-US" sz="8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Outliers</a:t>
              </a:r>
              <a:endParaRPr lang="en-US" sz="2000" dirty="0">
                <a:solidFill>
                  <a:schemeClr val="bg1"/>
                </a:solidFill>
                <a:latin typeface="Chakra Petch" panose="00000500000000000000" pitchFamily="2" charset="-34"/>
                <a:cs typeface="Chakra Petch" panose="00000500000000000000" pitchFamily="2" charset="-34"/>
              </a:endParaRPr>
            </a:p>
            <a:p>
              <a:pPr>
                <a:lnSpc>
                  <a:spcPct val="200000"/>
                </a:lnSpc>
              </a:pPr>
              <a:endParaRPr lang="en-US" sz="2000" dirty="0">
                <a:solidFill>
                  <a:schemeClr val="bg1"/>
                </a:solidFill>
                <a:latin typeface="Chakra Petch" panose="00000500000000000000" pitchFamily="2" charset="-34"/>
                <a:cs typeface="Chakra Petch" panose="00000500000000000000" pitchFamily="2" charset="-34"/>
              </a:endParaRPr>
            </a:p>
          </p:txBody>
        </p:sp>
      </p:grpSp>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1" y="1"/>
            <a:ext cx="4619625"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The problem</a:t>
            </a:r>
          </a:p>
        </p:txBody>
      </p:sp>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047C5CD6-25BA-B7E5-6BA4-A1B7ADA730F4}"/>
                  </a:ext>
                </a:extLst>
              </p:cNvPr>
              <p:cNvGraphicFramePr>
                <a:graphicFrameLocks noGrp="1"/>
              </p:cNvGraphicFramePr>
              <p:nvPr/>
            </p:nvGraphicFramePr>
            <p:xfrm>
              <a:off x="986972" y="1080435"/>
              <a:ext cx="8128000" cy="1854200"/>
            </p:xfrm>
            <a:graphic>
              <a:graphicData uri="http://schemas.openxmlformats.org/drawingml/2006/table">
                <a:tbl>
                  <a:tblPr firstRow="1" bandRow="1">
                    <a:tableStyleId>{793D81CF-94F2-401A-BA57-92F5A7B2D0C5}</a:tableStyleId>
                  </a:tblPr>
                  <a:tblGrid>
                    <a:gridCol w="1625600">
                      <a:extLst>
                        <a:ext uri="{9D8B030D-6E8A-4147-A177-3AD203B41FA5}">
                          <a16:colId xmlns:a16="http://schemas.microsoft.com/office/drawing/2014/main" val="2266369248"/>
                        </a:ext>
                      </a:extLst>
                    </a:gridCol>
                    <a:gridCol w="1625600">
                      <a:extLst>
                        <a:ext uri="{9D8B030D-6E8A-4147-A177-3AD203B41FA5}">
                          <a16:colId xmlns:a16="http://schemas.microsoft.com/office/drawing/2014/main" val="571172494"/>
                        </a:ext>
                      </a:extLst>
                    </a:gridCol>
                    <a:gridCol w="1625600">
                      <a:extLst>
                        <a:ext uri="{9D8B030D-6E8A-4147-A177-3AD203B41FA5}">
                          <a16:colId xmlns:a16="http://schemas.microsoft.com/office/drawing/2014/main" val="62063635"/>
                        </a:ext>
                      </a:extLst>
                    </a:gridCol>
                    <a:gridCol w="1625600">
                      <a:extLst>
                        <a:ext uri="{9D8B030D-6E8A-4147-A177-3AD203B41FA5}">
                          <a16:colId xmlns:a16="http://schemas.microsoft.com/office/drawing/2014/main" val="3636307865"/>
                        </a:ext>
                      </a:extLst>
                    </a:gridCol>
                    <a:gridCol w="1625600">
                      <a:extLst>
                        <a:ext uri="{9D8B030D-6E8A-4147-A177-3AD203B41FA5}">
                          <a16:colId xmlns:a16="http://schemas.microsoft.com/office/drawing/2014/main" val="1735463142"/>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i="1" dirty="0" smtClean="0">
                                    <a:solidFill>
                                      <a:schemeClr val="bg1"/>
                                    </a:solidFill>
                                    <a:latin typeface="Cambria Math" panose="02040503050406030204" pitchFamily="18" charset="0"/>
                                    <a:cs typeface="Chakra Petch" panose="00000500000000000000" pitchFamily="2" charset="-34"/>
                                  </a:rPr>
                                  <m:t>𝑛</m:t>
                                </m:r>
                                <m:r>
                                  <a:rPr lang="en-US" i="1" dirty="0" smtClean="0">
                                    <a:solidFill>
                                      <a:schemeClr val="bg1"/>
                                    </a:solidFill>
                                    <a:latin typeface="Cambria Math" panose="02040503050406030204" pitchFamily="18" charset="0"/>
                                    <a:ea typeface="Cambria Math" panose="02040503050406030204" pitchFamily="18" charset="0"/>
                                    <a:cs typeface="Chakra Petch" panose="00000500000000000000" pitchFamily="2" charset="-34"/>
                                  </a:rPr>
                                  <m:t>×</m:t>
                                </m:r>
                                <m:r>
                                  <a:rPr lang="en-US" i="1" dirty="0" smtClean="0">
                                    <a:solidFill>
                                      <a:schemeClr val="bg1"/>
                                    </a:solidFill>
                                    <a:latin typeface="Cambria Math" panose="02040503050406030204" pitchFamily="18" charset="0"/>
                                    <a:cs typeface="Chakra Petch" panose="00000500000000000000" pitchFamily="2" charset="-34"/>
                                  </a:rPr>
                                  <m:t>𝑚</m:t>
                                </m:r>
                              </m:oMath>
                            </m:oMathPara>
                          </a14:m>
                          <a:endParaRPr lang="en-US" dirty="0">
                            <a:solidFill>
                              <a:schemeClr val="bg1"/>
                            </a:solidFill>
                            <a:latin typeface="Chakra Petch" panose="00000500000000000000" pitchFamily="2" charset="-34"/>
                            <a:cs typeface="Chakra Petch" panose="00000500000000000000" pitchFamily="2" charset="-34"/>
                          </a:endParaRP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solidFill>
                                          <a:schemeClr val="bg1"/>
                                        </a:solidFill>
                                        <a:latin typeface="Cambria Math" panose="02040503050406030204" pitchFamily="18" charset="0"/>
                                        <a:cs typeface="Chakra Petch" panose="00000500000000000000" pitchFamily="2" charset="-34"/>
                                      </a:rPr>
                                    </m:ctrlPr>
                                  </m:sSubPr>
                                  <m:e>
                                    <m:r>
                                      <a:rPr lang="en-US" b="1" i="1" smtClean="0">
                                        <a:solidFill>
                                          <a:schemeClr val="bg1"/>
                                        </a:solidFill>
                                        <a:latin typeface="Cambria Math" panose="02040503050406030204" pitchFamily="18" charset="0"/>
                                        <a:cs typeface="Chakra Petch" panose="00000500000000000000" pitchFamily="2" charset="-34"/>
                                      </a:rPr>
                                      <m:t>𝑭𝒆𝒂𝒕𝒖𝒓𝒆</m:t>
                                    </m:r>
                                  </m:e>
                                  <m:sub>
                                    <m:r>
                                      <a:rPr lang="en-US" b="1" i="1" smtClean="0">
                                        <a:solidFill>
                                          <a:schemeClr val="bg1"/>
                                        </a:solidFill>
                                        <a:latin typeface="Cambria Math" panose="02040503050406030204" pitchFamily="18" charset="0"/>
                                        <a:cs typeface="Chakra Petch" panose="00000500000000000000" pitchFamily="2" charset="-34"/>
                                      </a:rPr>
                                      <m:t>𝟏</m:t>
                                    </m:r>
                                  </m:sub>
                                </m:sSub>
                              </m:oMath>
                            </m:oMathPara>
                          </a14:m>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solidFill>
                                          <a:schemeClr val="bg1"/>
                                        </a:solidFill>
                                        <a:latin typeface="Cambria Math" panose="02040503050406030204" pitchFamily="18" charset="0"/>
                                        <a:cs typeface="Chakra Petch" panose="00000500000000000000" pitchFamily="2" charset="-34"/>
                                      </a:rPr>
                                    </m:ctrlPr>
                                  </m:sSubPr>
                                  <m:e>
                                    <m:r>
                                      <a:rPr lang="en-US" b="1" i="1" smtClean="0">
                                        <a:solidFill>
                                          <a:schemeClr val="bg1"/>
                                        </a:solidFill>
                                        <a:latin typeface="Cambria Math" panose="02040503050406030204" pitchFamily="18" charset="0"/>
                                        <a:cs typeface="Chakra Petch" panose="00000500000000000000" pitchFamily="2" charset="-34"/>
                                      </a:rPr>
                                      <m:t>𝑭𝒆𝒂𝒕𝒖𝒓𝒆</m:t>
                                    </m:r>
                                  </m:e>
                                  <m:sub>
                                    <m:r>
                                      <a:rPr lang="en-US" b="1" i="1" smtClean="0">
                                        <a:solidFill>
                                          <a:schemeClr val="bg1"/>
                                        </a:solidFill>
                                        <a:latin typeface="Cambria Math" panose="02040503050406030204" pitchFamily="18" charset="0"/>
                                        <a:cs typeface="Chakra Petch" panose="00000500000000000000" pitchFamily="2" charset="-34"/>
                                      </a:rPr>
                                      <m:t>𝟐</m:t>
                                    </m:r>
                                  </m:sub>
                                </m:sSub>
                              </m:oMath>
                            </m:oMathPara>
                          </a14:m>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cs typeface="Chakra Petch" panose="00000500000000000000" pitchFamily="2" charset="-34"/>
                                  </a:rPr>
                                  <m:t>⋯</m:t>
                                </m:r>
                              </m:oMath>
                            </m:oMathPara>
                          </a14:m>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solidFill>
                                          <a:schemeClr val="bg1"/>
                                        </a:solidFill>
                                        <a:latin typeface="Cambria Math" panose="02040503050406030204" pitchFamily="18" charset="0"/>
                                        <a:cs typeface="Chakra Petch" panose="00000500000000000000" pitchFamily="2" charset="-34"/>
                                      </a:rPr>
                                    </m:ctrlPr>
                                  </m:sSubPr>
                                  <m:e>
                                    <m:r>
                                      <a:rPr lang="en-US" b="1" i="1" smtClean="0">
                                        <a:solidFill>
                                          <a:schemeClr val="bg1"/>
                                        </a:solidFill>
                                        <a:latin typeface="Cambria Math" panose="02040503050406030204" pitchFamily="18" charset="0"/>
                                        <a:cs typeface="Chakra Petch" panose="00000500000000000000" pitchFamily="2" charset="-34"/>
                                      </a:rPr>
                                      <m:t>𝑭𝒆𝒂𝒕𝒖𝒓𝒆</m:t>
                                    </m:r>
                                  </m:e>
                                  <m:sub>
                                    <m:r>
                                      <a:rPr lang="en-US" b="1" i="1" smtClean="0">
                                        <a:solidFill>
                                          <a:schemeClr val="bg1"/>
                                        </a:solidFill>
                                        <a:latin typeface="Cambria Math" panose="02040503050406030204" pitchFamily="18" charset="0"/>
                                        <a:cs typeface="Chakra Petch" panose="00000500000000000000" pitchFamily="2" charset="-34"/>
                                      </a:rPr>
                                      <m:t>𝒎</m:t>
                                    </m:r>
                                  </m:sub>
                                </m:sSub>
                              </m:oMath>
                            </m:oMathPara>
                          </a14:m>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2556646"/>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solidFill>
                                          <a:schemeClr val="bg1"/>
                                        </a:solidFill>
                                        <a:latin typeface="Cambria Math" panose="02040503050406030204" pitchFamily="18" charset="0"/>
                                        <a:cs typeface="Chakra Petch" panose="00000500000000000000" pitchFamily="2" charset="-34"/>
                                      </a:rPr>
                                    </m:ctrlPr>
                                  </m:sSubPr>
                                  <m:e>
                                    <m:r>
                                      <a:rPr lang="en-US" b="1" i="1" smtClean="0">
                                        <a:solidFill>
                                          <a:schemeClr val="bg1"/>
                                        </a:solidFill>
                                        <a:latin typeface="Cambria Math" panose="02040503050406030204" pitchFamily="18" charset="0"/>
                                        <a:cs typeface="Chakra Petch" panose="00000500000000000000" pitchFamily="2" charset="-34"/>
                                      </a:rPr>
                                      <m:t>𝑺𝒂𝒎𝒑𝒍𝒆</m:t>
                                    </m:r>
                                  </m:e>
                                  <m:sub>
                                    <m:r>
                                      <a:rPr lang="en-US" b="1" i="1" smtClean="0">
                                        <a:solidFill>
                                          <a:schemeClr val="bg1"/>
                                        </a:solidFill>
                                        <a:latin typeface="Cambria Math" panose="02040503050406030204" pitchFamily="18" charset="0"/>
                                        <a:cs typeface="Chakra Petch" panose="00000500000000000000" pitchFamily="2" charset="-34"/>
                                      </a:rPr>
                                      <m:t>𝟏</m:t>
                                    </m:r>
                                  </m:sub>
                                </m:sSub>
                              </m:oMath>
                            </m:oMathPara>
                          </a14:m>
                          <a:endParaRPr lang="en-US" dirty="0">
                            <a:solidFill>
                              <a:schemeClr val="bg1"/>
                            </a:solidFill>
                            <a:latin typeface="Chakra Petch" panose="00000500000000000000" pitchFamily="2" charset="-34"/>
                            <a:cs typeface="Chakra Petch" panose="00000500000000000000" pitchFamily="2" charset="-34"/>
                          </a:endParaRP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921880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solidFill>
                                          <a:schemeClr val="bg1"/>
                                        </a:solidFill>
                                        <a:latin typeface="Cambria Math" panose="02040503050406030204" pitchFamily="18" charset="0"/>
                                        <a:cs typeface="Chakra Petch" panose="00000500000000000000" pitchFamily="2" charset="-34"/>
                                      </a:rPr>
                                    </m:ctrlPr>
                                  </m:sSubPr>
                                  <m:e>
                                    <m:r>
                                      <a:rPr lang="en-US" b="1" i="1" smtClean="0">
                                        <a:solidFill>
                                          <a:schemeClr val="bg1"/>
                                        </a:solidFill>
                                        <a:latin typeface="Cambria Math" panose="02040503050406030204" pitchFamily="18" charset="0"/>
                                        <a:cs typeface="Chakra Petch" panose="00000500000000000000" pitchFamily="2" charset="-34"/>
                                      </a:rPr>
                                      <m:t>𝑺𝒂𝒎𝒑𝒍𝒆</m:t>
                                    </m:r>
                                  </m:e>
                                  <m:sub>
                                    <m:r>
                                      <a:rPr lang="en-US" b="1" i="1" smtClean="0">
                                        <a:solidFill>
                                          <a:schemeClr val="bg1"/>
                                        </a:solidFill>
                                        <a:latin typeface="Cambria Math" panose="02040503050406030204" pitchFamily="18" charset="0"/>
                                        <a:cs typeface="Chakra Petch" panose="00000500000000000000" pitchFamily="2" charset="-34"/>
                                      </a:rPr>
                                      <m:t>𝟐</m:t>
                                    </m:r>
                                  </m:sub>
                                </m:sSub>
                              </m:oMath>
                            </m:oMathPara>
                          </a14:m>
                          <a:endParaRPr lang="en-US" dirty="0">
                            <a:solidFill>
                              <a:schemeClr val="bg1"/>
                            </a:solidFill>
                            <a:latin typeface="Chakra Petch" panose="00000500000000000000" pitchFamily="2" charset="-34"/>
                            <a:cs typeface="Chakra Petch" panose="00000500000000000000" pitchFamily="2" charset="-34"/>
                          </a:endParaRPr>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6806903"/>
                      </a:ext>
                    </a:extLst>
                  </a:tr>
                  <a:tr h="370840">
                    <a:tc>
                      <a:txBody>
                        <a:bodyPr/>
                        <a:lstStyle/>
                        <a:p>
                          <a:pPr algn="ct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cs typeface="Chakra Petch" panose="00000500000000000000" pitchFamily="2" charset="-34"/>
                                  </a:rPr>
                                  <m:t>⋮</m:t>
                                </m:r>
                              </m:oMath>
                            </m:oMathPara>
                          </a14:m>
                          <a:endParaRPr lang="en-US" dirty="0">
                            <a:solidFill>
                              <a:schemeClr val="bg1"/>
                            </a:solidFill>
                            <a:latin typeface="Chakra Petch" panose="00000500000000000000" pitchFamily="2" charset="-34"/>
                            <a:cs typeface="Chakra Petch" panose="00000500000000000000" pitchFamily="2" charset="-34"/>
                          </a:endParaRPr>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035709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solidFill>
                                          <a:schemeClr val="bg1"/>
                                        </a:solidFill>
                                        <a:latin typeface="Cambria Math" panose="02040503050406030204" pitchFamily="18" charset="0"/>
                                        <a:cs typeface="Chakra Petch" panose="00000500000000000000" pitchFamily="2" charset="-34"/>
                                      </a:rPr>
                                    </m:ctrlPr>
                                  </m:sSubPr>
                                  <m:e>
                                    <m:r>
                                      <a:rPr lang="en-US" b="1" i="1" smtClean="0">
                                        <a:solidFill>
                                          <a:schemeClr val="bg1"/>
                                        </a:solidFill>
                                        <a:latin typeface="Cambria Math" panose="02040503050406030204" pitchFamily="18" charset="0"/>
                                        <a:cs typeface="Chakra Petch" panose="00000500000000000000" pitchFamily="2" charset="-34"/>
                                      </a:rPr>
                                      <m:t>𝑺𝒂𝒎𝒑𝒍𝒆</m:t>
                                    </m:r>
                                  </m:e>
                                  <m:sub>
                                    <m:r>
                                      <a:rPr lang="en-US" b="1" i="1" smtClean="0">
                                        <a:solidFill>
                                          <a:schemeClr val="bg1"/>
                                        </a:solidFill>
                                        <a:latin typeface="Cambria Math" panose="02040503050406030204" pitchFamily="18" charset="0"/>
                                        <a:cs typeface="Chakra Petch" panose="00000500000000000000" pitchFamily="2" charset="-34"/>
                                      </a:rPr>
                                      <m:t>𝒏</m:t>
                                    </m:r>
                                  </m:sub>
                                </m:sSub>
                              </m:oMath>
                            </m:oMathPara>
                          </a14:m>
                          <a:endParaRPr lang="en-US" dirty="0">
                            <a:solidFill>
                              <a:schemeClr val="bg1"/>
                            </a:solidFill>
                            <a:latin typeface="Chakra Petch" panose="00000500000000000000" pitchFamily="2" charset="-34"/>
                            <a:cs typeface="Chakra Petch" panose="00000500000000000000" pitchFamily="2" charset="-34"/>
                          </a:endParaRPr>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8089675"/>
                      </a:ext>
                    </a:extLst>
                  </a:tr>
                </a:tbl>
              </a:graphicData>
            </a:graphic>
          </p:graphicFrame>
        </mc:Choice>
        <mc:Fallback xmlns="">
          <p:graphicFrame>
            <p:nvGraphicFramePr>
              <p:cNvPr id="17" name="Table 16">
                <a:extLst>
                  <a:ext uri="{FF2B5EF4-FFF2-40B4-BE49-F238E27FC236}">
                    <a16:creationId xmlns:a16="http://schemas.microsoft.com/office/drawing/2014/main" id="{047C5CD6-25BA-B7E5-6BA4-A1B7ADA730F4}"/>
                  </a:ext>
                </a:extLst>
              </p:cNvPr>
              <p:cNvGraphicFramePr>
                <a:graphicFrameLocks noGrp="1"/>
              </p:cNvGraphicFramePr>
              <p:nvPr/>
            </p:nvGraphicFramePr>
            <p:xfrm>
              <a:off x="986972" y="1080435"/>
              <a:ext cx="8128000" cy="1854200"/>
            </p:xfrm>
            <a:graphic>
              <a:graphicData uri="http://schemas.openxmlformats.org/drawingml/2006/table">
                <a:tbl>
                  <a:tblPr firstRow="1" bandRow="1">
                    <a:tableStyleId>{793D81CF-94F2-401A-BA57-92F5A7B2D0C5}</a:tableStyleId>
                  </a:tblPr>
                  <a:tblGrid>
                    <a:gridCol w="1625600">
                      <a:extLst>
                        <a:ext uri="{9D8B030D-6E8A-4147-A177-3AD203B41FA5}">
                          <a16:colId xmlns:a16="http://schemas.microsoft.com/office/drawing/2014/main" val="2266369248"/>
                        </a:ext>
                      </a:extLst>
                    </a:gridCol>
                    <a:gridCol w="1625600">
                      <a:extLst>
                        <a:ext uri="{9D8B030D-6E8A-4147-A177-3AD203B41FA5}">
                          <a16:colId xmlns:a16="http://schemas.microsoft.com/office/drawing/2014/main" val="571172494"/>
                        </a:ext>
                      </a:extLst>
                    </a:gridCol>
                    <a:gridCol w="1625600">
                      <a:extLst>
                        <a:ext uri="{9D8B030D-6E8A-4147-A177-3AD203B41FA5}">
                          <a16:colId xmlns:a16="http://schemas.microsoft.com/office/drawing/2014/main" val="62063635"/>
                        </a:ext>
                      </a:extLst>
                    </a:gridCol>
                    <a:gridCol w="1625600">
                      <a:extLst>
                        <a:ext uri="{9D8B030D-6E8A-4147-A177-3AD203B41FA5}">
                          <a16:colId xmlns:a16="http://schemas.microsoft.com/office/drawing/2014/main" val="3636307865"/>
                        </a:ext>
                      </a:extLst>
                    </a:gridCol>
                    <a:gridCol w="1625600">
                      <a:extLst>
                        <a:ext uri="{9D8B030D-6E8A-4147-A177-3AD203B41FA5}">
                          <a16:colId xmlns:a16="http://schemas.microsoft.com/office/drawing/2014/main" val="1735463142"/>
                        </a:ext>
                      </a:extLst>
                    </a:gridCol>
                  </a:tblGrid>
                  <a:tr h="370840">
                    <a:tc>
                      <a:txBody>
                        <a:bodyPr/>
                        <a:lstStyle/>
                        <a:p>
                          <a:endParaRPr lang="en-US"/>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3"/>
                          <a:stretch>
                            <a:fillRect r="-400375" b="-413115"/>
                          </a:stretch>
                        </a:blipFill>
                      </a:tcPr>
                    </a:tc>
                    <a:tc>
                      <a:txBody>
                        <a:bodyPr/>
                        <a:lstStyle/>
                        <a:p>
                          <a:endParaRPr lang="en-US"/>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3"/>
                          <a:stretch>
                            <a:fillRect l="-100000" r="-300375" b="-413115"/>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3"/>
                          <a:stretch>
                            <a:fillRect l="-200000" r="-200375" b="-413115"/>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3"/>
                          <a:stretch>
                            <a:fillRect l="-300000" r="-100375" b="-413115"/>
                          </a:stretch>
                        </a:blipFill>
                      </a:tcPr>
                    </a:tc>
                    <a:tc>
                      <a:txBody>
                        <a:bodyPr/>
                        <a:lstStyle/>
                        <a:p>
                          <a:endParaRPr lang="en-US"/>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3"/>
                          <a:stretch>
                            <a:fillRect l="-400000" r="-375" b="-413115"/>
                          </a:stretch>
                        </a:blipFill>
                      </a:tcPr>
                    </a:tc>
                    <a:extLst>
                      <a:ext uri="{0D108BD9-81ED-4DB2-BD59-A6C34878D82A}">
                        <a16:rowId xmlns:a16="http://schemas.microsoft.com/office/drawing/2014/main" val="832556646"/>
                      </a:ext>
                    </a:extLst>
                  </a:tr>
                  <a:tr h="370840">
                    <a:tc>
                      <a:txBody>
                        <a:bodyPr/>
                        <a:lstStyle/>
                        <a:p>
                          <a:endParaRPr lang="en-US"/>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100000" r="-400375" b="-313115"/>
                          </a:stretch>
                        </a:blip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9218803"/>
                      </a:ext>
                    </a:extLst>
                  </a:tr>
                  <a:tr h="370840">
                    <a:tc>
                      <a:txBody>
                        <a:bodyPr/>
                        <a:lstStyle/>
                        <a:p>
                          <a:endParaRPr lang="en-US"/>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200000" r="-400375" b="-213115"/>
                          </a:stretch>
                        </a:blip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6806903"/>
                      </a:ext>
                    </a:extLst>
                  </a:tr>
                  <a:tr h="370840">
                    <a:tc>
                      <a:txBody>
                        <a:bodyPr/>
                        <a:lstStyle/>
                        <a:p>
                          <a:endParaRPr lang="en-US"/>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300000" r="-400375" b="-113115"/>
                          </a:stretch>
                        </a:blip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0357097"/>
                      </a:ext>
                    </a:extLst>
                  </a:tr>
                  <a:tr h="370840">
                    <a:tc>
                      <a:txBody>
                        <a:bodyPr/>
                        <a:lstStyle/>
                        <a:p>
                          <a:endParaRPr lang="en-US"/>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400000" r="-400375" b="-13115"/>
                          </a:stretch>
                        </a:blip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8089675"/>
                      </a:ext>
                    </a:extLst>
                  </a:tr>
                </a:tbl>
              </a:graphicData>
            </a:graphic>
          </p:graphicFrame>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C518652-3607-8F49-86D8-E129601458BC}"/>
                  </a:ext>
                </a:extLst>
              </p:cNvPr>
              <p:cNvSpPr txBox="1"/>
              <p:nvPr/>
            </p:nvSpPr>
            <p:spPr>
              <a:xfrm>
                <a:off x="5593576" y="2712956"/>
                <a:ext cx="3590925" cy="646331"/>
              </a:xfrm>
              <a:prstGeom prst="rect">
                <a:avLst/>
              </a:prstGeom>
              <a:noFill/>
            </p:spPr>
            <p:txBody>
              <a:bodyPr wrap="square" rtlCol="0">
                <a:spAutoFit/>
              </a:bodyPr>
              <a:lstStyle/>
              <a:p>
                <a:pPr algn="ctr"/>
                <a:r>
                  <a:rPr lang="en-US" dirty="0">
                    <a:solidFill>
                      <a:schemeClr val="accent6">
                        <a:lumMod val="40000"/>
                        <a:lumOff val="60000"/>
                      </a:schemeClr>
                    </a:solidFill>
                    <a:latin typeface="Chakra Petch" panose="00000500000000000000" pitchFamily="2" charset="-34"/>
                    <a:cs typeface="Chakra Petch" panose="00000500000000000000" pitchFamily="2" charset="-34"/>
                  </a:rPr>
                  <a:t>Not recommended when</a:t>
                </a:r>
              </a:p>
              <a:p>
                <a:pPr algn="ctr"/>
                <a14:m>
                  <m:oMathPara xmlns:m="http://schemas.openxmlformats.org/officeDocument/2006/math">
                    <m:oMathParaPr>
                      <m:jc m:val="centerGroup"/>
                    </m:oMathParaPr>
                    <m:oMath xmlns:m="http://schemas.openxmlformats.org/officeDocument/2006/math">
                      <m:r>
                        <a:rPr lang="en-US" b="0" i="1" smtClean="0">
                          <a:solidFill>
                            <a:schemeClr val="accent6">
                              <a:lumMod val="40000"/>
                              <a:lumOff val="60000"/>
                            </a:schemeClr>
                          </a:solidFill>
                          <a:latin typeface="Cambria Math" panose="02040503050406030204" pitchFamily="18" charset="0"/>
                          <a:cs typeface="Chakra Petch" panose="00000500000000000000" pitchFamily="2" charset="-34"/>
                        </a:rPr>
                        <m:t>𝑛</m:t>
                      </m:r>
                      <m:r>
                        <a:rPr lang="en-US" b="0" i="1" smtClean="0">
                          <a:solidFill>
                            <a:schemeClr val="accent6">
                              <a:lumMod val="40000"/>
                              <a:lumOff val="60000"/>
                            </a:schemeClr>
                          </a:solidFill>
                          <a:latin typeface="Cambria Math" panose="02040503050406030204" pitchFamily="18" charset="0"/>
                          <a:cs typeface="Chakra Petch" panose="00000500000000000000" pitchFamily="2" charset="-34"/>
                        </a:rPr>
                        <m:t>&lt;</m:t>
                      </m:r>
                      <m:r>
                        <a:rPr lang="en-US" b="0" i="1" smtClean="0">
                          <a:solidFill>
                            <a:schemeClr val="accent6">
                              <a:lumMod val="40000"/>
                              <a:lumOff val="60000"/>
                            </a:schemeClr>
                          </a:solidFill>
                          <a:latin typeface="Cambria Math" panose="02040503050406030204" pitchFamily="18" charset="0"/>
                          <a:cs typeface="Chakra Petch" panose="00000500000000000000" pitchFamily="2" charset="-34"/>
                        </a:rPr>
                        <m:t>𝑚</m:t>
                      </m:r>
                    </m:oMath>
                  </m:oMathPara>
                </a14:m>
                <a:endParaRPr lang="en-US" dirty="0">
                  <a:solidFill>
                    <a:schemeClr val="accent6">
                      <a:lumMod val="40000"/>
                      <a:lumOff val="60000"/>
                    </a:schemeClr>
                  </a:solidFill>
                  <a:latin typeface="Chakra Petch" panose="00000500000000000000" pitchFamily="2" charset="-34"/>
                  <a:cs typeface="Chakra Petch" panose="00000500000000000000" pitchFamily="2" charset="-34"/>
                </a:endParaRPr>
              </a:p>
            </p:txBody>
          </p:sp>
        </mc:Choice>
        <mc:Fallback xmlns="">
          <p:sp>
            <p:nvSpPr>
              <p:cNvPr id="24" name="TextBox 23">
                <a:extLst>
                  <a:ext uri="{FF2B5EF4-FFF2-40B4-BE49-F238E27FC236}">
                    <a16:creationId xmlns:a16="http://schemas.microsoft.com/office/drawing/2014/main" id="{EC518652-3607-8F49-86D8-E129601458BC}"/>
                  </a:ext>
                </a:extLst>
              </p:cNvPr>
              <p:cNvSpPr txBox="1">
                <a:spLocks noRot="1" noChangeAspect="1" noMove="1" noResize="1" noEditPoints="1" noAdjustHandles="1" noChangeArrowheads="1" noChangeShapeType="1" noTextEdit="1"/>
              </p:cNvSpPr>
              <p:nvPr/>
            </p:nvSpPr>
            <p:spPr>
              <a:xfrm>
                <a:off x="5593576" y="2712956"/>
                <a:ext cx="3590925" cy="646331"/>
              </a:xfrm>
              <a:prstGeom prst="rect">
                <a:avLst/>
              </a:prstGeom>
              <a:blipFill>
                <a:blip r:embed="rId4"/>
                <a:stretch>
                  <a:fillRect t="-4717"/>
                </a:stretch>
              </a:blipFill>
            </p:spPr>
            <p:txBody>
              <a:bodyPr/>
              <a:lstStyle/>
              <a:p>
                <a:r>
                  <a:rPr lang="en-US">
                    <a:noFill/>
                  </a:rPr>
                  <a:t> </a:t>
                </a:r>
              </a:p>
            </p:txBody>
          </p:sp>
        </mc:Fallback>
      </mc:AlternateContent>
      <p:grpSp>
        <p:nvGrpSpPr>
          <p:cNvPr id="31" name="Group 30">
            <a:extLst>
              <a:ext uri="{FF2B5EF4-FFF2-40B4-BE49-F238E27FC236}">
                <a16:creationId xmlns:a16="http://schemas.microsoft.com/office/drawing/2014/main" id="{9030F29A-7ED3-AD1A-731B-8CD41809AAB6}"/>
              </a:ext>
            </a:extLst>
          </p:cNvPr>
          <p:cNvGrpSpPr/>
          <p:nvPr/>
        </p:nvGrpSpPr>
        <p:grpSpPr>
          <a:xfrm>
            <a:off x="9703269" y="1080435"/>
            <a:ext cx="2333936" cy="4697130"/>
            <a:chOff x="5925600" y="1080435"/>
            <a:chExt cx="2333936" cy="4697130"/>
          </a:xfrm>
        </p:grpSpPr>
        <p:sp>
          <p:nvSpPr>
            <p:cNvPr id="32" name="Title 1">
              <a:extLst>
                <a:ext uri="{FF2B5EF4-FFF2-40B4-BE49-F238E27FC236}">
                  <a16:creationId xmlns:a16="http://schemas.microsoft.com/office/drawing/2014/main" id="{FD18EC6B-4D12-5BC4-66C4-47E2587526BD}"/>
                </a:ext>
              </a:extLst>
            </p:cNvPr>
            <p:cNvSpPr txBox="1">
              <a:spLocks/>
            </p:cNvSpPr>
            <p:nvPr/>
          </p:nvSpPr>
          <p:spPr>
            <a:xfrm>
              <a:off x="6132305" y="1919072"/>
              <a:ext cx="1853456"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CSN</a:t>
              </a:r>
            </a:p>
            <a:p>
              <a:pPr>
                <a:lnSpc>
                  <a:spcPct val="200000"/>
                </a:lnSpc>
              </a:pPr>
              <a:r>
                <a:rPr lang="en-US" sz="1400" b="1" dirty="0">
                  <a:latin typeface="Chakra Petch" panose="00000500000000000000" pitchFamily="2" charset="-34"/>
                  <a:cs typeface="Chakra Petch" panose="00000500000000000000" pitchFamily="2" charset="-34"/>
                </a:rPr>
                <a:t>PQN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VLN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ISN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PCPR2</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Sample Factor</a:t>
              </a:r>
            </a:p>
          </p:txBody>
        </p:sp>
        <p:sp>
          <p:nvSpPr>
            <p:cNvPr id="39" name="Title 1">
              <a:extLst>
                <a:ext uri="{FF2B5EF4-FFF2-40B4-BE49-F238E27FC236}">
                  <a16:creationId xmlns:a16="http://schemas.microsoft.com/office/drawing/2014/main" id="{1C6BC2B9-033D-4F47-91F7-E0D454B1D0D8}"/>
                </a:ext>
              </a:extLst>
            </p:cNvPr>
            <p:cNvSpPr txBox="1">
              <a:spLocks/>
            </p:cNvSpPr>
            <p:nvPr/>
          </p:nvSpPr>
          <p:spPr>
            <a:xfrm>
              <a:off x="5925600"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Normalization</a:t>
              </a:r>
            </a:p>
          </p:txBody>
        </p:sp>
        <p:cxnSp>
          <p:nvCxnSpPr>
            <p:cNvPr id="40" name="Straight Connector 39">
              <a:extLst>
                <a:ext uri="{FF2B5EF4-FFF2-40B4-BE49-F238E27FC236}">
                  <a16:creationId xmlns:a16="http://schemas.microsoft.com/office/drawing/2014/main" id="{F6DD8178-28FF-E872-8FFA-5BB2BA2EB59A}"/>
                </a:ext>
              </a:extLst>
            </p:cNvPr>
            <p:cNvCxnSpPr>
              <a:cxnSpLocks/>
            </p:cNvCxnSpPr>
            <p:nvPr/>
          </p:nvCxnSpPr>
          <p:spPr>
            <a:xfrm>
              <a:off x="6132304" y="1585700"/>
              <a:ext cx="185345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45" name="Transformation">
            <a:extLst>
              <a:ext uri="{FF2B5EF4-FFF2-40B4-BE49-F238E27FC236}">
                <a16:creationId xmlns:a16="http://schemas.microsoft.com/office/drawing/2014/main" id="{E068868D-240D-B0CE-4961-06A7879CF81A}"/>
              </a:ext>
            </a:extLst>
          </p:cNvPr>
          <p:cNvGrpSpPr/>
          <p:nvPr/>
        </p:nvGrpSpPr>
        <p:grpSpPr>
          <a:xfrm>
            <a:off x="-8179309" y="1080435"/>
            <a:ext cx="2076761" cy="4236415"/>
            <a:chOff x="9950779" y="1080435"/>
            <a:chExt cx="2076761" cy="4236415"/>
          </a:xfrm>
        </p:grpSpPr>
        <p:sp>
          <p:nvSpPr>
            <p:cNvPr id="46" name="Title 1">
              <a:extLst>
                <a:ext uri="{FF2B5EF4-FFF2-40B4-BE49-F238E27FC236}">
                  <a16:creationId xmlns:a16="http://schemas.microsoft.com/office/drawing/2014/main" id="{EADA46EC-9FDE-0F55-4139-6625A76D9177}"/>
                </a:ext>
              </a:extLst>
            </p:cNvPr>
            <p:cNvSpPr txBox="1">
              <a:spLocks/>
            </p:cNvSpPr>
            <p:nvPr/>
          </p:nvSpPr>
          <p:spPr>
            <a:xfrm>
              <a:off x="9950779" y="1080435"/>
              <a:ext cx="2076761"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Transformation</a:t>
              </a:r>
              <a:endParaRPr lang="en-US" sz="1800" dirty="0">
                <a:solidFill>
                  <a:schemeClr val="bg1"/>
                </a:solidFill>
                <a:latin typeface="Chakra Petch" panose="00000500000000000000" pitchFamily="2" charset="-34"/>
                <a:cs typeface="Chakra Petch" panose="00000500000000000000" pitchFamily="2" charset="-34"/>
              </a:endParaRPr>
            </a:p>
          </p:txBody>
        </p:sp>
        <p:cxnSp>
          <p:nvCxnSpPr>
            <p:cNvPr id="47" name="Straight Connector 46">
              <a:extLst>
                <a:ext uri="{FF2B5EF4-FFF2-40B4-BE49-F238E27FC236}">
                  <a16:creationId xmlns:a16="http://schemas.microsoft.com/office/drawing/2014/main" id="{0043E43C-8603-6673-163F-B9721C9C06B7}"/>
                </a:ext>
              </a:extLst>
            </p:cNvPr>
            <p:cNvCxnSpPr>
              <a:cxnSpLocks/>
            </p:cNvCxnSpPr>
            <p:nvPr/>
          </p:nvCxnSpPr>
          <p:spPr>
            <a:xfrm>
              <a:off x="9950779" y="1585700"/>
              <a:ext cx="2076761"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48" name="Title 1">
              <a:extLst>
                <a:ext uri="{FF2B5EF4-FFF2-40B4-BE49-F238E27FC236}">
                  <a16:creationId xmlns:a16="http://schemas.microsoft.com/office/drawing/2014/main" id="{0EE1AA78-9988-020C-90E6-17197E543A13}"/>
                </a:ext>
              </a:extLst>
            </p:cNvPr>
            <p:cNvSpPr txBox="1">
              <a:spLocks/>
            </p:cNvSpPr>
            <p:nvPr/>
          </p:nvSpPr>
          <p:spPr>
            <a:xfrm>
              <a:off x="9950779" y="1919071"/>
              <a:ext cx="2076761"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b="1" dirty="0">
                  <a:latin typeface="Chakra Petch" panose="00000500000000000000" pitchFamily="2" charset="-34"/>
                  <a:cs typeface="Chakra Petch" panose="00000500000000000000" pitchFamily="2" charset="-34"/>
                </a:rPr>
                <a:t>Log Transformation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Power Transformation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Cubic Root</a:t>
              </a:r>
            </a:p>
            <a:p>
              <a:pPr>
                <a:lnSpc>
                  <a:spcPct val="200000"/>
                </a:lnSpc>
              </a:pPr>
              <a:endParaRPr lang="en-US" sz="1400" dirty="0">
                <a:solidFill>
                  <a:schemeClr val="bg1"/>
                </a:solidFill>
                <a:latin typeface="Chakra Petch" panose="00000500000000000000" pitchFamily="2" charset="-34"/>
                <a:cs typeface="Chakra Petch" panose="00000500000000000000" pitchFamily="2" charset="-34"/>
              </a:endParaRPr>
            </a:p>
          </p:txBody>
        </p:sp>
      </p:grpSp>
      <p:grpSp>
        <p:nvGrpSpPr>
          <p:cNvPr id="49" name="Group 48">
            <a:extLst>
              <a:ext uri="{FF2B5EF4-FFF2-40B4-BE49-F238E27FC236}">
                <a16:creationId xmlns:a16="http://schemas.microsoft.com/office/drawing/2014/main" id="{DE0616DE-EB69-5C9D-76B7-C20392C1FE48}"/>
              </a:ext>
            </a:extLst>
          </p:cNvPr>
          <p:cNvGrpSpPr/>
          <p:nvPr/>
        </p:nvGrpSpPr>
        <p:grpSpPr>
          <a:xfrm>
            <a:off x="-4334298" y="1080435"/>
            <a:ext cx="1427179" cy="4697129"/>
            <a:chOff x="10616783" y="1080435"/>
            <a:chExt cx="1427179" cy="4697129"/>
          </a:xfrm>
        </p:grpSpPr>
        <p:sp>
          <p:nvSpPr>
            <p:cNvPr id="50" name="Title 1">
              <a:extLst>
                <a:ext uri="{FF2B5EF4-FFF2-40B4-BE49-F238E27FC236}">
                  <a16:creationId xmlns:a16="http://schemas.microsoft.com/office/drawing/2014/main" id="{6720B99B-79D1-E5CA-1FB2-7C73E0065484}"/>
                </a:ext>
              </a:extLst>
            </p:cNvPr>
            <p:cNvSpPr txBox="1">
              <a:spLocks/>
            </p:cNvSpPr>
            <p:nvPr/>
          </p:nvSpPr>
          <p:spPr>
            <a:xfrm>
              <a:off x="10681639" y="1080435"/>
              <a:ext cx="1362323"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Scaling</a:t>
              </a:r>
            </a:p>
          </p:txBody>
        </p:sp>
        <p:cxnSp>
          <p:nvCxnSpPr>
            <p:cNvPr id="51" name="Straight Connector 50">
              <a:extLst>
                <a:ext uri="{FF2B5EF4-FFF2-40B4-BE49-F238E27FC236}">
                  <a16:creationId xmlns:a16="http://schemas.microsoft.com/office/drawing/2014/main" id="{93DADE92-8596-22DA-DF00-B05E03088590}"/>
                </a:ext>
              </a:extLst>
            </p:cNvPr>
            <p:cNvCxnSpPr>
              <a:cxnSpLocks/>
            </p:cNvCxnSpPr>
            <p:nvPr/>
          </p:nvCxnSpPr>
          <p:spPr>
            <a:xfrm>
              <a:off x="10616783" y="1585700"/>
              <a:ext cx="1427179"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52" name="Title 1">
              <a:extLst>
                <a:ext uri="{FF2B5EF4-FFF2-40B4-BE49-F238E27FC236}">
                  <a16:creationId xmlns:a16="http://schemas.microsoft.com/office/drawing/2014/main" id="{ED74CF3E-040F-DC39-9A2E-2D3CF6F05BD7}"/>
                </a:ext>
              </a:extLst>
            </p:cNvPr>
            <p:cNvSpPr txBox="1">
              <a:spLocks/>
            </p:cNvSpPr>
            <p:nvPr/>
          </p:nvSpPr>
          <p:spPr>
            <a:xfrm>
              <a:off x="10616783" y="1919071"/>
              <a:ext cx="1427179"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b="1" dirty="0">
                  <a:latin typeface="Chakra Petch" panose="00000500000000000000" pitchFamily="2" charset="-34"/>
                  <a:cs typeface="Chakra Petch" panose="00000500000000000000" pitchFamily="2" charset="-34"/>
                </a:rPr>
                <a:t>Unit Variance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Pareto</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Range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X-VAST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Level</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Linear Baseline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Mean</a:t>
              </a:r>
            </a:p>
          </p:txBody>
        </p:sp>
      </p:grpSp>
    </p:spTree>
    <p:extLst>
      <p:ext uri="{BB962C8B-B14F-4D97-AF65-F5344CB8AC3E}">
        <p14:creationId xmlns:p14="http://schemas.microsoft.com/office/powerpoint/2010/main" val="64300938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mputation Sel">
            <a:extLst>
              <a:ext uri="{FF2B5EF4-FFF2-40B4-BE49-F238E27FC236}">
                <a16:creationId xmlns:a16="http://schemas.microsoft.com/office/drawing/2014/main" id="{0DAE1EA2-3D70-CECB-FEF7-095CBA5AD27A}"/>
              </a:ext>
            </a:extLst>
          </p:cNvPr>
          <p:cNvSpPr/>
          <p:nvPr/>
        </p:nvSpPr>
        <p:spPr>
          <a:xfrm>
            <a:off x="4001472" y="5216931"/>
            <a:ext cx="608627" cy="301752"/>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Imputation">
            <a:extLst>
              <a:ext uri="{FF2B5EF4-FFF2-40B4-BE49-F238E27FC236}">
                <a16:creationId xmlns:a16="http://schemas.microsoft.com/office/drawing/2014/main" id="{1A319250-8E71-737D-8D7E-8B9908F8BADB}"/>
              </a:ext>
            </a:extLst>
          </p:cNvPr>
          <p:cNvGrpSpPr/>
          <p:nvPr/>
        </p:nvGrpSpPr>
        <p:grpSpPr>
          <a:xfrm>
            <a:off x="3987784" y="1080435"/>
            <a:ext cx="1471296" cy="5777564"/>
            <a:chOff x="1793640" y="1080435"/>
            <a:chExt cx="1471296" cy="5777564"/>
          </a:xfrm>
        </p:grpSpPr>
        <p:sp>
          <p:nvSpPr>
            <p:cNvPr id="34" name="Title 1">
              <a:extLst>
                <a:ext uri="{FF2B5EF4-FFF2-40B4-BE49-F238E27FC236}">
                  <a16:creationId xmlns:a16="http://schemas.microsoft.com/office/drawing/2014/main" id="{510C7BD2-C542-61D8-A84A-DEEC112EF889}"/>
                </a:ext>
              </a:extLst>
            </p:cNvPr>
            <p:cNvSpPr txBox="1">
              <a:spLocks/>
            </p:cNvSpPr>
            <p:nvPr/>
          </p:nvSpPr>
          <p:spPr>
            <a:xfrm>
              <a:off x="1793640" y="1919075"/>
              <a:ext cx="1466912" cy="4938924"/>
            </a:xfrm>
            <a:prstGeom prst="rect">
              <a:avLst/>
            </a:prstGeom>
            <a:ln>
              <a:noFill/>
            </a:ln>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20000"/>
                </a:lnSpc>
              </a:pPr>
              <a:r>
                <a:rPr lang="en-US" sz="1400" dirty="0">
                  <a:solidFill>
                    <a:schemeClr val="bg1"/>
                  </a:solidFill>
                  <a:latin typeface="Chakra Petch" panose="00000500000000000000" pitchFamily="2" charset="-34"/>
                  <a:cs typeface="Chakra Petch" panose="00000500000000000000" pitchFamily="2" charset="-34"/>
                </a:rPr>
                <a:t>Arbitrary Value</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LOD</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Zero</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Mean</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20000"/>
                </a:lnSpc>
              </a:pPr>
              <a:r>
                <a:rPr lang="en-US" sz="1400" dirty="0" err="1">
                  <a:solidFill>
                    <a:schemeClr val="bg1"/>
                  </a:solidFill>
                  <a:latin typeface="Chakra Petch" panose="00000500000000000000" pitchFamily="2" charset="-34"/>
                  <a:cs typeface="Chakra Petch" panose="00000500000000000000" pitchFamily="2" charset="-34"/>
                </a:rPr>
                <a:t>kNN</a:t>
              </a:r>
              <a:endParaRPr lang="en-US" sz="1400" dirty="0">
                <a:solidFill>
                  <a:schemeClr val="bg1"/>
                </a:solidFill>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RF</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SVD</a:t>
              </a:r>
            </a:p>
            <a:p>
              <a:pPr>
                <a:lnSpc>
                  <a:spcPct val="220000"/>
                </a:lnSpc>
              </a:pPr>
              <a:r>
                <a:rPr lang="en-US" sz="1400" b="1" dirty="0" err="1">
                  <a:latin typeface="Chakra Petch" panose="00000500000000000000" pitchFamily="2" charset="-34"/>
                  <a:cs typeface="Chakra Petch" panose="00000500000000000000" pitchFamily="2" charset="-34"/>
                </a:rPr>
                <a:t>qRILC</a:t>
              </a:r>
              <a:endParaRPr lang="en-US" sz="1400" b="1" dirty="0">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BPCA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PPCA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MI</a:t>
              </a:r>
            </a:p>
          </p:txBody>
        </p:sp>
        <p:sp>
          <p:nvSpPr>
            <p:cNvPr id="20" name="Title 1">
              <a:extLst>
                <a:ext uri="{FF2B5EF4-FFF2-40B4-BE49-F238E27FC236}">
                  <a16:creationId xmlns:a16="http://schemas.microsoft.com/office/drawing/2014/main" id="{2110ED6B-7C09-1B74-F464-3EC1FFD6C9C9}"/>
                </a:ext>
              </a:extLst>
            </p:cNvPr>
            <p:cNvSpPr txBox="1">
              <a:spLocks/>
            </p:cNvSpPr>
            <p:nvPr/>
          </p:nvSpPr>
          <p:spPr>
            <a:xfrm>
              <a:off x="1795832" y="1080435"/>
              <a:ext cx="1466912"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Imputation</a:t>
              </a:r>
            </a:p>
          </p:txBody>
        </p:sp>
        <p:cxnSp>
          <p:nvCxnSpPr>
            <p:cNvPr id="11" name="Straight Connector 10">
              <a:extLst>
                <a:ext uri="{FF2B5EF4-FFF2-40B4-BE49-F238E27FC236}">
                  <a16:creationId xmlns:a16="http://schemas.microsoft.com/office/drawing/2014/main" id="{7A86F073-312D-A663-A48B-830F41DDC323}"/>
                </a:ext>
              </a:extLst>
            </p:cNvPr>
            <p:cNvCxnSpPr>
              <a:cxnSpLocks/>
            </p:cNvCxnSpPr>
            <p:nvPr/>
          </p:nvCxnSpPr>
          <p:spPr>
            <a:xfrm>
              <a:off x="1798024"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31" name="Batch Sel">
            <a:extLst>
              <a:ext uri="{FF2B5EF4-FFF2-40B4-BE49-F238E27FC236}">
                <a16:creationId xmlns:a16="http://schemas.microsoft.com/office/drawing/2014/main" id="{72E4F3A5-A22D-6858-B7F4-344E52004ABD}"/>
              </a:ext>
            </a:extLst>
          </p:cNvPr>
          <p:cNvSpPr/>
          <p:nvPr/>
        </p:nvSpPr>
        <p:spPr>
          <a:xfrm>
            <a:off x="7222067" y="6948808"/>
            <a:ext cx="836084" cy="301752"/>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grpSp>
        <p:nvGrpSpPr>
          <p:cNvPr id="7" name="BatchCorrection">
            <a:extLst>
              <a:ext uri="{FF2B5EF4-FFF2-40B4-BE49-F238E27FC236}">
                <a16:creationId xmlns:a16="http://schemas.microsoft.com/office/drawing/2014/main" id="{30401EF8-474F-D353-E5CA-A4A81168FF5C}"/>
              </a:ext>
            </a:extLst>
          </p:cNvPr>
          <p:cNvGrpSpPr/>
          <p:nvPr/>
        </p:nvGrpSpPr>
        <p:grpSpPr>
          <a:xfrm>
            <a:off x="7182333" y="1080435"/>
            <a:ext cx="2379656" cy="4236417"/>
            <a:chOff x="3427204" y="1080435"/>
            <a:chExt cx="2379656" cy="4236417"/>
          </a:xfrm>
        </p:grpSpPr>
        <p:sp>
          <p:nvSpPr>
            <p:cNvPr id="35" name="Title 1">
              <a:extLst>
                <a:ext uri="{FF2B5EF4-FFF2-40B4-BE49-F238E27FC236}">
                  <a16:creationId xmlns:a16="http://schemas.microsoft.com/office/drawing/2014/main" id="{45BF363A-E8D5-BF4C-EB87-B26B8DE55FAC}"/>
                </a:ext>
              </a:extLst>
            </p:cNvPr>
            <p:cNvSpPr txBox="1">
              <a:spLocks/>
            </p:cNvSpPr>
            <p:nvPr/>
          </p:nvSpPr>
          <p:spPr>
            <a:xfrm>
              <a:off x="3467256" y="1919073"/>
              <a:ext cx="2339603"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Internal Standards</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QC-RSC</a:t>
              </a:r>
            </a:p>
            <a:p>
              <a:pPr>
                <a:lnSpc>
                  <a:spcPct val="200000"/>
                </a:lnSpc>
              </a:pPr>
              <a:r>
                <a:rPr lang="en-US" sz="1400" dirty="0" err="1">
                  <a:solidFill>
                    <a:schemeClr val="bg1"/>
                  </a:solidFill>
                  <a:latin typeface="Chakra Petch" panose="00000500000000000000" pitchFamily="2" charset="-34"/>
                  <a:cs typeface="Chakra Petch" panose="00000500000000000000" pitchFamily="2" charset="-34"/>
                </a:rPr>
                <a:t>ComBat</a:t>
              </a:r>
              <a:endParaRPr lang="en-US" sz="14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PCPR2</a:t>
              </a:r>
              <a:endParaRPr lang="en-US" sz="20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LOESS</a:t>
              </a:r>
            </a:p>
          </p:txBody>
        </p:sp>
        <p:sp>
          <p:nvSpPr>
            <p:cNvPr id="21" name="Title 1">
              <a:extLst>
                <a:ext uri="{FF2B5EF4-FFF2-40B4-BE49-F238E27FC236}">
                  <a16:creationId xmlns:a16="http://schemas.microsoft.com/office/drawing/2014/main" id="{85BB713F-7945-0E44-78F3-447EDAC4E275}"/>
                </a:ext>
              </a:extLst>
            </p:cNvPr>
            <p:cNvSpPr txBox="1">
              <a:spLocks/>
            </p:cNvSpPr>
            <p:nvPr/>
          </p:nvSpPr>
          <p:spPr>
            <a:xfrm>
              <a:off x="3427204"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Batch Correction</a:t>
              </a:r>
            </a:p>
          </p:txBody>
        </p:sp>
        <p:cxnSp>
          <p:nvCxnSpPr>
            <p:cNvPr id="12" name="Straight Connector 11">
              <a:extLst>
                <a:ext uri="{FF2B5EF4-FFF2-40B4-BE49-F238E27FC236}">
                  <a16:creationId xmlns:a16="http://schemas.microsoft.com/office/drawing/2014/main" id="{65FB8F56-9D3C-CA33-D34A-58D5278212DF}"/>
                </a:ext>
              </a:extLst>
            </p:cNvPr>
            <p:cNvCxnSpPr>
              <a:cxnSpLocks/>
            </p:cNvCxnSpPr>
            <p:nvPr/>
          </p:nvCxnSpPr>
          <p:spPr>
            <a:xfrm>
              <a:off x="3472924" y="1585700"/>
              <a:ext cx="233393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16" name="Normalization Sel">
            <a:extLst>
              <a:ext uri="{FF2B5EF4-FFF2-40B4-BE49-F238E27FC236}">
                <a16:creationId xmlns:a16="http://schemas.microsoft.com/office/drawing/2014/main" id="{9D06B0D8-A36D-8D0A-B581-7EDCBBFAF697}"/>
              </a:ext>
            </a:extLst>
          </p:cNvPr>
          <p:cNvSpPr/>
          <p:nvPr/>
        </p:nvSpPr>
        <p:spPr>
          <a:xfrm>
            <a:off x="9926255" y="2491108"/>
            <a:ext cx="555994" cy="301752"/>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grpSp>
        <p:nvGrpSpPr>
          <p:cNvPr id="14" name="Filtering">
            <a:extLst>
              <a:ext uri="{FF2B5EF4-FFF2-40B4-BE49-F238E27FC236}">
                <a16:creationId xmlns:a16="http://schemas.microsoft.com/office/drawing/2014/main" id="{47AD5C3A-3293-F857-4CA2-CDCE5DF76EFB}"/>
              </a:ext>
            </a:extLst>
          </p:cNvPr>
          <p:cNvGrpSpPr/>
          <p:nvPr/>
        </p:nvGrpSpPr>
        <p:grpSpPr>
          <a:xfrm>
            <a:off x="148037" y="1080435"/>
            <a:ext cx="1466912" cy="3661038"/>
            <a:chOff x="164460" y="1080435"/>
            <a:chExt cx="1466912" cy="3661038"/>
          </a:xfrm>
        </p:grpSpPr>
        <p:sp>
          <p:nvSpPr>
            <p:cNvPr id="19" name="Title 1">
              <a:extLst>
                <a:ext uri="{FF2B5EF4-FFF2-40B4-BE49-F238E27FC236}">
                  <a16:creationId xmlns:a16="http://schemas.microsoft.com/office/drawing/2014/main" id="{D30C6BD6-9535-F357-FE7D-646D083EB8EB}"/>
                </a:ext>
              </a:extLst>
            </p:cNvPr>
            <p:cNvSpPr txBox="1">
              <a:spLocks/>
            </p:cNvSpPr>
            <p:nvPr/>
          </p:nvSpPr>
          <p:spPr>
            <a:xfrm>
              <a:off x="164460" y="1080435"/>
              <a:ext cx="1466912" cy="506130"/>
            </a:xfrm>
            <a:prstGeom prst="rect">
              <a:avLst/>
            </a:prstGeom>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Filtering</a:t>
              </a:r>
            </a:p>
          </p:txBody>
        </p:sp>
        <p:cxnSp>
          <p:nvCxnSpPr>
            <p:cNvPr id="9" name="Straight Connector 8">
              <a:extLst>
                <a:ext uri="{FF2B5EF4-FFF2-40B4-BE49-F238E27FC236}">
                  <a16:creationId xmlns:a16="http://schemas.microsoft.com/office/drawing/2014/main" id="{46013B12-F30A-37A9-1ACE-9C02C5C51D42}"/>
                </a:ext>
              </a:extLst>
            </p:cNvPr>
            <p:cNvCxnSpPr>
              <a:cxnSpLocks/>
            </p:cNvCxnSpPr>
            <p:nvPr/>
          </p:nvCxnSpPr>
          <p:spPr>
            <a:xfrm>
              <a:off x="164460"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3" name="Title 1">
              <a:extLst>
                <a:ext uri="{FF2B5EF4-FFF2-40B4-BE49-F238E27FC236}">
                  <a16:creationId xmlns:a16="http://schemas.microsoft.com/office/drawing/2014/main" id="{876BAA2F-3849-8E77-161D-A0A8C57B52E3}"/>
                </a:ext>
              </a:extLst>
            </p:cNvPr>
            <p:cNvSpPr txBox="1">
              <a:spLocks/>
            </p:cNvSpPr>
            <p:nvPr/>
          </p:nvSpPr>
          <p:spPr>
            <a:xfrm>
              <a:off x="164460" y="1919075"/>
              <a:ext cx="1466912" cy="2822398"/>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Missing Values</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Sample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Feature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Batch</a:t>
              </a:r>
            </a:p>
            <a:p>
              <a:pPr marL="228600" lvl="1">
                <a:lnSpc>
                  <a:spcPct val="200000"/>
                </a:lnSpc>
              </a:pPr>
              <a:endParaRPr lang="en-US" sz="8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Outliers</a:t>
              </a:r>
              <a:endParaRPr lang="en-US" sz="2000" dirty="0">
                <a:solidFill>
                  <a:schemeClr val="bg1"/>
                </a:solidFill>
                <a:latin typeface="Chakra Petch" panose="00000500000000000000" pitchFamily="2" charset="-34"/>
                <a:cs typeface="Chakra Petch" panose="00000500000000000000" pitchFamily="2" charset="-34"/>
              </a:endParaRPr>
            </a:p>
            <a:p>
              <a:pPr>
                <a:lnSpc>
                  <a:spcPct val="200000"/>
                </a:lnSpc>
              </a:pPr>
              <a:endParaRPr lang="en-US" sz="2000" dirty="0">
                <a:solidFill>
                  <a:schemeClr val="bg1"/>
                </a:solidFill>
                <a:latin typeface="Chakra Petch" panose="00000500000000000000" pitchFamily="2" charset="-34"/>
                <a:cs typeface="Chakra Petch" panose="00000500000000000000" pitchFamily="2" charset="-34"/>
              </a:endParaRPr>
            </a:p>
          </p:txBody>
        </p:sp>
      </p:grpSp>
      <p:sp>
        <p:nvSpPr>
          <p:cNvPr id="3" name="Scaling Sel">
            <a:extLst>
              <a:ext uri="{FF2B5EF4-FFF2-40B4-BE49-F238E27FC236}">
                <a16:creationId xmlns:a16="http://schemas.microsoft.com/office/drawing/2014/main" id="{F2A9CC69-566D-E7BF-57D2-90B765BBF670}"/>
              </a:ext>
            </a:extLst>
          </p:cNvPr>
          <p:cNvSpPr/>
          <p:nvPr/>
        </p:nvSpPr>
        <p:spPr>
          <a:xfrm>
            <a:off x="5620611" y="2069641"/>
            <a:ext cx="1299191" cy="301752"/>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ransformation Sel">
            <a:extLst>
              <a:ext uri="{FF2B5EF4-FFF2-40B4-BE49-F238E27FC236}">
                <a16:creationId xmlns:a16="http://schemas.microsoft.com/office/drawing/2014/main" id="{8026C6AE-21B1-9877-A817-45BBFC71269E}"/>
              </a:ext>
            </a:extLst>
          </p:cNvPr>
          <p:cNvSpPr/>
          <p:nvPr/>
        </p:nvSpPr>
        <p:spPr>
          <a:xfrm>
            <a:off x="1775700" y="2081441"/>
            <a:ext cx="1815225" cy="301752"/>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Transformation">
            <a:extLst>
              <a:ext uri="{FF2B5EF4-FFF2-40B4-BE49-F238E27FC236}">
                <a16:creationId xmlns:a16="http://schemas.microsoft.com/office/drawing/2014/main" id="{1C7FEF4C-2E3D-1516-F4C0-DCFF19F354BB}"/>
              </a:ext>
            </a:extLst>
          </p:cNvPr>
          <p:cNvGrpSpPr/>
          <p:nvPr/>
        </p:nvGrpSpPr>
        <p:grpSpPr>
          <a:xfrm>
            <a:off x="1762986" y="1080435"/>
            <a:ext cx="2076761" cy="4236415"/>
            <a:chOff x="9950779" y="1080435"/>
            <a:chExt cx="2076761" cy="4236415"/>
          </a:xfrm>
        </p:grpSpPr>
        <p:sp>
          <p:nvSpPr>
            <p:cNvPr id="23" name="Title 1">
              <a:extLst>
                <a:ext uri="{FF2B5EF4-FFF2-40B4-BE49-F238E27FC236}">
                  <a16:creationId xmlns:a16="http://schemas.microsoft.com/office/drawing/2014/main" id="{D7CE8F93-1826-913E-7C00-0F1354731329}"/>
                </a:ext>
              </a:extLst>
            </p:cNvPr>
            <p:cNvSpPr txBox="1">
              <a:spLocks/>
            </p:cNvSpPr>
            <p:nvPr/>
          </p:nvSpPr>
          <p:spPr>
            <a:xfrm>
              <a:off x="9950779" y="1080435"/>
              <a:ext cx="2076761"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Transformation</a:t>
              </a:r>
              <a:endParaRPr lang="en-US" sz="1800" dirty="0">
                <a:solidFill>
                  <a:schemeClr val="bg1"/>
                </a:solidFill>
                <a:latin typeface="Chakra Petch" panose="00000500000000000000" pitchFamily="2" charset="-34"/>
                <a:cs typeface="Chakra Petch" panose="00000500000000000000" pitchFamily="2" charset="-34"/>
              </a:endParaRPr>
            </a:p>
          </p:txBody>
        </p:sp>
        <p:cxnSp>
          <p:nvCxnSpPr>
            <p:cNvPr id="18" name="Straight Connector 17">
              <a:extLst>
                <a:ext uri="{FF2B5EF4-FFF2-40B4-BE49-F238E27FC236}">
                  <a16:creationId xmlns:a16="http://schemas.microsoft.com/office/drawing/2014/main" id="{36D35A83-4E24-776E-347A-B9044C56A22C}"/>
                </a:ext>
              </a:extLst>
            </p:cNvPr>
            <p:cNvCxnSpPr>
              <a:cxnSpLocks/>
            </p:cNvCxnSpPr>
            <p:nvPr/>
          </p:nvCxnSpPr>
          <p:spPr>
            <a:xfrm>
              <a:off x="9950779" y="1585700"/>
              <a:ext cx="2076761"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8" name="Title 1">
              <a:extLst>
                <a:ext uri="{FF2B5EF4-FFF2-40B4-BE49-F238E27FC236}">
                  <a16:creationId xmlns:a16="http://schemas.microsoft.com/office/drawing/2014/main" id="{2B5861C1-03A3-92D2-AA7D-DB605168C8D4}"/>
                </a:ext>
              </a:extLst>
            </p:cNvPr>
            <p:cNvSpPr txBox="1">
              <a:spLocks/>
            </p:cNvSpPr>
            <p:nvPr/>
          </p:nvSpPr>
          <p:spPr>
            <a:xfrm>
              <a:off x="9950779" y="1919071"/>
              <a:ext cx="2076761"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b="1" dirty="0">
                  <a:latin typeface="Chakra Petch" panose="00000500000000000000" pitchFamily="2" charset="-34"/>
                  <a:cs typeface="Chakra Petch" panose="00000500000000000000" pitchFamily="2" charset="-34"/>
                </a:rPr>
                <a:t>Log Transformation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Power Transformation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Cubic Root</a:t>
              </a:r>
            </a:p>
            <a:p>
              <a:pPr>
                <a:lnSpc>
                  <a:spcPct val="200000"/>
                </a:lnSpc>
              </a:pPr>
              <a:endParaRPr lang="en-US" sz="1400" dirty="0">
                <a:solidFill>
                  <a:schemeClr val="bg1"/>
                </a:solidFill>
                <a:latin typeface="Chakra Petch" panose="00000500000000000000" pitchFamily="2" charset="-34"/>
                <a:cs typeface="Chakra Petch" panose="00000500000000000000" pitchFamily="2" charset="-34"/>
              </a:endParaRPr>
            </a:p>
          </p:txBody>
        </p:sp>
      </p:grpSp>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1" y="1"/>
            <a:ext cx="4410075"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The problem</a:t>
            </a:r>
          </a:p>
        </p:txBody>
      </p:sp>
      <p:grpSp>
        <p:nvGrpSpPr>
          <p:cNvPr id="40" name="Group 39">
            <a:extLst>
              <a:ext uri="{FF2B5EF4-FFF2-40B4-BE49-F238E27FC236}">
                <a16:creationId xmlns:a16="http://schemas.microsoft.com/office/drawing/2014/main" id="{35062762-3F64-82BF-C219-43F7FD778B41}"/>
              </a:ext>
            </a:extLst>
          </p:cNvPr>
          <p:cNvGrpSpPr/>
          <p:nvPr/>
        </p:nvGrpSpPr>
        <p:grpSpPr>
          <a:xfrm>
            <a:off x="9703269" y="1080435"/>
            <a:ext cx="2333936" cy="4697130"/>
            <a:chOff x="5925600" y="1080435"/>
            <a:chExt cx="2333936" cy="4697130"/>
          </a:xfrm>
        </p:grpSpPr>
        <p:sp>
          <p:nvSpPr>
            <p:cNvPr id="41" name="Title 1">
              <a:extLst>
                <a:ext uri="{FF2B5EF4-FFF2-40B4-BE49-F238E27FC236}">
                  <a16:creationId xmlns:a16="http://schemas.microsoft.com/office/drawing/2014/main" id="{35958334-E87A-41AA-C55C-5AA340095ECC}"/>
                </a:ext>
              </a:extLst>
            </p:cNvPr>
            <p:cNvSpPr txBox="1">
              <a:spLocks/>
            </p:cNvSpPr>
            <p:nvPr/>
          </p:nvSpPr>
          <p:spPr>
            <a:xfrm>
              <a:off x="6132305" y="1919072"/>
              <a:ext cx="1853456"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CSN</a:t>
              </a:r>
            </a:p>
            <a:p>
              <a:pPr>
                <a:lnSpc>
                  <a:spcPct val="200000"/>
                </a:lnSpc>
              </a:pPr>
              <a:r>
                <a:rPr lang="en-US" sz="1400" b="1" dirty="0">
                  <a:latin typeface="Chakra Petch" panose="00000500000000000000" pitchFamily="2" charset="-34"/>
                  <a:cs typeface="Chakra Petch" panose="00000500000000000000" pitchFamily="2" charset="-34"/>
                </a:rPr>
                <a:t>PQN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VLN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ISN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PCPR2</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Sample Factor</a:t>
              </a:r>
            </a:p>
          </p:txBody>
        </p:sp>
        <p:sp>
          <p:nvSpPr>
            <p:cNvPr id="42" name="Title 1">
              <a:extLst>
                <a:ext uri="{FF2B5EF4-FFF2-40B4-BE49-F238E27FC236}">
                  <a16:creationId xmlns:a16="http://schemas.microsoft.com/office/drawing/2014/main" id="{5A25D03C-0A8B-C1B7-9243-0F1E1F0B340C}"/>
                </a:ext>
              </a:extLst>
            </p:cNvPr>
            <p:cNvSpPr txBox="1">
              <a:spLocks/>
            </p:cNvSpPr>
            <p:nvPr/>
          </p:nvSpPr>
          <p:spPr>
            <a:xfrm>
              <a:off x="5925600"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Normalization</a:t>
              </a:r>
            </a:p>
          </p:txBody>
        </p:sp>
        <p:cxnSp>
          <p:nvCxnSpPr>
            <p:cNvPr id="43" name="Straight Connector 42">
              <a:extLst>
                <a:ext uri="{FF2B5EF4-FFF2-40B4-BE49-F238E27FC236}">
                  <a16:creationId xmlns:a16="http://schemas.microsoft.com/office/drawing/2014/main" id="{62122F91-CE95-AD05-7213-68C33A3FB10B}"/>
                </a:ext>
              </a:extLst>
            </p:cNvPr>
            <p:cNvCxnSpPr>
              <a:cxnSpLocks/>
            </p:cNvCxnSpPr>
            <p:nvPr/>
          </p:nvCxnSpPr>
          <p:spPr>
            <a:xfrm>
              <a:off x="6132304" y="1585700"/>
              <a:ext cx="185345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48" name="Group 47">
            <a:extLst>
              <a:ext uri="{FF2B5EF4-FFF2-40B4-BE49-F238E27FC236}">
                <a16:creationId xmlns:a16="http://schemas.microsoft.com/office/drawing/2014/main" id="{B73ADD2F-4642-3580-A093-03519D8E1E99}"/>
              </a:ext>
            </a:extLst>
          </p:cNvPr>
          <p:cNvGrpSpPr/>
          <p:nvPr/>
        </p:nvGrpSpPr>
        <p:grpSpPr>
          <a:xfrm>
            <a:off x="5607997" y="1080435"/>
            <a:ext cx="1427179" cy="4697129"/>
            <a:chOff x="10616783" y="1080435"/>
            <a:chExt cx="1427179" cy="4697129"/>
          </a:xfrm>
        </p:grpSpPr>
        <p:sp>
          <p:nvSpPr>
            <p:cNvPr id="49" name="Title 1">
              <a:extLst>
                <a:ext uri="{FF2B5EF4-FFF2-40B4-BE49-F238E27FC236}">
                  <a16:creationId xmlns:a16="http://schemas.microsoft.com/office/drawing/2014/main" id="{4BBEE1F1-8B1A-C81C-DB8D-95B1EEFCEB25}"/>
                </a:ext>
              </a:extLst>
            </p:cNvPr>
            <p:cNvSpPr txBox="1">
              <a:spLocks/>
            </p:cNvSpPr>
            <p:nvPr/>
          </p:nvSpPr>
          <p:spPr>
            <a:xfrm>
              <a:off x="10681639" y="1080435"/>
              <a:ext cx="1362323"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Scaling</a:t>
              </a:r>
            </a:p>
          </p:txBody>
        </p:sp>
        <p:cxnSp>
          <p:nvCxnSpPr>
            <p:cNvPr id="50" name="Straight Connector 49">
              <a:extLst>
                <a:ext uri="{FF2B5EF4-FFF2-40B4-BE49-F238E27FC236}">
                  <a16:creationId xmlns:a16="http://schemas.microsoft.com/office/drawing/2014/main" id="{BFB14A84-770C-F4B3-C133-C8E6FCEDCC19}"/>
                </a:ext>
              </a:extLst>
            </p:cNvPr>
            <p:cNvCxnSpPr>
              <a:cxnSpLocks/>
            </p:cNvCxnSpPr>
            <p:nvPr/>
          </p:nvCxnSpPr>
          <p:spPr>
            <a:xfrm>
              <a:off x="10616783" y="1585700"/>
              <a:ext cx="1427179"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51" name="Title 1">
              <a:extLst>
                <a:ext uri="{FF2B5EF4-FFF2-40B4-BE49-F238E27FC236}">
                  <a16:creationId xmlns:a16="http://schemas.microsoft.com/office/drawing/2014/main" id="{304AB57B-1E89-B0D8-95E2-3296084D955E}"/>
                </a:ext>
              </a:extLst>
            </p:cNvPr>
            <p:cNvSpPr txBox="1">
              <a:spLocks/>
            </p:cNvSpPr>
            <p:nvPr/>
          </p:nvSpPr>
          <p:spPr>
            <a:xfrm>
              <a:off x="10616783" y="1919071"/>
              <a:ext cx="1427179"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b="1" dirty="0">
                  <a:latin typeface="Chakra Petch" panose="00000500000000000000" pitchFamily="2" charset="-34"/>
                  <a:cs typeface="Chakra Petch" panose="00000500000000000000" pitchFamily="2" charset="-34"/>
                </a:rPr>
                <a:t>Unit Variance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Pareto</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Range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X-VAST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Level</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Linear Baseline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Mean</a:t>
              </a:r>
            </a:p>
          </p:txBody>
        </p:sp>
      </p:grpSp>
    </p:spTree>
    <p:extLst>
      <p:ext uri="{BB962C8B-B14F-4D97-AF65-F5344CB8AC3E}">
        <p14:creationId xmlns:p14="http://schemas.microsoft.com/office/powerpoint/2010/main" val="4248402269"/>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mputation Sel">
            <a:extLst>
              <a:ext uri="{FF2B5EF4-FFF2-40B4-BE49-F238E27FC236}">
                <a16:creationId xmlns:a16="http://schemas.microsoft.com/office/drawing/2014/main" id="{0DAE1EA2-3D70-CECB-FEF7-095CBA5AD27A}"/>
              </a:ext>
            </a:extLst>
          </p:cNvPr>
          <p:cNvSpPr/>
          <p:nvPr/>
        </p:nvSpPr>
        <p:spPr>
          <a:xfrm>
            <a:off x="4001472" y="5216931"/>
            <a:ext cx="608627" cy="301752"/>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Imputation">
            <a:extLst>
              <a:ext uri="{FF2B5EF4-FFF2-40B4-BE49-F238E27FC236}">
                <a16:creationId xmlns:a16="http://schemas.microsoft.com/office/drawing/2014/main" id="{1A319250-8E71-737D-8D7E-8B9908F8BADB}"/>
              </a:ext>
            </a:extLst>
          </p:cNvPr>
          <p:cNvGrpSpPr/>
          <p:nvPr/>
        </p:nvGrpSpPr>
        <p:grpSpPr>
          <a:xfrm>
            <a:off x="3987784" y="1080435"/>
            <a:ext cx="1471296" cy="5777564"/>
            <a:chOff x="1793640" y="1080435"/>
            <a:chExt cx="1471296" cy="5777564"/>
          </a:xfrm>
        </p:grpSpPr>
        <p:sp>
          <p:nvSpPr>
            <p:cNvPr id="34" name="Title 1">
              <a:extLst>
                <a:ext uri="{FF2B5EF4-FFF2-40B4-BE49-F238E27FC236}">
                  <a16:creationId xmlns:a16="http://schemas.microsoft.com/office/drawing/2014/main" id="{510C7BD2-C542-61D8-A84A-DEEC112EF889}"/>
                </a:ext>
              </a:extLst>
            </p:cNvPr>
            <p:cNvSpPr txBox="1">
              <a:spLocks/>
            </p:cNvSpPr>
            <p:nvPr/>
          </p:nvSpPr>
          <p:spPr>
            <a:xfrm>
              <a:off x="1793640" y="1919075"/>
              <a:ext cx="1466912" cy="4938924"/>
            </a:xfrm>
            <a:prstGeom prst="rect">
              <a:avLst/>
            </a:prstGeom>
            <a:ln>
              <a:noFill/>
            </a:ln>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20000"/>
                </a:lnSpc>
              </a:pPr>
              <a:r>
                <a:rPr lang="en-US" sz="1400" dirty="0">
                  <a:solidFill>
                    <a:schemeClr val="bg1"/>
                  </a:solidFill>
                  <a:latin typeface="Chakra Petch" panose="00000500000000000000" pitchFamily="2" charset="-34"/>
                  <a:cs typeface="Chakra Petch" panose="00000500000000000000" pitchFamily="2" charset="-34"/>
                </a:rPr>
                <a:t>Arbitrary Value</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LOD</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Zero</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Mean</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20000"/>
                </a:lnSpc>
              </a:pPr>
              <a:r>
                <a:rPr lang="en-US" sz="1400" dirty="0" err="1">
                  <a:solidFill>
                    <a:schemeClr val="bg1"/>
                  </a:solidFill>
                  <a:latin typeface="Chakra Petch" panose="00000500000000000000" pitchFamily="2" charset="-34"/>
                  <a:cs typeface="Chakra Petch" panose="00000500000000000000" pitchFamily="2" charset="-34"/>
                </a:rPr>
                <a:t>kNN</a:t>
              </a:r>
              <a:endParaRPr lang="en-US" sz="1400" dirty="0">
                <a:solidFill>
                  <a:schemeClr val="bg1"/>
                </a:solidFill>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RF</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SVD</a:t>
              </a:r>
            </a:p>
            <a:p>
              <a:pPr>
                <a:lnSpc>
                  <a:spcPct val="220000"/>
                </a:lnSpc>
              </a:pPr>
              <a:r>
                <a:rPr lang="en-US" sz="1400" b="1" dirty="0" err="1">
                  <a:latin typeface="Chakra Petch" panose="00000500000000000000" pitchFamily="2" charset="-34"/>
                  <a:cs typeface="Chakra Petch" panose="00000500000000000000" pitchFamily="2" charset="-34"/>
                </a:rPr>
                <a:t>qRILC</a:t>
              </a:r>
              <a:endParaRPr lang="en-US" sz="1400" b="1" dirty="0">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BPCA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PPCA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MI</a:t>
              </a:r>
            </a:p>
          </p:txBody>
        </p:sp>
        <p:sp>
          <p:nvSpPr>
            <p:cNvPr id="20" name="Title 1">
              <a:extLst>
                <a:ext uri="{FF2B5EF4-FFF2-40B4-BE49-F238E27FC236}">
                  <a16:creationId xmlns:a16="http://schemas.microsoft.com/office/drawing/2014/main" id="{2110ED6B-7C09-1B74-F464-3EC1FFD6C9C9}"/>
                </a:ext>
              </a:extLst>
            </p:cNvPr>
            <p:cNvSpPr txBox="1">
              <a:spLocks/>
            </p:cNvSpPr>
            <p:nvPr/>
          </p:nvSpPr>
          <p:spPr>
            <a:xfrm>
              <a:off x="1795832" y="1080435"/>
              <a:ext cx="1466912"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Imputation</a:t>
              </a:r>
            </a:p>
          </p:txBody>
        </p:sp>
        <p:cxnSp>
          <p:nvCxnSpPr>
            <p:cNvPr id="11" name="Straight Connector 10">
              <a:extLst>
                <a:ext uri="{FF2B5EF4-FFF2-40B4-BE49-F238E27FC236}">
                  <a16:creationId xmlns:a16="http://schemas.microsoft.com/office/drawing/2014/main" id="{7A86F073-312D-A663-A48B-830F41DDC323}"/>
                </a:ext>
              </a:extLst>
            </p:cNvPr>
            <p:cNvCxnSpPr>
              <a:cxnSpLocks/>
            </p:cNvCxnSpPr>
            <p:nvPr/>
          </p:nvCxnSpPr>
          <p:spPr>
            <a:xfrm>
              <a:off x="1798024"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31" name="Batch Sel">
            <a:extLst>
              <a:ext uri="{FF2B5EF4-FFF2-40B4-BE49-F238E27FC236}">
                <a16:creationId xmlns:a16="http://schemas.microsoft.com/office/drawing/2014/main" id="{72E4F3A5-A22D-6858-B7F4-344E52004ABD}"/>
              </a:ext>
            </a:extLst>
          </p:cNvPr>
          <p:cNvSpPr/>
          <p:nvPr/>
        </p:nvSpPr>
        <p:spPr>
          <a:xfrm>
            <a:off x="7241117" y="2496329"/>
            <a:ext cx="836084" cy="301752"/>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grpSp>
        <p:nvGrpSpPr>
          <p:cNvPr id="7" name="BatchCorrection">
            <a:extLst>
              <a:ext uri="{FF2B5EF4-FFF2-40B4-BE49-F238E27FC236}">
                <a16:creationId xmlns:a16="http://schemas.microsoft.com/office/drawing/2014/main" id="{30401EF8-474F-D353-E5CA-A4A81168FF5C}"/>
              </a:ext>
            </a:extLst>
          </p:cNvPr>
          <p:cNvGrpSpPr/>
          <p:nvPr/>
        </p:nvGrpSpPr>
        <p:grpSpPr>
          <a:xfrm>
            <a:off x="7182333" y="1080435"/>
            <a:ext cx="2379656" cy="4236417"/>
            <a:chOff x="3427204" y="1080435"/>
            <a:chExt cx="2379656" cy="4236417"/>
          </a:xfrm>
        </p:grpSpPr>
        <p:sp>
          <p:nvSpPr>
            <p:cNvPr id="35" name="Title 1">
              <a:extLst>
                <a:ext uri="{FF2B5EF4-FFF2-40B4-BE49-F238E27FC236}">
                  <a16:creationId xmlns:a16="http://schemas.microsoft.com/office/drawing/2014/main" id="{45BF363A-E8D5-BF4C-EB87-B26B8DE55FAC}"/>
                </a:ext>
              </a:extLst>
            </p:cNvPr>
            <p:cNvSpPr txBox="1">
              <a:spLocks/>
            </p:cNvSpPr>
            <p:nvPr/>
          </p:nvSpPr>
          <p:spPr>
            <a:xfrm>
              <a:off x="3467256" y="1919073"/>
              <a:ext cx="2339603"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Internal Standards</a:t>
              </a:r>
            </a:p>
            <a:p>
              <a:pPr>
                <a:lnSpc>
                  <a:spcPct val="200000"/>
                </a:lnSpc>
              </a:pPr>
              <a:r>
                <a:rPr lang="en-US" sz="1400" b="1" dirty="0">
                  <a:latin typeface="Chakra Petch" panose="00000500000000000000" pitchFamily="2" charset="-34"/>
                  <a:cs typeface="Chakra Petch" panose="00000500000000000000" pitchFamily="2" charset="-34"/>
                </a:rPr>
                <a:t>QC-RSC</a:t>
              </a:r>
            </a:p>
            <a:p>
              <a:pPr>
                <a:lnSpc>
                  <a:spcPct val="200000"/>
                </a:lnSpc>
              </a:pPr>
              <a:r>
                <a:rPr lang="en-US" sz="1400" dirty="0" err="1">
                  <a:solidFill>
                    <a:schemeClr val="bg1"/>
                  </a:solidFill>
                  <a:latin typeface="Chakra Petch" panose="00000500000000000000" pitchFamily="2" charset="-34"/>
                  <a:cs typeface="Chakra Petch" panose="00000500000000000000" pitchFamily="2" charset="-34"/>
                </a:rPr>
                <a:t>ComBat</a:t>
              </a:r>
              <a:endParaRPr lang="en-US" sz="14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PCPR2</a:t>
              </a:r>
              <a:endParaRPr lang="en-US" sz="20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LOESS</a:t>
              </a:r>
            </a:p>
          </p:txBody>
        </p:sp>
        <p:sp>
          <p:nvSpPr>
            <p:cNvPr id="21" name="Title 1">
              <a:extLst>
                <a:ext uri="{FF2B5EF4-FFF2-40B4-BE49-F238E27FC236}">
                  <a16:creationId xmlns:a16="http://schemas.microsoft.com/office/drawing/2014/main" id="{85BB713F-7945-0E44-78F3-447EDAC4E275}"/>
                </a:ext>
              </a:extLst>
            </p:cNvPr>
            <p:cNvSpPr txBox="1">
              <a:spLocks/>
            </p:cNvSpPr>
            <p:nvPr/>
          </p:nvSpPr>
          <p:spPr>
            <a:xfrm>
              <a:off x="3427204"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Batch Correction</a:t>
              </a:r>
            </a:p>
          </p:txBody>
        </p:sp>
        <p:cxnSp>
          <p:nvCxnSpPr>
            <p:cNvPr id="12" name="Straight Connector 11">
              <a:extLst>
                <a:ext uri="{FF2B5EF4-FFF2-40B4-BE49-F238E27FC236}">
                  <a16:creationId xmlns:a16="http://schemas.microsoft.com/office/drawing/2014/main" id="{65FB8F56-9D3C-CA33-D34A-58D5278212DF}"/>
                </a:ext>
              </a:extLst>
            </p:cNvPr>
            <p:cNvCxnSpPr>
              <a:cxnSpLocks/>
            </p:cNvCxnSpPr>
            <p:nvPr/>
          </p:nvCxnSpPr>
          <p:spPr>
            <a:xfrm>
              <a:off x="3472924" y="1585700"/>
              <a:ext cx="233393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16" name="Normalization Sel">
            <a:extLst>
              <a:ext uri="{FF2B5EF4-FFF2-40B4-BE49-F238E27FC236}">
                <a16:creationId xmlns:a16="http://schemas.microsoft.com/office/drawing/2014/main" id="{9D06B0D8-A36D-8D0A-B581-7EDCBBFAF697}"/>
              </a:ext>
            </a:extLst>
          </p:cNvPr>
          <p:cNvSpPr/>
          <p:nvPr/>
        </p:nvSpPr>
        <p:spPr>
          <a:xfrm>
            <a:off x="9926255" y="2491108"/>
            <a:ext cx="555994" cy="301752"/>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grpSp>
        <p:nvGrpSpPr>
          <p:cNvPr id="14" name="Filtering">
            <a:extLst>
              <a:ext uri="{FF2B5EF4-FFF2-40B4-BE49-F238E27FC236}">
                <a16:creationId xmlns:a16="http://schemas.microsoft.com/office/drawing/2014/main" id="{47AD5C3A-3293-F857-4CA2-CDCE5DF76EFB}"/>
              </a:ext>
            </a:extLst>
          </p:cNvPr>
          <p:cNvGrpSpPr/>
          <p:nvPr/>
        </p:nvGrpSpPr>
        <p:grpSpPr>
          <a:xfrm>
            <a:off x="148037" y="1080435"/>
            <a:ext cx="1466912" cy="3661038"/>
            <a:chOff x="164460" y="1080435"/>
            <a:chExt cx="1466912" cy="3661038"/>
          </a:xfrm>
        </p:grpSpPr>
        <p:sp>
          <p:nvSpPr>
            <p:cNvPr id="19" name="Title 1">
              <a:extLst>
                <a:ext uri="{FF2B5EF4-FFF2-40B4-BE49-F238E27FC236}">
                  <a16:creationId xmlns:a16="http://schemas.microsoft.com/office/drawing/2014/main" id="{D30C6BD6-9535-F357-FE7D-646D083EB8EB}"/>
                </a:ext>
              </a:extLst>
            </p:cNvPr>
            <p:cNvSpPr txBox="1">
              <a:spLocks/>
            </p:cNvSpPr>
            <p:nvPr/>
          </p:nvSpPr>
          <p:spPr>
            <a:xfrm>
              <a:off x="164460" y="1080435"/>
              <a:ext cx="1466912" cy="506130"/>
            </a:xfrm>
            <a:prstGeom prst="rect">
              <a:avLst/>
            </a:prstGeom>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Filtering</a:t>
              </a:r>
            </a:p>
          </p:txBody>
        </p:sp>
        <p:cxnSp>
          <p:nvCxnSpPr>
            <p:cNvPr id="9" name="Straight Connector 8">
              <a:extLst>
                <a:ext uri="{FF2B5EF4-FFF2-40B4-BE49-F238E27FC236}">
                  <a16:creationId xmlns:a16="http://schemas.microsoft.com/office/drawing/2014/main" id="{46013B12-F30A-37A9-1ACE-9C02C5C51D42}"/>
                </a:ext>
              </a:extLst>
            </p:cNvPr>
            <p:cNvCxnSpPr>
              <a:cxnSpLocks/>
            </p:cNvCxnSpPr>
            <p:nvPr/>
          </p:nvCxnSpPr>
          <p:spPr>
            <a:xfrm>
              <a:off x="164460"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3" name="Title 1">
              <a:extLst>
                <a:ext uri="{FF2B5EF4-FFF2-40B4-BE49-F238E27FC236}">
                  <a16:creationId xmlns:a16="http://schemas.microsoft.com/office/drawing/2014/main" id="{876BAA2F-3849-8E77-161D-A0A8C57B52E3}"/>
                </a:ext>
              </a:extLst>
            </p:cNvPr>
            <p:cNvSpPr txBox="1">
              <a:spLocks/>
            </p:cNvSpPr>
            <p:nvPr/>
          </p:nvSpPr>
          <p:spPr>
            <a:xfrm>
              <a:off x="164460" y="1919075"/>
              <a:ext cx="1466912" cy="2822398"/>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Missing Values</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Sample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Feature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Batch</a:t>
              </a:r>
            </a:p>
            <a:p>
              <a:pPr marL="228600" lvl="1">
                <a:lnSpc>
                  <a:spcPct val="200000"/>
                </a:lnSpc>
              </a:pPr>
              <a:endParaRPr lang="en-US" sz="8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Outliers</a:t>
              </a:r>
              <a:endParaRPr lang="en-US" sz="2000" dirty="0">
                <a:solidFill>
                  <a:schemeClr val="bg1"/>
                </a:solidFill>
                <a:latin typeface="Chakra Petch" panose="00000500000000000000" pitchFamily="2" charset="-34"/>
                <a:cs typeface="Chakra Petch" panose="00000500000000000000" pitchFamily="2" charset="-34"/>
              </a:endParaRPr>
            </a:p>
            <a:p>
              <a:pPr>
                <a:lnSpc>
                  <a:spcPct val="200000"/>
                </a:lnSpc>
              </a:pPr>
              <a:endParaRPr lang="en-US" sz="2000" dirty="0">
                <a:solidFill>
                  <a:schemeClr val="bg1"/>
                </a:solidFill>
                <a:latin typeface="Chakra Petch" panose="00000500000000000000" pitchFamily="2" charset="-34"/>
                <a:cs typeface="Chakra Petch" panose="00000500000000000000" pitchFamily="2" charset="-34"/>
              </a:endParaRPr>
            </a:p>
          </p:txBody>
        </p:sp>
      </p:grpSp>
      <p:sp>
        <p:nvSpPr>
          <p:cNvPr id="3" name="Scaling Sel">
            <a:extLst>
              <a:ext uri="{FF2B5EF4-FFF2-40B4-BE49-F238E27FC236}">
                <a16:creationId xmlns:a16="http://schemas.microsoft.com/office/drawing/2014/main" id="{F2A9CC69-566D-E7BF-57D2-90B765BBF670}"/>
              </a:ext>
            </a:extLst>
          </p:cNvPr>
          <p:cNvSpPr/>
          <p:nvPr/>
        </p:nvSpPr>
        <p:spPr>
          <a:xfrm>
            <a:off x="5620611" y="2069641"/>
            <a:ext cx="1299191" cy="301752"/>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ransformation Sel">
            <a:extLst>
              <a:ext uri="{FF2B5EF4-FFF2-40B4-BE49-F238E27FC236}">
                <a16:creationId xmlns:a16="http://schemas.microsoft.com/office/drawing/2014/main" id="{8026C6AE-21B1-9877-A817-45BBFC71269E}"/>
              </a:ext>
            </a:extLst>
          </p:cNvPr>
          <p:cNvSpPr/>
          <p:nvPr/>
        </p:nvSpPr>
        <p:spPr>
          <a:xfrm>
            <a:off x="1775700" y="2081441"/>
            <a:ext cx="1815225" cy="301752"/>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Transformation">
            <a:extLst>
              <a:ext uri="{FF2B5EF4-FFF2-40B4-BE49-F238E27FC236}">
                <a16:creationId xmlns:a16="http://schemas.microsoft.com/office/drawing/2014/main" id="{1C7FEF4C-2E3D-1516-F4C0-DCFF19F354BB}"/>
              </a:ext>
            </a:extLst>
          </p:cNvPr>
          <p:cNvGrpSpPr/>
          <p:nvPr/>
        </p:nvGrpSpPr>
        <p:grpSpPr>
          <a:xfrm>
            <a:off x="1762986" y="1080435"/>
            <a:ext cx="2076761" cy="4236415"/>
            <a:chOff x="9950779" y="1080435"/>
            <a:chExt cx="2076761" cy="4236415"/>
          </a:xfrm>
        </p:grpSpPr>
        <p:sp>
          <p:nvSpPr>
            <p:cNvPr id="23" name="Title 1">
              <a:extLst>
                <a:ext uri="{FF2B5EF4-FFF2-40B4-BE49-F238E27FC236}">
                  <a16:creationId xmlns:a16="http://schemas.microsoft.com/office/drawing/2014/main" id="{D7CE8F93-1826-913E-7C00-0F1354731329}"/>
                </a:ext>
              </a:extLst>
            </p:cNvPr>
            <p:cNvSpPr txBox="1">
              <a:spLocks/>
            </p:cNvSpPr>
            <p:nvPr/>
          </p:nvSpPr>
          <p:spPr>
            <a:xfrm>
              <a:off x="9950779" y="1080435"/>
              <a:ext cx="2076761"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Transformation</a:t>
              </a:r>
              <a:endParaRPr lang="en-US" sz="1800" dirty="0">
                <a:solidFill>
                  <a:schemeClr val="bg1"/>
                </a:solidFill>
                <a:latin typeface="Chakra Petch" panose="00000500000000000000" pitchFamily="2" charset="-34"/>
                <a:cs typeface="Chakra Petch" panose="00000500000000000000" pitchFamily="2" charset="-34"/>
              </a:endParaRPr>
            </a:p>
          </p:txBody>
        </p:sp>
        <p:cxnSp>
          <p:nvCxnSpPr>
            <p:cNvPr id="18" name="Straight Connector 17">
              <a:extLst>
                <a:ext uri="{FF2B5EF4-FFF2-40B4-BE49-F238E27FC236}">
                  <a16:creationId xmlns:a16="http://schemas.microsoft.com/office/drawing/2014/main" id="{36D35A83-4E24-776E-347A-B9044C56A22C}"/>
                </a:ext>
              </a:extLst>
            </p:cNvPr>
            <p:cNvCxnSpPr>
              <a:cxnSpLocks/>
            </p:cNvCxnSpPr>
            <p:nvPr/>
          </p:nvCxnSpPr>
          <p:spPr>
            <a:xfrm>
              <a:off x="9950779" y="1585700"/>
              <a:ext cx="2076761"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8" name="Title 1">
              <a:extLst>
                <a:ext uri="{FF2B5EF4-FFF2-40B4-BE49-F238E27FC236}">
                  <a16:creationId xmlns:a16="http://schemas.microsoft.com/office/drawing/2014/main" id="{2B5861C1-03A3-92D2-AA7D-DB605168C8D4}"/>
                </a:ext>
              </a:extLst>
            </p:cNvPr>
            <p:cNvSpPr txBox="1">
              <a:spLocks/>
            </p:cNvSpPr>
            <p:nvPr/>
          </p:nvSpPr>
          <p:spPr>
            <a:xfrm>
              <a:off x="9950779" y="1919071"/>
              <a:ext cx="2076761"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b="1" dirty="0">
                  <a:latin typeface="Chakra Petch" panose="00000500000000000000" pitchFamily="2" charset="-34"/>
                  <a:cs typeface="Chakra Petch" panose="00000500000000000000" pitchFamily="2" charset="-34"/>
                </a:rPr>
                <a:t>Log Transformation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Power Transformation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Cubic Root</a:t>
              </a:r>
            </a:p>
            <a:p>
              <a:pPr>
                <a:lnSpc>
                  <a:spcPct val="200000"/>
                </a:lnSpc>
              </a:pPr>
              <a:endParaRPr lang="en-US" sz="1400" dirty="0">
                <a:solidFill>
                  <a:schemeClr val="bg1"/>
                </a:solidFill>
                <a:latin typeface="Chakra Petch" panose="00000500000000000000" pitchFamily="2" charset="-34"/>
                <a:cs typeface="Chakra Petch" panose="00000500000000000000" pitchFamily="2" charset="-34"/>
              </a:endParaRPr>
            </a:p>
          </p:txBody>
        </p:sp>
      </p:grpSp>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1" y="1"/>
            <a:ext cx="4410075"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The problem</a:t>
            </a:r>
          </a:p>
        </p:txBody>
      </p:sp>
      <p:grpSp>
        <p:nvGrpSpPr>
          <p:cNvPr id="40" name="Group 39">
            <a:extLst>
              <a:ext uri="{FF2B5EF4-FFF2-40B4-BE49-F238E27FC236}">
                <a16:creationId xmlns:a16="http://schemas.microsoft.com/office/drawing/2014/main" id="{708480DD-3D1F-0E2B-A81A-8EE89CEE660E}"/>
              </a:ext>
            </a:extLst>
          </p:cNvPr>
          <p:cNvGrpSpPr/>
          <p:nvPr/>
        </p:nvGrpSpPr>
        <p:grpSpPr>
          <a:xfrm>
            <a:off x="9703269" y="1080435"/>
            <a:ext cx="2333936" cy="4697130"/>
            <a:chOff x="5925600" y="1080435"/>
            <a:chExt cx="2333936" cy="4697130"/>
          </a:xfrm>
        </p:grpSpPr>
        <p:sp>
          <p:nvSpPr>
            <p:cNvPr id="41" name="Title 1">
              <a:extLst>
                <a:ext uri="{FF2B5EF4-FFF2-40B4-BE49-F238E27FC236}">
                  <a16:creationId xmlns:a16="http://schemas.microsoft.com/office/drawing/2014/main" id="{28DBCDB6-63E8-2E04-ECD3-FA649B47E4D6}"/>
                </a:ext>
              </a:extLst>
            </p:cNvPr>
            <p:cNvSpPr txBox="1">
              <a:spLocks/>
            </p:cNvSpPr>
            <p:nvPr/>
          </p:nvSpPr>
          <p:spPr>
            <a:xfrm>
              <a:off x="6132305" y="1919072"/>
              <a:ext cx="1853456"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CSN</a:t>
              </a:r>
            </a:p>
            <a:p>
              <a:pPr>
                <a:lnSpc>
                  <a:spcPct val="200000"/>
                </a:lnSpc>
              </a:pPr>
              <a:r>
                <a:rPr lang="en-US" sz="1400" b="1" dirty="0">
                  <a:latin typeface="Chakra Petch" panose="00000500000000000000" pitchFamily="2" charset="-34"/>
                  <a:cs typeface="Chakra Petch" panose="00000500000000000000" pitchFamily="2" charset="-34"/>
                </a:rPr>
                <a:t>PQN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VLN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ISN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PCPR2</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Sample Factor</a:t>
              </a:r>
            </a:p>
          </p:txBody>
        </p:sp>
        <p:sp>
          <p:nvSpPr>
            <p:cNvPr id="42" name="Title 1">
              <a:extLst>
                <a:ext uri="{FF2B5EF4-FFF2-40B4-BE49-F238E27FC236}">
                  <a16:creationId xmlns:a16="http://schemas.microsoft.com/office/drawing/2014/main" id="{67D543FA-D64D-CA47-F974-49635113AC1D}"/>
                </a:ext>
              </a:extLst>
            </p:cNvPr>
            <p:cNvSpPr txBox="1">
              <a:spLocks/>
            </p:cNvSpPr>
            <p:nvPr/>
          </p:nvSpPr>
          <p:spPr>
            <a:xfrm>
              <a:off x="5925600"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Normalization</a:t>
              </a:r>
            </a:p>
          </p:txBody>
        </p:sp>
        <p:cxnSp>
          <p:nvCxnSpPr>
            <p:cNvPr id="43" name="Straight Connector 42">
              <a:extLst>
                <a:ext uri="{FF2B5EF4-FFF2-40B4-BE49-F238E27FC236}">
                  <a16:creationId xmlns:a16="http://schemas.microsoft.com/office/drawing/2014/main" id="{4B04F6BD-7EF6-CC90-8E70-78D03255FA92}"/>
                </a:ext>
              </a:extLst>
            </p:cNvPr>
            <p:cNvCxnSpPr>
              <a:cxnSpLocks/>
            </p:cNvCxnSpPr>
            <p:nvPr/>
          </p:nvCxnSpPr>
          <p:spPr>
            <a:xfrm>
              <a:off x="6132304" y="1585700"/>
              <a:ext cx="185345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44" name="Group 43">
            <a:extLst>
              <a:ext uri="{FF2B5EF4-FFF2-40B4-BE49-F238E27FC236}">
                <a16:creationId xmlns:a16="http://schemas.microsoft.com/office/drawing/2014/main" id="{13858078-0C8E-0B3D-2520-E018F918198F}"/>
              </a:ext>
            </a:extLst>
          </p:cNvPr>
          <p:cNvGrpSpPr/>
          <p:nvPr/>
        </p:nvGrpSpPr>
        <p:grpSpPr>
          <a:xfrm>
            <a:off x="5607997" y="1080435"/>
            <a:ext cx="1427179" cy="4697129"/>
            <a:chOff x="10616783" y="1080435"/>
            <a:chExt cx="1427179" cy="4697129"/>
          </a:xfrm>
        </p:grpSpPr>
        <p:sp>
          <p:nvSpPr>
            <p:cNvPr id="45" name="Title 1">
              <a:extLst>
                <a:ext uri="{FF2B5EF4-FFF2-40B4-BE49-F238E27FC236}">
                  <a16:creationId xmlns:a16="http://schemas.microsoft.com/office/drawing/2014/main" id="{DEF5E9F9-E702-DD68-4F8C-667C1024D8B3}"/>
                </a:ext>
              </a:extLst>
            </p:cNvPr>
            <p:cNvSpPr txBox="1">
              <a:spLocks/>
            </p:cNvSpPr>
            <p:nvPr/>
          </p:nvSpPr>
          <p:spPr>
            <a:xfrm>
              <a:off x="10681639" y="1080435"/>
              <a:ext cx="1362323"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Scaling</a:t>
              </a:r>
            </a:p>
          </p:txBody>
        </p:sp>
        <p:cxnSp>
          <p:nvCxnSpPr>
            <p:cNvPr id="46" name="Straight Connector 45">
              <a:extLst>
                <a:ext uri="{FF2B5EF4-FFF2-40B4-BE49-F238E27FC236}">
                  <a16:creationId xmlns:a16="http://schemas.microsoft.com/office/drawing/2014/main" id="{ED840F11-7083-27BC-88B2-A967369A9862}"/>
                </a:ext>
              </a:extLst>
            </p:cNvPr>
            <p:cNvCxnSpPr>
              <a:cxnSpLocks/>
            </p:cNvCxnSpPr>
            <p:nvPr/>
          </p:nvCxnSpPr>
          <p:spPr>
            <a:xfrm>
              <a:off x="10616783" y="1585700"/>
              <a:ext cx="1427179"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47" name="Title 1">
              <a:extLst>
                <a:ext uri="{FF2B5EF4-FFF2-40B4-BE49-F238E27FC236}">
                  <a16:creationId xmlns:a16="http://schemas.microsoft.com/office/drawing/2014/main" id="{E6039396-095A-524A-4DBD-E21EC51DA4B5}"/>
                </a:ext>
              </a:extLst>
            </p:cNvPr>
            <p:cNvSpPr txBox="1">
              <a:spLocks/>
            </p:cNvSpPr>
            <p:nvPr/>
          </p:nvSpPr>
          <p:spPr>
            <a:xfrm>
              <a:off x="10616783" y="1919071"/>
              <a:ext cx="1427179"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b="1" dirty="0">
                  <a:latin typeface="Chakra Petch" panose="00000500000000000000" pitchFamily="2" charset="-34"/>
                  <a:cs typeface="Chakra Petch" panose="00000500000000000000" pitchFamily="2" charset="-34"/>
                </a:rPr>
                <a:t>Unit Variance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Pareto</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Range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X-VAST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Level</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Linear Baseline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Mean</a:t>
              </a:r>
            </a:p>
          </p:txBody>
        </p:sp>
      </p:grpSp>
    </p:spTree>
    <p:extLst>
      <p:ext uri="{BB962C8B-B14F-4D97-AF65-F5344CB8AC3E}">
        <p14:creationId xmlns:p14="http://schemas.microsoft.com/office/powerpoint/2010/main" val="11749976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C7759A-FD0B-DA63-6CE2-C7FB431B9BB0}"/>
              </a:ext>
            </a:extLst>
          </p:cNvPr>
          <p:cNvSpPr txBox="1">
            <a:spLocks/>
          </p:cNvSpPr>
          <p:nvPr/>
        </p:nvSpPr>
        <p:spPr>
          <a:xfrm>
            <a:off x="6935383" y="1352360"/>
            <a:ext cx="357785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Chakra Petch" panose="00000500000000000000" pitchFamily="2" charset="-34"/>
                <a:cs typeface="Chakra Petch" panose="00000500000000000000" pitchFamily="2" charset="-34"/>
              </a:rPr>
              <a:t>NMR</a:t>
            </a:r>
          </a:p>
        </p:txBody>
      </p:sp>
      <p:sp>
        <p:nvSpPr>
          <p:cNvPr id="3" name="Title 1">
            <a:extLst>
              <a:ext uri="{FF2B5EF4-FFF2-40B4-BE49-F238E27FC236}">
                <a16:creationId xmlns:a16="http://schemas.microsoft.com/office/drawing/2014/main" id="{4871BBF9-CFE2-9095-8F96-5836463BFB2D}"/>
              </a:ext>
            </a:extLst>
          </p:cNvPr>
          <p:cNvSpPr txBox="1">
            <a:spLocks/>
          </p:cNvSpPr>
          <p:nvPr/>
        </p:nvSpPr>
        <p:spPr>
          <a:xfrm>
            <a:off x="1678765" y="1352359"/>
            <a:ext cx="357785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Chakra Petch" panose="00000500000000000000" pitchFamily="2" charset="-34"/>
                <a:cs typeface="Chakra Petch" panose="00000500000000000000" pitchFamily="2" charset="-34"/>
              </a:rPr>
              <a:t>MS</a:t>
            </a:r>
          </a:p>
        </p:txBody>
      </p:sp>
      <p:sp>
        <p:nvSpPr>
          <p:cNvPr id="6" name="Title 1">
            <a:extLst>
              <a:ext uri="{FF2B5EF4-FFF2-40B4-BE49-F238E27FC236}">
                <a16:creationId xmlns:a16="http://schemas.microsoft.com/office/drawing/2014/main" id="{B588E9CF-A073-50EC-FFCD-3CF19E9D49C0}"/>
              </a:ext>
            </a:extLst>
          </p:cNvPr>
          <p:cNvSpPr txBox="1">
            <a:spLocks/>
          </p:cNvSpPr>
          <p:nvPr/>
        </p:nvSpPr>
        <p:spPr>
          <a:xfrm>
            <a:off x="0" y="1"/>
            <a:ext cx="3140364" cy="655782"/>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hakra Petch" panose="00000500000000000000" pitchFamily="2" charset="-34"/>
                <a:cs typeface="Chakra Petch" panose="00000500000000000000" pitchFamily="2" charset="-34"/>
              </a:rPr>
              <a:t>Introduction</a:t>
            </a:r>
          </a:p>
        </p:txBody>
      </p:sp>
      <p:pic>
        <p:nvPicPr>
          <p:cNvPr id="12" name="Picture 11">
            <a:extLst>
              <a:ext uri="{FF2B5EF4-FFF2-40B4-BE49-F238E27FC236}">
                <a16:creationId xmlns:a16="http://schemas.microsoft.com/office/drawing/2014/main" id="{D31B7E72-1BC6-51C4-97B1-FC91EE1227A2}"/>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5592" y="2459280"/>
            <a:ext cx="4437612" cy="3046360"/>
          </a:xfrm>
          <a:prstGeom prst="rect">
            <a:avLst/>
          </a:prstGeom>
        </p:spPr>
      </p:pic>
      <p:pic>
        <p:nvPicPr>
          <p:cNvPr id="14" name="Picture 13" descr="A NMR spectra">
            <a:extLst>
              <a:ext uri="{FF2B5EF4-FFF2-40B4-BE49-F238E27FC236}">
                <a16:creationId xmlns:a16="http://schemas.microsoft.com/office/drawing/2014/main" id="{29AC884A-2063-B9B3-D4F7-021B1BF808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8796" y="2459280"/>
            <a:ext cx="4437612" cy="3046360"/>
          </a:xfrm>
          <a:prstGeom prst="rect">
            <a:avLst/>
          </a:prstGeom>
        </p:spPr>
      </p:pic>
      <p:sp>
        <p:nvSpPr>
          <p:cNvPr id="16" name="TextBox 15">
            <a:extLst>
              <a:ext uri="{FF2B5EF4-FFF2-40B4-BE49-F238E27FC236}">
                <a16:creationId xmlns:a16="http://schemas.microsoft.com/office/drawing/2014/main" id="{FA44DB87-471F-6802-2FC4-0E06E0C56C6F}"/>
              </a:ext>
            </a:extLst>
          </p:cNvPr>
          <p:cNvSpPr txBox="1"/>
          <p:nvPr/>
        </p:nvSpPr>
        <p:spPr>
          <a:xfrm>
            <a:off x="1105592" y="5505640"/>
            <a:ext cx="4437612" cy="230832"/>
          </a:xfrm>
          <a:prstGeom prst="rect">
            <a:avLst/>
          </a:prstGeom>
          <a:noFill/>
        </p:spPr>
        <p:txBody>
          <a:bodyPr wrap="square">
            <a:spAutoFit/>
          </a:bodyPr>
          <a:lstStyle/>
          <a:p>
            <a:r>
              <a:rPr lang="en-US" sz="900" dirty="0">
                <a:solidFill>
                  <a:schemeClr val="bg1"/>
                </a:solidFill>
                <a:latin typeface="Chakra Petch" panose="00000500000000000000" pitchFamily="2" charset="-34"/>
                <a:cs typeface="Chakra Petch" panose="00000500000000000000" pitchFamily="2" charset="-34"/>
              </a:rPr>
              <a:t>Recovered from: </a:t>
            </a:r>
            <a:r>
              <a:rPr lang="en-US" sz="900" dirty="0">
                <a:solidFill>
                  <a:schemeClr val="bg1"/>
                </a:solidFill>
                <a:latin typeface="Chakra Petch" panose="00000500000000000000" pitchFamily="2" charset="-34"/>
                <a:cs typeface="Chakra Petch" panose="00000500000000000000" pitchFamily="2" charset="-34"/>
                <a:hlinkClick r:id="rId5"/>
              </a:rPr>
              <a:t>https://w.wiki/AN8Q</a:t>
            </a:r>
            <a:r>
              <a:rPr lang="en-US" sz="900" dirty="0">
                <a:solidFill>
                  <a:schemeClr val="bg1"/>
                </a:solidFill>
                <a:latin typeface="Chakra Petch" panose="00000500000000000000" pitchFamily="2" charset="-34"/>
                <a:cs typeface="Chakra Petch" panose="00000500000000000000" pitchFamily="2" charset="-34"/>
              </a:rPr>
              <a:t>. Under </a:t>
            </a:r>
            <a:r>
              <a:rPr lang="en-US" sz="900" dirty="0">
                <a:solidFill>
                  <a:schemeClr val="bg1"/>
                </a:solidFill>
                <a:latin typeface="Chakra Petch" panose="00000500000000000000" pitchFamily="2" charset="-34"/>
                <a:cs typeface="Chakra Petch" panose="00000500000000000000" pitchFamily="2" charset="-34"/>
                <a:hlinkClick r:id="rId6"/>
              </a:rPr>
              <a:t>CC0</a:t>
            </a:r>
            <a:r>
              <a:rPr lang="en-US" sz="900" dirty="0">
                <a:solidFill>
                  <a:schemeClr val="bg1"/>
                </a:solidFill>
                <a:latin typeface="Chakra Petch" panose="00000500000000000000" pitchFamily="2" charset="-34"/>
                <a:cs typeface="Chakra Petch" panose="00000500000000000000" pitchFamily="2" charset="-34"/>
              </a:rPr>
              <a:t> license</a:t>
            </a:r>
          </a:p>
        </p:txBody>
      </p:sp>
      <p:sp>
        <p:nvSpPr>
          <p:cNvPr id="17" name="TextBox 16">
            <a:extLst>
              <a:ext uri="{FF2B5EF4-FFF2-40B4-BE49-F238E27FC236}">
                <a16:creationId xmlns:a16="http://schemas.microsoft.com/office/drawing/2014/main" id="{589BCD78-682A-5AC5-6A9D-3A771F3477A1}"/>
              </a:ext>
            </a:extLst>
          </p:cNvPr>
          <p:cNvSpPr txBox="1"/>
          <p:nvPr/>
        </p:nvSpPr>
        <p:spPr>
          <a:xfrm>
            <a:off x="6648796" y="5505640"/>
            <a:ext cx="4437612" cy="646331"/>
          </a:xfrm>
          <a:prstGeom prst="rect">
            <a:avLst/>
          </a:prstGeom>
          <a:noFill/>
        </p:spPr>
        <p:txBody>
          <a:bodyPr wrap="square">
            <a:spAutoFit/>
          </a:bodyPr>
          <a:lstStyle/>
          <a:p>
            <a:r>
              <a:rPr lang="en-US" sz="900" dirty="0">
                <a:solidFill>
                  <a:schemeClr val="bg1"/>
                </a:solidFill>
                <a:effectLst/>
                <a:latin typeface="Chakra Petch" panose="00000500000000000000" pitchFamily="2" charset="-34"/>
                <a:cs typeface="Chakra Petch" panose="00000500000000000000" pitchFamily="2" charset="-34"/>
              </a:rPr>
              <a:t>Silva, C. L., </a:t>
            </a:r>
            <a:r>
              <a:rPr lang="en-US" sz="900" dirty="0" err="1">
                <a:solidFill>
                  <a:schemeClr val="bg1"/>
                </a:solidFill>
                <a:effectLst/>
                <a:latin typeface="Chakra Petch" panose="00000500000000000000" pitchFamily="2" charset="-34"/>
                <a:cs typeface="Chakra Petch" panose="00000500000000000000" pitchFamily="2" charset="-34"/>
              </a:rPr>
              <a:t>Olival</a:t>
            </a:r>
            <a:r>
              <a:rPr lang="en-US" sz="900" dirty="0">
                <a:solidFill>
                  <a:schemeClr val="bg1"/>
                </a:solidFill>
                <a:effectLst/>
                <a:latin typeface="Chakra Petch" panose="00000500000000000000" pitchFamily="2" charset="-34"/>
                <a:cs typeface="Chakra Petch" panose="00000500000000000000" pitchFamily="2" charset="-34"/>
              </a:rPr>
              <a:t>, A., Perestrelo, R., Silva, P., Tomás, H., &amp; </a:t>
            </a:r>
            <a:r>
              <a:rPr lang="en-US" sz="900" dirty="0" err="1">
                <a:solidFill>
                  <a:schemeClr val="bg1"/>
                </a:solidFill>
                <a:effectLst/>
                <a:latin typeface="Chakra Petch" panose="00000500000000000000" pitchFamily="2" charset="-34"/>
                <a:cs typeface="Chakra Petch" panose="00000500000000000000" pitchFamily="2" charset="-34"/>
              </a:rPr>
              <a:t>Câmara</a:t>
            </a:r>
            <a:r>
              <a:rPr lang="en-US" sz="900" dirty="0">
                <a:solidFill>
                  <a:schemeClr val="bg1"/>
                </a:solidFill>
                <a:effectLst/>
                <a:latin typeface="Chakra Petch" panose="00000500000000000000" pitchFamily="2" charset="-34"/>
                <a:cs typeface="Chakra Petch" panose="00000500000000000000" pitchFamily="2" charset="-34"/>
              </a:rPr>
              <a:t>, J. S. (2019). Untargeted Urinary 1H NMR-Based Metabolomic Pattern as a Potential Platform in Breast Cancer Detection. </a:t>
            </a:r>
            <a:r>
              <a:rPr lang="en-US" sz="900" i="1" dirty="0">
                <a:solidFill>
                  <a:schemeClr val="bg1"/>
                </a:solidFill>
                <a:effectLst/>
                <a:latin typeface="Chakra Petch" panose="00000500000000000000" pitchFamily="2" charset="-34"/>
                <a:cs typeface="Chakra Petch" panose="00000500000000000000" pitchFamily="2" charset="-34"/>
              </a:rPr>
              <a:t>Metabolites</a:t>
            </a:r>
            <a:r>
              <a:rPr lang="en-US" sz="900" dirty="0">
                <a:solidFill>
                  <a:schemeClr val="bg1"/>
                </a:solidFill>
                <a:effectLst/>
                <a:latin typeface="Chakra Petch" panose="00000500000000000000" pitchFamily="2" charset="-34"/>
                <a:cs typeface="Chakra Petch" panose="00000500000000000000" pitchFamily="2" charset="-34"/>
              </a:rPr>
              <a:t>, </a:t>
            </a:r>
            <a:r>
              <a:rPr lang="en-US" sz="900" i="1" dirty="0">
                <a:solidFill>
                  <a:schemeClr val="bg1"/>
                </a:solidFill>
                <a:effectLst/>
                <a:latin typeface="Chakra Petch" panose="00000500000000000000" pitchFamily="2" charset="-34"/>
                <a:cs typeface="Chakra Petch" panose="00000500000000000000" pitchFamily="2" charset="-34"/>
              </a:rPr>
              <a:t>9</a:t>
            </a:r>
            <a:r>
              <a:rPr lang="en-US" sz="900" dirty="0">
                <a:solidFill>
                  <a:schemeClr val="bg1"/>
                </a:solidFill>
                <a:effectLst/>
                <a:latin typeface="Chakra Petch" panose="00000500000000000000" pitchFamily="2" charset="-34"/>
                <a:cs typeface="Chakra Petch" panose="00000500000000000000" pitchFamily="2" charset="-34"/>
              </a:rPr>
              <a:t>(11), Article 11. </a:t>
            </a:r>
            <a:r>
              <a:rPr lang="en-US" sz="900" dirty="0">
                <a:solidFill>
                  <a:schemeClr val="bg1"/>
                </a:solidFill>
                <a:effectLst/>
                <a:latin typeface="Chakra Petch" panose="00000500000000000000" pitchFamily="2" charset="-34"/>
                <a:cs typeface="Chakra Petch" panose="00000500000000000000" pitchFamily="2" charset="-34"/>
                <a:hlinkClick r:id="rId7">
                  <a:extLst>
                    <a:ext uri="{A12FA001-AC4F-418D-AE19-62706E023703}">
                      <ahyp:hlinkClr xmlns:ahyp="http://schemas.microsoft.com/office/drawing/2018/hyperlinkcolor" val="tx"/>
                    </a:ext>
                  </a:extLst>
                </a:hlinkClick>
              </a:rPr>
              <a:t>https://doi.org/10.3390/metabo9110269</a:t>
            </a:r>
            <a:endParaRPr lang="en-US" sz="900" dirty="0">
              <a:solidFill>
                <a:schemeClr val="bg1"/>
              </a:solidFill>
              <a:effectLst/>
              <a:latin typeface="Chakra Petch" panose="00000500000000000000" pitchFamily="2" charset="-34"/>
              <a:cs typeface="Chakra Petch" panose="00000500000000000000" pitchFamily="2" charset="-34"/>
            </a:endParaRPr>
          </a:p>
        </p:txBody>
      </p:sp>
    </p:spTree>
    <p:extLst>
      <p:ext uri="{BB962C8B-B14F-4D97-AF65-F5344CB8AC3E}">
        <p14:creationId xmlns:p14="http://schemas.microsoft.com/office/powerpoint/2010/main" val="14949912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mputation Sel">
            <a:extLst>
              <a:ext uri="{FF2B5EF4-FFF2-40B4-BE49-F238E27FC236}">
                <a16:creationId xmlns:a16="http://schemas.microsoft.com/office/drawing/2014/main" id="{0DAE1EA2-3D70-CECB-FEF7-095CBA5AD27A}"/>
              </a:ext>
            </a:extLst>
          </p:cNvPr>
          <p:cNvSpPr/>
          <p:nvPr/>
        </p:nvSpPr>
        <p:spPr>
          <a:xfrm>
            <a:off x="4001472" y="5216931"/>
            <a:ext cx="608627" cy="301752"/>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Imputation">
            <a:extLst>
              <a:ext uri="{FF2B5EF4-FFF2-40B4-BE49-F238E27FC236}">
                <a16:creationId xmlns:a16="http://schemas.microsoft.com/office/drawing/2014/main" id="{1A319250-8E71-737D-8D7E-8B9908F8BADB}"/>
              </a:ext>
            </a:extLst>
          </p:cNvPr>
          <p:cNvGrpSpPr/>
          <p:nvPr/>
        </p:nvGrpSpPr>
        <p:grpSpPr>
          <a:xfrm>
            <a:off x="3987784" y="1080435"/>
            <a:ext cx="1471296" cy="5777564"/>
            <a:chOff x="1793640" y="1080435"/>
            <a:chExt cx="1471296" cy="5777564"/>
          </a:xfrm>
        </p:grpSpPr>
        <p:sp>
          <p:nvSpPr>
            <p:cNvPr id="34" name="Title 1">
              <a:extLst>
                <a:ext uri="{FF2B5EF4-FFF2-40B4-BE49-F238E27FC236}">
                  <a16:creationId xmlns:a16="http://schemas.microsoft.com/office/drawing/2014/main" id="{510C7BD2-C542-61D8-A84A-DEEC112EF889}"/>
                </a:ext>
              </a:extLst>
            </p:cNvPr>
            <p:cNvSpPr txBox="1">
              <a:spLocks/>
            </p:cNvSpPr>
            <p:nvPr/>
          </p:nvSpPr>
          <p:spPr>
            <a:xfrm>
              <a:off x="1793640" y="1919075"/>
              <a:ext cx="1466912" cy="4938924"/>
            </a:xfrm>
            <a:prstGeom prst="rect">
              <a:avLst/>
            </a:prstGeom>
            <a:ln>
              <a:noFill/>
            </a:ln>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20000"/>
                </a:lnSpc>
              </a:pPr>
              <a:r>
                <a:rPr lang="en-US" sz="1400" dirty="0">
                  <a:solidFill>
                    <a:schemeClr val="bg1"/>
                  </a:solidFill>
                  <a:latin typeface="Chakra Petch" panose="00000500000000000000" pitchFamily="2" charset="-34"/>
                  <a:cs typeface="Chakra Petch" panose="00000500000000000000" pitchFamily="2" charset="-34"/>
                </a:rPr>
                <a:t>Arbitrary Value</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LOD</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Zero</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Mean</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20000"/>
                </a:lnSpc>
              </a:pPr>
              <a:r>
                <a:rPr lang="en-US" sz="1400" dirty="0" err="1">
                  <a:solidFill>
                    <a:schemeClr val="bg1"/>
                  </a:solidFill>
                  <a:latin typeface="Chakra Petch" panose="00000500000000000000" pitchFamily="2" charset="-34"/>
                  <a:cs typeface="Chakra Petch" panose="00000500000000000000" pitchFamily="2" charset="-34"/>
                </a:rPr>
                <a:t>kNN</a:t>
              </a:r>
              <a:endParaRPr lang="en-US" sz="1400" dirty="0">
                <a:solidFill>
                  <a:schemeClr val="bg1"/>
                </a:solidFill>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RF</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SVD</a:t>
              </a:r>
            </a:p>
            <a:p>
              <a:pPr>
                <a:lnSpc>
                  <a:spcPct val="220000"/>
                </a:lnSpc>
              </a:pPr>
              <a:r>
                <a:rPr lang="en-US" sz="1400" b="1" dirty="0" err="1">
                  <a:latin typeface="Chakra Petch" panose="00000500000000000000" pitchFamily="2" charset="-34"/>
                  <a:cs typeface="Chakra Petch" panose="00000500000000000000" pitchFamily="2" charset="-34"/>
                </a:rPr>
                <a:t>qRILC</a:t>
              </a:r>
              <a:endParaRPr lang="en-US" sz="1400" b="1" dirty="0">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BPCA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PPCA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MI</a:t>
              </a:r>
            </a:p>
          </p:txBody>
        </p:sp>
        <p:sp>
          <p:nvSpPr>
            <p:cNvPr id="20" name="Title 1">
              <a:extLst>
                <a:ext uri="{FF2B5EF4-FFF2-40B4-BE49-F238E27FC236}">
                  <a16:creationId xmlns:a16="http://schemas.microsoft.com/office/drawing/2014/main" id="{2110ED6B-7C09-1B74-F464-3EC1FFD6C9C9}"/>
                </a:ext>
              </a:extLst>
            </p:cNvPr>
            <p:cNvSpPr txBox="1">
              <a:spLocks/>
            </p:cNvSpPr>
            <p:nvPr/>
          </p:nvSpPr>
          <p:spPr>
            <a:xfrm>
              <a:off x="1795832" y="1080435"/>
              <a:ext cx="1466912"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Imputation</a:t>
              </a:r>
            </a:p>
          </p:txBody>
        </p:sp>
        <p:cxnSp>
          <p:nvCxnSpPr>
            <p:cNvPr id="11" name="Straight Connector 10">
              <a:extLst>
                <a:ext uri="{FF2B5EF4-FFF2-40B4-BE49-F238E27FC236}">
                  <a16:creationId xmlns:a16="http://schemas.microsoft.com/office/drawing/2014/main" id="{7A86F073-312D-A663-A48B-830F41DDC323}"/>
                </a:ext>
              </a:extLst>
            </p:cNvPr>
            <p:cNvCxnSpPr>
              <a:cxnSpLocks/>
            </p:cNvCxnSpPr>
            <p:nvPr/>
          </p:nvCxnSpPr>
          <p:spPr>
            <a:xfrm>
              <a:off x="1798024"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31" name="Batch Sel">
            <a:extLst>
              <a:ext uri="{FF2B5EF4-FFF2-40B4-BE49-F238E27FC236}">
                <a16:creationId xmlns:a16="http://schemas.microsoft.com/office/drawing/2014/main" id="{72E4F3A5-A22D-6858-B7F4-344E52004ABD}"/>
              </a:ext>
            </a:extLst>
          </p:cNvPr>
          <p:cNvSpPr/>
          <p:nvPr/>
        </p:nvSpPr>
        <p:spPr>
          <a:xfrm>
            <a:off x="7241117" y="2938783"/>
            <a:ext cx="836084" cy="301752"/>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grpSp>
        <p:nvGrpSpPr>
          <p:cNvPr id="7" name="BatchCorrection">
            <a:extLst>
              <a:ext uri="{FF2B5EF4-FFF2-40B4-BE49-F238E27FC236}">
                <a16:creationId xmlns:a16="http://schemas.microsoft.com/office/drawing/2014/main" id="{30401EF8-474F-D353-E5CA-A4A81168FF5C}"/>
              </a:ext>
            </a:extLst>
          </p:cNvPr>
          <p:cNvGrpSpPr/>
          <p:nvPr/>
        </p:nvGrpSpPr>
        <p:grpSpPr>
          <a:xfrm>
            <a:off x="7182333" y="1080435"/>
            <a:ext cx="2379656" cy="4236417"/>
            <a:chOff x="3427204" y="1080435"/>
            <a:chExt cx="2379656" cy="4236417"/>
          </a:xfrm>
        </p:grpSpPr>
        <p:sp>
          <p:nvSpPr>
            <p:cNvPr id="35" name="Title 1">
              <a:extLst>
                <a:ext uri="{FF2B5EF4-FFF2-40B4-BE49-F238E27FC236}">
                  <a16:creationId xmlns:a16="http://schemas.microsoft.com/office/drawing/2014/main" id="{45BF363A-E8D5-BF4C-EB87-B26B8DE55FAC}"/>
                </a:ext>
              </a:extLst>
            </p:cNvPr>
            <p:cNvSpPr txBox="1">
              <a:spLocks/>
            </p:cNvSpPr>
            <p:nvPr/>
          </p:nvSpPr>
          <p:spPr>
            <a:xfrm>
              <a:off x="3467256" y="1919073"/>
              <a:ext cx="2339603"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Internal Standards</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QC-RSC</a:t>
              </a:r>
            </a:p>
            <a:p>
              <a:pPr>
                <a:lnSpc>
                  <a:spcPct val="200000"/>
                </a:lnSpc>
              </a:pPr>
              <a:r>
                <a:rPr lang="en-US" sz="1400" b="1" dirty="0" err="1">
                  <a:latin typeface="Chakra Petch" panose="00000500000000000000" pitchFamily="2" charset="-34"/>
                  <a:cs typeface="Chakra Petch" panose="00000500000000000000" pitchFamily="2" charset="-34"/>
                </a:rPr>
                <a:t>ComBat</a:t>
              </a:r>
              <a:endParaRPr lang="en-US" sz="1400" b="1" dirty="0">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PCPR2</a:t>
              </a:r>
              <a:endParaRPr lang="en-US" sz="20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LOESS</a:t>
              </a:r>
            </a:p>
          </p:txBody>
        </p:sp>
        <p:sp>
          <p:nvSpPr>
            <p:cNvPr id="21" name="Title 1">
              <a:extLst>
                <a:ext uri="{FF2B5EF4-FFF2-40B4-BE49-F238E27FC236}">
                  <a16:creationId xmlns:a16="http://schemas.microsoft.com/office/drawing/2014/main" id="{85BB713F-7945-0E44-78F3-447EDAC4E275}"/>
                </a:ext>
              </a:extLst>
            </p:cNvPr>
            <p:cNvSpPr txBox="1">
              <a:spLocks/>
            </p:cNvSpPr>
            <p:nvPr/>
          </p:nvSpPr>
          <p:spPr>
            <a:xfrm>
              <a:off x="3427204"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Batch Correction</a:t>
              </a:r>
            </a:p>
          </p:txBody>
        </p:sp>
        <p:cxnSp>
          <p:nvCxnSpPr>
            <p:cNvPr id="12" name="Straight Connector 11">
              <a:extLst>
                <a:ext uri="{FF2B5EF4-FFF2-40B4-BE49-F238E27FC236}">
                  <a16:creationId xmlns:a16="http://schemas.microsoft.com/office/drawing/2014/main" id="{65FB8F56-9D3C-CA33-D34A-58D5278212DF}"/>
                </a:ext>
              </a:extLst>
            </p:cNvPr>
            <p:cNvCxnSpPr>
              <a:cxnSpLocks/>
            </p:cNvCxnSpPr>
            <p:nvPr/>
          </p:nvCxnSpPr>
          <p:spPr>
            <a:xfrm>
              <a:off x="3472924" y="1585700"/>
              <a:ext cx="233393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16" name="Normalization Sel">
            <a:extLst>
              <a:ext uri="{FF2B5EF4-FFF2-40B4-BE49-F238E27FC236}">
                <a16:creationId xmlns:a16="http://schemas.microsoft.com/office/drawing/2014/main" id="{9D06B0D8-A36D-8D0A-B581-7EDCBBFAF697}"/>
              </a:ext>
            </a:extLst>
          </p:cNvPr>
          <p:cNvSpPr/>
          <p:nvPr/>
        </p:nvSpPr>
        <p:spPr>
          <a:xfrm>
            <a:off x="9926255" y="2491108"/>
            <a:ext cx="555994" cy="301752"/>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grpSp>
        <p:nvGrpSpPr>
          <p:cNvPr id="14" name="Filtering">
            <a:extLst>
              <a:ext uri="{FF2B5EF4-FFF2-40B4-BE49-F238E27FC236}">
                <a16:creationId xmlns:a16="http://schemas.microsoft.com/office/drawing/2014/main" id="{47AD5C3A-3293-F857-4CA2-CDCE5DF76EFB}"/>
              </a:ext>
            </a:extLst>
          </p:cNvPr>
          <p:cNvGrpSpPr/>
          <p:nvPr/>
        </p:nvGrpSpPr>
        <p:grpSpPr>
          <a:xfrm>
            <a:off x="148037" y="1080435"/>
            <a:ext cx="1466912" cy="3661038"/>
            <a:chOff x="164460" y="1080435"/>
            <a:chExt cx="1466912" cy="3661038"/>
          </a:xfrm>
        </p:grpSpPr>
        <p:sp>
          <p:nvSpPr>
            <p:cNvPr id="19" name="Title 1">
              <a:extLst>
                <a:ext uri="{FF2B5EF4-FFF2-40B4-BE49-F238E27FC236}">
                  <a16:creationId xmlns:a16="http://schemas.microsoft.com/office/drawing/2014/main" id="{D30C6BD6-9535-F357-FE7D-646D083EB8EB}"/>
                </a:ext>
              </a:extLst>
            </p:cNvPr>
            <p:cNvSpPr txBox="1">
              <a:spLocks/>
            </p:cNvSpPr>
            <p:nvPr/>
          </p:nvSpPr>
          <p:spPr>
            <a:xfrm>
              <a:off x="164460" y="1080435"/>
              <a:ext cx="1466912" cy="506130"/>
            </a:xfrm>
            <a:prstGeom prst="rect">
              <a:avLst/>
            </a:prstGeom>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Filtering</a:t>
              </a:r>
            </a:p>
          </p:txBody>
        </p:sp>
        <p:cxnSp>
          <p:nvCxnSpPr>
            <p:cNvPr id="9" name="Straight Connector 8">
              <a:extLst>
                <a:ext uri="{FF2B5EF4-FFF2-40B4-BE49-F238E27FC236}">
                  <a16:creationId xmlns:a16="http://schemas.microsoft.com/office/drawing/2014/main" id="{46013B12-F30A-37A9-1ACE-9C02C5C51D42}"/>
                </a:ext>
              </a:extLst>
            </p:cNvPr>
            <p:cNvCxnSpPr>
              <a:cxnSpLocks/>
            </p:cNvCxnSpPr>
            <p:nvPr/>
          </p:nvCxnSpPr>
          <p:spPr>
            <a:xfrm>
              <a:off x="164460"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3" name="Title 1">
              <a:extLst>
                <a:ext uri="{FF2B5EF4-FFF2-40B4-BE49-F238E27FC236}">
                  <a16:creationId xmlns:a16="http://schemas.microsoft.com/office/drawing/2014/main" id="{876BAA2F-3849-8E77-161D-A0A8C57B52E3}"/>
                </a:ext>
              </a:extLst>
            </p:cNvPr>
            <p:cNvSpPr txBox="1">
              <a:spLocks/>
            </p:cNvSpPr>
            <p:nvPr/>
          </p:nvSpPr>
          <p:spPr>
            <a:xfrm>
              <a:off x="164460" y="1919075"/>
              <a:ext cx="1466912" cy="2822398"/>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Missing Values</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Sample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Feature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Batch</a:t>
              </a:r>
            </a:p>
            <a:p>
              <a:pPr marL="228600" lvl="1">
                <a:lnSpc>
                  <a:spcPct val="200000"/>
                </a:lnSpc>
              </a:pPr>
              <a:endParaRPr lang="en-US" sz="8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Outliers</a:t>
              </a:r>
              <a:endParaRPr lang="en-US" sz="2000" dirty="0">
                <a:solidFill>
                  <a:schemeClr val="bg1"/>
                </a:solidFill>
                <a:latin typeface="Chakra Petch" panose="00000500000000000000" pitchFamily="2" charset="-34"/>
                <a:cs typeface="Chakra Petch" panose="00000500000000000000" pitchFamily="2" charset="-34"/>
              </a:endParaRPr>
            </a:p>
            <a:p>
              <a:pPr>
                <a:lnSpc>
                  <a:spcPct val="200000"/>
                </a:lnSpc>
              </a:pPr>
              <a:endParaRPr lang="en-US" sz="2000" dirty="0">
                <a:solidFill>
                  <a:schemeClr val="bg1"/>
                </a:solidFill>
                <a:latin typeface="Chakra Petch" panose="00000500000000000000" pitchFamily="2" charset="-34"/>
                <a:cs typeface="Chakra Petch" panose="00000500000000000000" pitchFamily="2" charset="-34"/>
              </a:endParaRPr>
            </a:p>
          </p:txBody>
        </p:sp>
      </p:grpSp>
      <p:sp>
        <p:nvSpPr>
          <p:cNvPr id="3" name="Scaling Sel">
            <a:extLst>
              <a:ext uri="{FF2B5EF4-FFF2-40B4-BE49-F238E27FC236}">
                <a16:creationId xmlns:a16="http://schemas.microsoft.com/office/drawing/2014/main" id="{F2A9CC69-566D-E7BF-57D2-90B765BBF670}"/>
              </a:ext>
            </a:extLst>
          </p:cNvPr>
          <p:cNvSpPr/>
          <p:nvPr/>
        </p:nvSpPr>
        <p:spPr>
          <a:xfrm>
            <a:off x="5620611" y="2069641"/>
            <a:ext cx="1299191" cy="301752"/>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ransformation Sel">
            <a:extLst>
              <a:ext uri="{FF2B5EF4-FFF2-40B4-BE49-F238E27FC236}">
                <a16:creationId xmlns:a16="http://schemas.microsoft.com/office/drawing/2014/main" id="{8026C6AE-21B1-9877-A817-45BBFC71269E}"/>
              </a:ext>
            </a:extLst>
          </p:cNvPr>
          <p:cNvSpPr/>
          <p:nvPr/>
        </p:nvSpPr>
        <p:spPr>
          <a:xfrm>
            <a:off x="1775700" y="2081441"/>
            <a:ext cx="1815225" cy="301752"/>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Transformation">
            <a:extLst>
              <a:ext uri="{FF2B5EF4-FFF2-40B4-BE49-F238E27FC236}">
                <a16:creationId xmlns:a16="http://schemas.microsoft.com/office/drawing/2014/main" id="{1C7FEF4C-2E3D-1516-F4C0-DCFF19F354BB}"/>
              </a:ext>
            </a:extLst>
          </p:cNvPr>
          <p:cNvGrpSpPr/>
          <p:nvPr/>
        </p:nvGrpSpPr>
        <p:grpSpPr>
          <a:xfrm>
            <a:off x="1762986" y="1080435"/>
            <a:ext cx="2076761" cy="4236415"/>
            <a:chOff x="9950779" y="1080435"/>
            <a:chExt cx="2076761" cy="4236415"/>
          </a:xfrm>
        </p:grpSpPr>
        <p:sp>
          <p:nvSpPr>
            <p:cNvPr id="23" name="Title 1">
              <a:extLst>
                <a:ext uri="{FF2B5EF4-FFF2-40B4-BE49-F238E27FC236}">
                  <a16:creationId xmlns:a16="http://schemas.microsoft.com/office/drawing/2014/main" id="{D7CE8F93-1826-913E-7C00-0F1354731329}"/>
                </a:ext>
              </a:extLst>
            </p:cNvPr>
            <p:cNvSpPr txBox="1">
              <a:spLocks/>
            </p:cNvSpPr>
            <p:nvPr/>
          </p:nvSpPr>
          <p:spPr>
            <a:xfrm>
              <a:off x="9950779" y="1080435"/>
              <a:ext cx="2076761"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Transformation</a:t>
              </a:r>
              <a:endParaRPr lang="en-US" sz="1800" dirty="0">
                <a:solidFill>
                  <a:schemeClr val="bg1"/>
                </a:solidFill>
                <a:latin typeface="Chakra Petch" panose="00000500000000000000" pitchFamily="2" charset="-34"/>
                <a:cs typeface="Chakra Petch" panose="00000500000000000000" pitchFamily="2" charset="-34"/>
              </a:endParaRPr>
            </a:p>
          </p:txBody>
        </p:sp>
        <p:cxnSp>
          <p:nvCxnSpPr>
            <p:cNvPr id="18" name="Straight Connector 17">
              <a:extLst>
                <a:ext uri="{FF2B5EF4-FFF2-40B4-BE49-F238E27FC236}">
                  <a16:creationId xmlns:a16="http://schemas.microsoft.com/office/drawing/2014/main" id="{36D35A83-4E24-776E-347A-B9044C56A22C}"/>
                </a:ext>
              </a:extLst>
            </p:cNvPr>
            <p:cNvCxnSpPr>
              <a:cxnSpLocks/>
            </p:cNvCxnSpPr>
            <p:nvPr/>
          </p:nvCxnSpPr>
          <p:spPr>
            <a:xfrm>
              <a:off x="9950779" y="1585700"/>
              <a:ext cx="2076761"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8" name="Title 1">
              <a:extLst>
                <a:ext uri="{FF2B5EF4-FFF2-40B4-BE49-F238E27FC236}">
                  <a16:creationId xmlns:a16="http://schemas.microsoft.com/office/drawing/2014/main" id="{2B5861C1-03A3-92D2-AA7D-DB605168C8D4}"/>
                </a:ext>
              </a:extLst>
            </p:cNvPr>
            <p:cNvSpPr txBox="1">
              <a:spLocks/>
            </p:cNvSpPr>
            <p:nvPr/>
          </p:nvSpPr>
          <p:spPr>
            <a:xfrm>
              <a:off x="9950779" y="1919071"/>
              <a:ext cx="2076761"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b="1" dirty="0">
                  <a:latin typeface="Chakra Petch" panose="00000500000000000000" pitchFamily="2" charset="-34"/>
                  <a:cs typeface="Chakra Petch" panose="00000500000000000000" pitchFamily="2" charset="-34"/>
                </a:rPr>
                <a:t>Log Transformation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Power Transformation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Cubic Root</a:t>
              </a:r>
            </a:p>
            <a:p>
              <a:pPr>
                <a:lnSpc>
                  <a:spcPct val="200000"/>
                </a:lnSpc>
              </a:pPr>
              <a:endParaRPr lang="en-US" sz="1400" dirty="0">
                <a:solidFill>
                  <a:schemeClr val="bg1"/>
                </a:solidFill>
                <a:latin typeface="Chakra Petch" panose="00000500000000000000" pitchFamily="2" charset="-34"/>
                <a:cs typeface="Chakra Petch" panose="00000500000000000000" pitchFamily="2" charset="-34"/>
              </a:endParaRPr>
            </a:p>
          </p:txBody>
        </p:sp>
      </p:grpSp>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1" y="1"/>
            <a:ext cx="4410075"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The problem</a:t>
            </a:r>
          </a:p>
        </p:txBody>
      </p:sp>
      <p:grpSp>
        <p:nvGrpSpPr>
          <p:cNvPr id="40" name="Group 39">
            <a:extLst>
              <a:ext uri="{FF2B5EF4-FFF2-40B4-BE49-F238E27FC236}">
                <a16:creationId xmlns:a16="http://schemas.microsoft.com/office/drawing/2014/main" id="{708480DD-3D1F-0E2B-A81A-8EE89CEE660E}"/>
              </a:ext>
            </a:extLst>
          </p:cNvPr>
          <p:cNvGrpSpPr/>
          <p:nvPr/>
        </p:nvGrpSpPr>
        <p:grpSpPr>
          <a:xfrm>
            <a:off x="9703269" y="1080435"/>
            <a:ext cx="2333936" cy="4697130"/>
            <a:chOff x="5925600" y="1080435"/>
            <a:chExt cx="2333936" cy="4697130"/>
          </a:xfrm>
        </p:grpSpPr>
        <p:sp>
          <p:nvSpPr>
            <p:cNvPr id="41" name="Title 1">
              <a:extLst>
                <a:ext uri="{FF2B5EF4-FFF2-40B4-BE49-F238E27FC236}">
                  <a16:creationId xmlns:a16="http://schemas.microsoft.com/office/drawing/2014/main" id="{28DBCDB6-63E8-2E04-ECD3-FA649B47E4D6}"/>
                </a:ext>
              </a:extLst>
            </p:cNvPr>
            <p:cNvSpPr txBox="1">
              <a:spLocks/>
            </p:cNvSpPr>
            <p:nvPr/>
          </p:nvSpPr>
          <p:spPr>
            <a:xfrm>
              <a:off x="6132305" y="1919072"/>
              <a:ext cx="1853456"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CSN</a:t>
              </a:r>
            </a:p>
            <a:p>
              <a:pPr>
                <a:lnSpc>
                  <a:spcPct val="200000"/>
                </a:lnSpc>
              </a:pPr>
              <a:r>
                <a:rPr lang="en-US" sz="1400" b="1" dirty="0">
                  <a:latin typeface="Chakra Petch" panose="00000500000000000000" pitchFamily="2" charset="-34"/>
                  <a:cs typeface="Chakra Petch" panose="00000500000000000000" pitchFamily="2" charset="-34"/>
                </a:rPr>
                <a:t>PQN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VLN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ISN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PCPR2</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Sample Factor</a:t>
              </a:r>
            </a:p>
          </p:txBody>
        </p:sp>
        <p:sp>
          <p:nvSpPr>
            <p:cNvPr id="42" name="Title 1">
              <a:extLst>
                <a:ext uri="{FF2B5EF4-FFF2-40B4-BE49-F238E27FC236}">
                  <a16:creationId xmlns:a16="http://schemas.microsoft.com/office/drawing/2014/main" id="{67D543FA-D64D-CA47-F974-49635113AC1D}"/>
                </a:ext>
              </a:extLst>
            </p:cNvPr>
            <p:cNvSpPr txBox="1">
              <a:spLocks/>
            </p:cNvSpPr>
            <p:nvPr/>
          </p:nvSpPr>
          <p:spPr>
            <a:xfrm>
              <a:off x="5925600"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Normalization</a:t>
              </a:r>
            </a:p>
          </p:txBody>
        </p:sp>
        <p:cxnSp>
          <p:nvCxnSpPr>
            <p:cNvPr id="43" name="Straight Connector 42">
              <a:extLst>
                <a:ext uri="{FF2B5EF4-FFF2-40B4-BE49-F238E27FC236}">
                  <a16:creationId xmlns:a16="http://schemas.microsoft.com/office/drawing/2014/main" id="{4B04F6BD-7EF6-CC90-8E70-78D03255FA92}"/>
                </a:ext>
              </a:extLst>
            </p:cNvPr>
            <p:cNvCxnSpPr>
              <a:cxnSpLocks/>
            </p:cNvCxnSpPr>
            <p:nvPr/>
          </p:nvCxnSpPr>
          <p:spPr>
            <a:xfrm>
              <a:off x="6132304" y="1585700"/>
              <a:ext cx="185345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grpSp>
        <p:nvGrpSpPr>
          <p:cNvPr id="44" name="Group 43">
            <a:extLst>
              <a:ext uri="{FF2B5EF4-FFF2-40B4-BE49-F238E27FC236}">
                <a16:creationId xmlns:a16="http://schemas.microsoft.com/office/drawing/2014/main" id="{13858078-0C8E-0B3D-2520-E018F918198F}"/>
              </a:ext>
            </a:extLst>
          </p:cNvPr>
          <p:cNvGrpSpPr/>
          <p:nvPr/>
        </p:nvGrpSpPr>
        <p:grpSpPr>
          <a:xfrm>
            <a:off x="5607997" y="1080435"/>
            <a:ext cx="1427179" cy="4697129"/>
            <a:chOff x="10616783" y="1080435"/>
            <a:chExt cx="1427179" cy="4697129"/>
          </a:xfrm>
        </p:grpSpPr>
        <p:sp>
          <p:nvSpPr>
            <p:cNvPr id="45" name="Title 1">
              <a:extLst>
                <a:ext uri="{FF2B5EF4-FFF2-40B4-BE49-F238E27FC236}">
                  <a16:creationId xmlns:a16="http://schemas.microsoft.com/office/drawing/2014/main" id="{DEF5E9F9-E702-DD68-4F8C-667C1024D8B3}"/>
                </a:ext>
              </a:extLst>
            </p:cNvPr>
            <p:cNvSpPr txBox="1">
              <a:spLocks/>
            </p:cNvSpPr>
            <p:nvPr/>
          </p:nvSpPr>
          <p:spPr>
            <a:xfrm>
              <a:off x="10681639" y="1080435"/>
              <a:ext cx="1362323"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Scaling</a:t>
              </a:r>
            </a:p>
          </p:txBody>
        </p:sp>
        <p:cxnSp>
          <p:nvCxnSpPr>
            <p:cNvPr id="46" name="Straight Connector 45">
              <a:extLst>
                <a:ext uri="{FF2B5EF4-FFF2-40B4-BE49-F238E27FC236}">
                  <a16:creationId xmlns:a16="http://schemas.microsoft.com/office/drawing/2014/main" id="{ED840F11-7083-27BC-88B2-A967369A9862}"/>
                </a:ext>
              </a:extLst>
            </p:cNvPr>
            <p:cNvCxnSpPr>
              <a:cxnSpLocks/>
            </p:cNvCxnSpPr>
            <p:nvPr/>
          </p:nvCxnSpPr>
          <p:spPr>
            <a:xfrm>
              <a:off x="10616783" y="1585700"/>
              <a:ext cx="1427179"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47" name="Title 1">
              <a:extLst>
                <a:ext uri="{FF2B5EF4-FFF2-40B4-BE49-F238E27FC236}">
                  <a16:creationId xmlns:a16="http://schemas.microsoft.com/office/drawing/2014/main" id="{E6039396-095A-524A-4DBD-E21EC51DA4B5}"/>
                </a:ext>
              </a:extLst>
            </p:cNvPr>
            <p:cNvSpPr txBox="1">
              <a:spLocks/>
            </p:cNvSpPr>
            <p:nvPr/>
          </p:nvSpPr>
          <p:spPr>
            <a:xfrm>
              <a:off x="10616783" y="1919071"/>
              <a:ext cx="1427179"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b="1" dirty="0">
                  <a:latin typeface="Chakra Petch" panose="00000500000000000000" pitchFamily="2" charset="-34"/>
                  <a:cs typeface="Chakra Petch" panose="00000500000000000000" pitchFamily="2" charset="-34"/>
                </a:rPr>
                <a:t>Unit Variance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Pareto</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Range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X-VAST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Level</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Linear Baseline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Mean</a:t>
              </a:r>
            </a:p>
          </p:txBody>
        </p:sp>
      </p:grpSp>
    </p:spTree>
    <p:extLst>
      <p:ext uri="{BB962C8B-B14F-4D97-AF65-F5344CB8AC3E}">
        <p14:creationId xmlns:p14="http://schemas.microsoft.com/office/powerpoint/2010/main" val="188405369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mputation Sel">
            <a:extLst>
              <a:ext uri="{FF2B5EF4-FFF2-40B4-BE49-F238E27FC236}">
                <a16:creationId xmlns:a16="http://schemas.microsoft.com/office/drawing/2014/main" id="{0DAE1EA2-3D70-CECB-FEF7-095CBA5AD27A}"/>
              </a:ext>
            </a:extLst>
          </p:cNvPr>
          <p:cNvSpPr/>
          <p:nvPr/>
        </p:nvSpPr>
        <p:spPr>
          <a:xfrm>
            <a:off x="4001472" y="3645306"/>
            <a:ext cx="707053" cy="301752"/>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Imputation">
            <a:extLst>
              <a:ext uri="{FF2B5EF4-FFF2-40B4-BE49-F238E27FC236}">
                <a16:creationId xmlns:a16="http://schemas.microsoft.com/office/drawing/2014/main" id="{1A319250-8E71-737D-8D7E-8B9908F8BADB}"/>
              </a:ext>
            </a:extLst>
          </p:cNvPr>
          <p:cNvGrpSpPr/>
          <p:nvPr/>
        </p:nvGrpSpPr>
        <p:grpSpPr>
          <a:xfrm>
            <a:off x="3987784" y="1080435"/>
            <a:ext cx="1471296" cy="5777564"/>
            <a:chOff x="1793640" y="1080435"/>
            <a:chExt cx="1471296" cy="5777564"/>
          </a:xfrm>
        </p:grpSpPr>
        <p:sp>
          <p:nvSpPr>
            <p:cNvPr id="34" name="Title 1">
              <a:extLst>
                <a:ext uri="{FF2B5EF4-FFF2-40B4-BE49-F238E27FC236}">
                  <a16:creationId xmlns:a16="http://schemas.microsoft.com/office/drawing/2014/main" id="{510C7BD2-C542-61D8-A84A-DEEC112EF889}"/>
                </a:ext>
              </a:extLst>
            </p:cNvPr>
            <p:cNvSpPr txBox="1">
              <a:spLocks/>
            </p:cNvSpPr>
            <p:nvPr/>
          </p:nvSpPr>
          <p:spPr>
            <a:xfrm>
              <a:off x="1793640" y="1919075"/>
              <a:ext cx="1466912" cy="4938924"/>
            </a:xfrm>
            <a:prstGeom prst="rect">
              <a:avLst/>
            </a:prstGeom>
            <a:ln>
              <a:noFill/>
            </a:ln>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20000"/>
                </a:lnSpc>
              </a:pPr>
              <a:r>
                <a:rPr lang="en-US" sz="1400" dirty="0">
                  <a:solidFill>
                    <a:schemeClr val="bg1"/>
                  </a:solidFill>
                  <a:latin typeface="Chakra Petch" panose="00000500000000000000" pitchFamily="2" charset="-34"/>
                  <a:cs typeface="Chakra Petch" panose="00000500000000000000" pitchFamily="2" charset="-34"/>
                </a:rPr>
                <a:t>Arbitrary Value</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LOD</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Zero</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Mean</a:t>
              </a:r>
            </a:p>
            <a:p>
              <a:pPr>
                <a:lnSpc>
                  <a:spcPct val="220000"/>
                </a:lnSpc>
              </a:pPr>
              <a:r>
                <a:rPr lang="en-US" sz="1400" b="1" dirty="0">
                  <a:latin typeface="Chakra Petch" panose="00000500000000000000" pitchFamily="2" charset="-34"/>
                  <a:cs typeface="Chakra Petch" panose="00000500000000000000" pitchFamily="2" charset="-34"/>
                </a:rPr>
                <a:t>Median</a:t>
              </a:r>
            </a:p>
            <a:p>
              <a:pPr>
                <a:lnSpc>
                  <a:spcPct val="220000"/>
                </a:lnSpc>
              </a:pPr>
              <a:r>
                <a:rPr lang="en-US" sz="1400" dirty="0" err="1">
                  <a:solidFill>
                    <a:schemeClr val="bg1"/>
                  </a:solidFill>
                  <a:latin typeface="Chakra Petch" panose="00000500000000000000" pitchFamily="2" charset="-34"/>
                  <a:cs typeface="Chakra Petch" panose="00000500000000000000" pitchFamily="2" charset="-34"/>
                </a:rPr>
                <a:t>kNN</a:t>
              </a:r>
              <a:endParaRPr lang="en-US" sz="1400" dirty="0">
                <a:solidFill>
                  <a:schemeClr val="bg1"/>
                </a:solidFill>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RF</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SVD</a:t>
              </a:r>
            </a:p>
            <a:p>
              <a:pPr>
                <a:lnSpc>
                  <a:spcPct val="220000"/>
                </a:lnSpc>
              </a:pPr>
              <a:r>
                <a:rPr lang="en-US" sz="1400" dirty="0" err="1">
                  <a:solidFill>
                    <a:schemeClr val="bg1"/>
                  </a:solidFill>
                  <a:latin typeface="Chakra Petch" panose="00000500000000000000" pitchFamily="2" charset="-34"/>
                  <a:cs typeface="Chakra Petch" panose="00000500000000000000" pitchFamily="2" charset="-34"/>
                </a:rPr>
                <a:t>qRILC</a:t>
              </a:r>
              <a:endParaRPr lang="en-US" sz="1400" dirty="0">
                <a:solidFill>
                  <a:schemeClr val="bg1"/>
                </a:solidFill>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BPCA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PPCA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MI</a:t>
              </a:r>
            </a:p>
          </p:txBody>
        </p:sp>
        <p:sp>
          <p:nvSpPr>
            <p:cNvPr id="20" name="Title 1">
              <a:extLst>
                <a:ext uri="{FF2B5EF4-FFF2-40B4-BE49-F238E27FC236}">
                  <a16:creationId xmlns:a16="http://schemas.microsoft.com/office/drawing/2014/main" id="{2110ED6B-7C09-1B74-F464-3EC1FFD6C9C9}"/>
                </a:ext>
              </a:extLst>
            </p:cNvPr>
            <p:cNvSpPr txBox="1">
              <a:spLocks/>
            </p:cNvSpPr>
            <p:nvPr/>
          </p:nvSpPr>
          <p:spPr>
            <a:xfrm>
              <a:off x="1795832" y="1080435"/>
              <a:ext cx="1466912"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Imputation</a:t>
              </a:r>
            </a:p>
          </p:txBody>
        </p:sp>
        <p:cxnSp>
          <p:nvCxnSpPr>
            <p:cNvPr id="11" name="Straight Connector 10">
              <a:extLst>
                <a:ext uri="{FF2B5EF4-FFF2-40B4-BE49-F238E27FC236}">
                  <a16:creationId xmlns:a16="http://schemas.microsoft.com/office/drawing/2014/main" id="{7A86F073-312D-A663-A48B-830F41DDC323}"/>
                </a:ext>
              </a:extLst>
            </p:cNvPr>
            <p:cNvCxnSpPr>
              <a:cxnSpLocks/>
            </p:cNvCxnSpPr>
            <p:nvPr/>
          </p:nvCxnSpPr>
          <p:spPr>
            <a:xfrm>
              <a:off x="1798024"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31" name="Batch Sel">
            <a:extLst>
              <a:ext uri="{FF2B5EF4-FFF2-40B4-BE49-F238E27FC236}">
                <a16:creationId xmlns:a16="http://schemas.microsoft.com/office/drawing/2014/main" id="{72E4F3A5-A22D-6858-B7F4-344E52004ABD}"/>
              </a:ext>
            </a:extLst>
          </p:cNvPr>
          <p:cNvSpPr/>
          <p:nvPr/>
        </p:nvSpPr>
        <p:spPr>
          <a:xfrm>
            <a:off x="7241117" y="3778513"/>
            <a:ext cx="693843" cy="301752"/>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grpSp>
        <p:nvGrpSpPr>
          <p:cNvPr id="7" name="BatchCorrection">
            <a:extLst>
              <a:ext uri="{FF2B5EF4-FFF2-40B4-BE49-F238E27FC236}">
                <a16:creationId xmlns:a16="http://schemas.microsoft.com/office/drawing/2014/main" id="{30401EF8-474F-D353-E5CA-A4A81168FF5C}"/>
              </a:ext>
            </a:extLst>
          </p:cNvPr>
          <p:cNvGrpSpPr/>
          <p:nvPr/>
        </p:nvGrpSpPr>
        <p:grpSpPr>
          <a:xfrm>
            <a:off x="7182333" y="1080435"/>
            <a:ext cx="2379656" cy="4236417"/>
            <a:chOff x="3427204" y="1080435"/>
            <a:chExt cx="2379656" cy="4236417"/>
          </a:xfrm>
        </p:grpSpPr>
        <p:sp>
          <p:nvSpPr>
            <p:cNvPr id="35" name="Title 1">
              <a:extLst>
                <a:ext uri="{FF2B5EF4-FFF2-40B4-BE49-F238E27FC236}">
                  <a16:creationId xmlns:a16="http://schemas.microsoft.com/office/drawing/2014/main" id="{45BF363A-E8D5-BF4C-EB87-B26B8DE55FAC}"/>
                </a:ext>
              </a:extLst>
            </p:cNvPr>
            <p:cNvSpPr txBox="1">
              <a:spLocks/>
            </p:cNvSpPr>
            <p:nvPr/>
          </p:nvSpPr>
          <p:spPr>
            <a:xfrm>
              <a:off x="3467256" y="1919073"/>
              <a:ext cx="2339603"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Internal Standards</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QC-RSC</a:t>
              </a:r>
            </a:p>
            <a:p>
              <a:pPr>
                <a:lnSpc>
                  <a:spcPct val="200000"/>
                </a:lnSpc>
              </a:pPr>
              <a:r>
                <a:rPr lang="en-US" sz="1400" dirty="0" err="1">
                  <a:solidFill>
                    <a:schemeClr val="bg1"/>
                  </a:solidFill>
                  <a:latin typeface="Chakra Petch" panose="00000500000000000000" pitchFamily="2" charset="-34"/>
                  <a:cs typeface="Chakra Petch" panose="00000500000000000000" pitchFamily="2" charset="-34"/>
                </a:rPr>
                <a:t>ComBat</a:t>
              </a:r>
              <a:endParaRPr lang="en-US" sz="14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PCPR2</a:t>
              </a:r>
              <a:endParaRPr lang="en-US" sz="20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b="1" dirty="0">
                  <a:latin typeface="Chakra Petch" panose="00000500000000000000" pitchFamily="2" charset="-34"/>
                  <a:cs typeface="Chakra Petch" panose="00000500000000000000" pitchFamily="2" charset="-34"/>
                </a:rPr>
                <a:t>LOESS</a:t>
              </a:r>
            </a:p>
          </p:txBody>
        </p:sp>
        <p:sp>
          <p:nvSpPr>
            <p:cNvPr id="21" name="Title 1">
              <a:extLst>
                <a:ext uri="{FF2B5EF4-FFF2-40B4-BE49-F238E27FC236}">
                  <a16:creationId xmlns:a16="http://schemas.microsoft.com/office/drawing/2014/main" id="{85BB713F-7945-0E44-78F3-447EDAC4E275}"/>
                </a:ext>
              </a:extLst>
            </p:cNvPr>
            <p:cNvSpPr txBox="1">
              <a:spLocks/>
            </p:cNvSpPr>
            <p:nvPr/>
          </p:nvSpPr>
          <p:spPr>
            <a:xfrm>
              <a:off x="3427204"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Batch Correction</a:t>
              </a:r>
            </a:p>
          </p:txBody>
        </p:sp>
        <p:cxnSp>
          <p:nvCxnSpPr>
            <p:cNvPr id="12" name="Straight Connector 11">
              <a:extLst>
                <a:ext uri="{FF2B5EF4-FFF2-40B4-BE49-F238E27FC236}">
                  <a16:creationId xmlns:a16="http://schemas.microsoft.com/office/drawing/2014/main" id="{65FB8F56-9D3C-CA33-D34A-58D5278212DF}"/>
                </a:ext>
              </a:extLst>
            </p:cNvPr>
            <p:cNvCxnSpPr>
              <a:cxnSpLocks/>
            </p:cNvCxnSpPr>
            <p:nvPr/>
          </p:nvCxnSpPr>
          <p:spPr>
            <a:xfrm>
              <a:off x="3472924" y="1585700"/>
              <a:ext cx="233393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16" name="Normalization Sel">
            <a:extLst>
              <a:ext uri="{FF2B5EF4-FFF2-40B4-BE49-F238E27FC236}">
                <a16:creationId xmlns:a16="http://schemas.microsoft.com/office/drawing/2014/main" id="{9D06B0D8-A36D-8D0A-B581-7EDCBBFAF697}"/>
              </a:ext>
            </a:extLst>
          </p:cNvPr>
          <p:cNvSpPr/>
          <p:nvPr/>
        </p:nvSpPr>
        <p:spPr>
          <a:xfrm>
            <a:off x="9926255" y="3348949"/>
            <a:ext cx="555994" cy="301752"/>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grpSp>
        <p:nvGrpSpPr>
          <p:cNvPr id="14" name="Filtering">
            <a:extLst>
              <a:ext uri="{FF2B5EF4-FFF2-40B4-BE49-F238E27FC236}">
                <a16:creationId xmlns:a16="http://schemas.microsoft.com/office/drawing/2014/main" id="{47AD5C3A-3293-F857-4CA2-CDCE5DF76EFB}"/>
              </a:ext>
            </a:extLst>
          </p:cNvPr>
          <p:cNvGrpSpPr/>
          <p:nvPr/>
        </p:nvGrpSpPr>
        <p:grpSpPr>
          <a:xfrm>
            <a:off x="148037" y="1080435"/>
            <a:ext cx="1466912" cy="3661038"/>
            <a:chOff x="164460" y="1080435"/>
            <a:chExt cx="1466912" cy="3661038"/>
          </a:xfrm>
        </p:grpSpPr>
        <p:sp>
          <p:nvSpPr>
            <p:cNvPr id="19" name="Title 1">
              <a:extLst>
                <a:ext uri="{FF2B5EF4-FFF2-40B4-BE49-F238E27FC236}">
                  <a16:creationId xmlns:a16="http://schemas.microsoft.com/office/drawing/2014/main" id="{D30C6BD6-9535-F357-FE7D-646D083EB8EB}"/>
                </a:ext>
              </a:extLst>
            </p:cNvPr>
            <p:cNvSpPr txBox="1">
              <a:spLocks/>
            </p:cNvSpPr>
            <p:nvPr/>
          </p:nvSpPr>
          <p:spPr>
            <a:xfrm>
              <a:off x="164460" y="1080435"/>
              <a:ext cx="1466912" cy="506130"/>
            </a:xfrm>
            <a:prstGeom prst="rect">
              <a:avLst/>
            </a:prstGeom>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Filtering</a:t>
              </a:r>
            </a:p>
          </p:txBody>
        </p:sp>
        <p:cxnSp>
          <p:nvCxnSpPr>
            <p:cNvPr id="9" name="Straight Connector 8">
              <a:extLst>
                <a:ext uri="{FF2B5EF4-FFF2-40B4-BE49-F238E27FC236}">
                  <a16:creationId xmlns:a16="http://schemas.microsoft.com/office/drawing/2014/main" id="{46013B12-F30A-37A9-1ACE-9C02C5C51D42}"/>
                </a:ext>
              </a:extLst>
            </p:cNvPr>
            <p:cNvCxnSpPr>
              <a:cxnSpLocks/>
            </p:cNvCxnSpPr>
            <p:nvPr/>
          </p:nvCxnSpPr>
          <p:spPr>
            <a:xfrm>
              <a:off x="164460"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3" name="Title 1">
              <a:extLst>
                <a:ext uri="{FF2B5EF4-FFF2-40B4-BE49-F238E27FC236}">
                  <a16:creationId xmlns:a16="http://schemas.microsoft.com/office/drawing/2014/main" id="{876BAA2F-3849-8E77-161D-A0A8C57B52E3}"/>
                </a:ext>
              </a:extLst>
            </p:cNvPr>
            <p:cNvSpPr txBox="1">
              <a:spLocks/>
            </p:cNvSpPr>
            <p:nvPr/>
          </p:nvSpPr>
          <p:spPr>
            <a:xfrm>
              <a:off x="164460" y="1919075"/>
              <a:ext cx="1466912" cy="2822398"/>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Missing Values</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Sample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Feature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Batch</a:t>
              </a:r>
            </a:p>
            <a:p>
              <a:pPr marL="228600" lvl="1">
                <a:lnSpc>
                  <a:spcPct val="200000"/>
                </a:lnSpc>
              </a:pPr>
              <a:endParaRPr lang="en-US" sz="8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Outliers</a:t>
              </a:r>
              <a:endParaRPr lang="en-US" sz="2000" dirty="0">
                <a:solidFill>
                  <a:schemeClr val="bg1"/>
                </a:solidFill>
                <a:latin typeface="Chakra Petch" panose="00000500000000000000" pitchFamily="2" charset="-34"/>
                <a:cs typeface="Chakra Petch" panose="00000500000000000000" pitchFamily="2" charset="-34"/>
              </a:endParaRPr>
            </a:p>
            <a:p>
              <a:pPr>
                <a:lnSpc>
                  <a:spcPct val="200000"/>
                </a:lnSpc>
              </a:pPr>
              <a:endParaRPr lang="en-US" sz="2000" dirty="0">
                <a:solidFill>
                  <a:schemeClr val="bg1"/>
                </a:solidFill>
                <a:latin typeface="Chakra Petch" panose="00000500000000000000" pitchFamily="2" charset="-34"/>
                <a:cs typeface="Chakra Petch" panose="00000500000000000000" pitchFamily="2" charset="-34"/>
              </a:endParaRPr>
            </a:p>
          </p:txBody>
        </p:sp>
      </p:grpSp>
      <p:sp>
        <p:nvSpPr>
          <p:cNvPr id="3" name="Scaling Sel">
            <a:extLst>
              <a:ext uri="{FF2B5EF4-FFF2-40B4-BE49-F238E27FC236}">
                <a16:creationId xmlns:a16="http://schemas.microsoft.com/office/drawing/2014/main" id="{F2A9CC69-566D-E7BF-57D2-90B765BBF670}"/>
              </a:ext>
            </a:extLst>
          </p:cNvPr>
          <p:cNvSpPr/>
          <p:nvPr/>
        </p:nvSpPr>
        <p:spPr>
          <a:xfrm>
            <a:off x="5620612" y="4217850"/>
            <a:ext cx="601080" cy="301752"/>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ransformation Sel">
            <a:extLst>
              <a:ext uri="{FF2B5EF4-FFF2-40B4-BE49-F238E27FC236}">
                <a16:creationId xmlns:a16="http://schemas.microsoft.com/office/drawing/2014/main" id="{8026C6AE-21B1-9877-A817-45BBFC71269E}"/>
              </a:ext>
            </a:extLst>
          </p:cNvPr>
          <p:cNvSpPr/>
          <p:nvPr/>
        </p:nvSpPr>
        <p:spPr>
          <a:xfrm>
            <a:off x="1775700" y="2496220"/>
            <a:ext cx="2023995" cy="301752"/>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Transformation">
            <a:extLst>
              <a:ext uri="{FF2B5EF4-FFF2-40B4-BE49-F238E27FC236}">
                <a16:creationId xmlns:a16="http://schemas.microsoft.com/office/drawing/2014/main" id="{1C7FEF4C-2E3D-1516-F4C0-DCFF19F354BB}"/>
              </a:ext>
            </a:extLst>
          </p:cNvPr>
          <p:cNvGrpSpPr/>
          <p:nvPr/>
        </p:nvGrpSpPr>
        <p:grpSpPr>
          <a:xfrm>
            <a:off x="1762986" y="1080435"/>
            <a:ext cx="2076761" cy="4236415"/>
            <a:chOff x="9950779" y="1080435"/>
            <a:chExt cx="2076761" cy="4236415"/>
          </a:xfrm>
        </p:grpSpPr>
        <p:sp>
          <p:nvSpPr>
            <p:cNvPr id="23" name="Title 1">
              <a:extLst>
                <a:ext uri="{FF2B5EF4-FFF2-40B4-BE49-F238E27FC236}">
                  <a16:creationId xmlns:a16="http://schemas.microsoft.com/office/drawing/2014/main" id="{D7CE8F93-1826-913E-7C00-0F1354731329}"/>
                </a:ext>
              </a:extLst>
            </p:cNvPr>
            <p:cNvSpPr txBox="1">
              <a:spLocks/>
            </p:cNvSpPr>
            <p:nvPr/>
          </p:nvSpPr>
          <p:spPr>
            <a:xfrm>
              <a:off x="9950779" y="1080435"/>
              <a:ext cx="2076761"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Transformation</a:t>
              </a:r>
              <a:endParaRPr lang="en-US" sz="1800" dirty="0">
                <a:solidFill>
                  <a:schemeClr val="bg1"/>
                </a:solidFill>
                <a:latin typeface="Chakra Petch" panose="00000500000000000000" pitchFamily="2" charset="-34"/>
                <a:cs typeface="Chakra Petch" panose="00000500000000000000" pitchFamily="2" charset="-34"/>
              </a:endParaRPr>
            </a:p>
          </p:txBody>
        </p:sp>
        <p:cxnSp>
          <p:nvCxnSpPr>
            <p:cNvPr id="18" name="Straight Connector 17">
              <a:extLst>
                <a:ext uri="{FF2B5EF4-FFF2-40B4-BE49-F238E27FC236}">
                  <a16:creationId xmlns:a16="http://schemas.microsoft.com/office/drawing/2014/main" id="{36D35A83-4E24-776E-347A-B9044C56A22C}"/>
                </a:ext>
              </a:extLst>
            </p:cNvPr>
            <p:cNvCxnSpPr>
              <a:cxnSpLocks/>
            </p:cNvCxnSpPr>
            <p:nvPr/>
          </p:nvCxnSpPr>
          <p:spPr>
            <a:xfrm>
              <a:off x="9950779" y="1585700"/>
              <a:ext cx="2076761"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8" name="Title 1">
              <a:extLst>
                <a:ext uri="{FF2B5EF4-FFF2-40B4-BE49-F238E27FC236}">
                  <a16:creationId xmlns:a16="http://schemas.microsoft.com/office/drawing/2014/main" id="{2B5861C1-03A3-92D2-AA7D-DB605168C8D4}"/>
                </a:ext>
              </a:extLst>
            </p:cNvPr>
            <p:cNvSpPr txBox="1">
              <a:spLocks/>
            </p:cNvSpPr>
            <p:nvPr/>
          </p:nvSpPr>
          <p:spPr>
            <a:xfrm>
              <a:off x="9950779" y="1919071"/>
              <a:ext cx="2076761"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Log Transformation</a:t>
              </a:r>
            </a:p>
            <a:p>
              <a:pPr>
                <a:lnSpc>
                  <a:spcPct val="200000"/>
                </a:lnSpc>
              </a:pPr>
              <a:r>
                <a:rPr lang="en-US" sz="1400" b="1" dirty="0">
                  <a:latin typeface="Chakra Petch" panose="00000500000000000000" pitchFamily="2" charset="-34"/>
                  <a:cs typeface="Chakra Petch" panose="00000500000000000000" pitchFamily="2" charset="-34"/>
                </a:rPr>
                <a:t>Power Transformation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Cubic Root</a:t>
              </a:r>
            </a:p>
          </p:txBody>
        </p:sp>
      </p:grpSp>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1" y="1"/>
            <a:ext cx="4410075"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The problem</a:t>
            </a:r>
          </a:p>
        </p:txBody>
      </p:sp>
      <p:grpSp>
        <p:nvGrpSpPr>
          <p:cNvPr id="17" name="Group 16">
            <a:extLst>
              <a:ext uri="{FF2B5EF4-FFF2-40B4-BE49-F238E27FC236}">
                <a16:creationId xmlns:a16="http://schemas.microsoft.com/office/drawing/2014/main" id="{BBB64867-81E3-A11F-A008-799669C9F3AC}"/>
              </a:ext>
            </a:extLst>
          </p:cNvPr>
          <p:cNvGrpSpPr/>
          <p:nvPr/>
        </p:nvGrpSpPr>
        <p:grpSpPr>
          <a:xfrm>
            <a:off x="5607997" y="1080435"/>
            <a:ext cx="1427179" cy="4697129"/>
            <a:chOff x="10616783" y="1080435"/>
            <a:chExt cx="1427179" cy="4697129"/>
          </a:xfrm>
        </p:grpSpPr>
        <p:sp>
          <p:nvSpPr>
            <p:cNvPr id="24" name="Title 1">
              <a:extLst>
                <a:ext uri="{FF2B5EF4-FFF2-40B4-BE49-F238E27FC236}">
                  <a16:creationId xmlns:a16="http://schemas.microsoft.com/office/drawing/2014/main" id="{3B5CCD4E-4DF8-FA6E-012E-CCD72E708CAE}"/>
                </a:ext>
              </a:extLst>
            </p:cNvPr>
            <p:cNvSpPr txBox="1">
              <a:spLocks/>
            </p:cNvSpPr>
            <p:nvPr/>
          </p:nvSpPr>
          <p:spPr>
            <a:xfrm>
              <a:off x="10681639" y="1080435"/>
              <a:ext cx="1362323"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Scaling</a:t>
              </a:r>
            </a:p>
          </p:txBody>
        </p:sp>
        <p:cxnSp>
          <p:nvCxnSpPr>
            <p:cNvPr id="26" name="Straight Connector 25">
              <a:extLst>
                <a:ext uri="{FF2B5EF4-FFF2-40B4-BE49-F238E27FC236}">
                  <a16:creationId xmlns:a16="http://schemas.microsoft.com/office/drawing/2014/main" id="{80ECA063-AF08-1736-AC5D-9C422FBDA77E}"/>
                </a:ext>
              </a:extLst>
            </p:cNvPr>
            <p:cNvCxnSpPr>
              <a:cxnSpLocks/>
            </p:cNvCxnSpPr>
            <p:nvPr/>
          </p:nvCxnSpPr>
          <p:spPr>
            <a:xfrm>
              <a:off x="10616783" y="1585700"/>
              <a:ext cx="1427179"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28" name="Title 1">
              <a:extLst>
                <a:ext uri="{FF2B5EF4-FFF2-40B4-BE49-F238E27FC236}">
                  <a16:creationId xmlns:a16="http://schemas.microsoft.com/office/drawing/2014/main" id="{0DC3742B-577A-7870-C8D1-3A63807E4597}"/>
                </a:ext>
              </a:extLst>
            </p:cNvPr>
            <p:cNvSpPr txBox="1">
              <a:spLocks/>
            </p:cNvSpPr>
            <p:nvPr/>
          </p:nvSpPr>
          <p:spPr>
            <a:xfrm>
              <a:off x="10616783" y="1919071"/>
              <a:ext cx="1427179"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Unit Variance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Pareto</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Range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X-VAST</a:t>
              </a:r>
            </a:p>
            <a:p>
              <a:pPr>
                <a:lnSpc>
                  <a:spcPct val="200000"/>
                </a:lnSpc>
              </a:pPr>
              <a:r>
                <a:rPr lang="en-US" sz="1400" b="1" dirty="0">
                  <a:latin typeface="Chakra Petch" panose="00000500000000000000" pitchFamily="2" charset="-34"/>
                  <a:cs typeface="Chakra Petch" panose="00000500000000000000" pitchFamily="2" charset="-34"/>
                </a:rPr>
                <a:t>Level</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Linear Baseline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Mean</a:t>
              </a:r>
            </a:p>
          </p:txBody>
        </p:sp>
      </p:grpSp>
      <p:grpSp>
        <p:nvGrpSpPr>
          <p:cNvPr id="29" name="Group 28">
            <a:extLst>
              <a:ext uri="{FF2B5EF4-FFF2-40B4-BE49-F238E27FC236}">
                <a16:creationId xmlns:a16="http://schemas.microsoft.com/office/drawing/2014/main" id="{C4452A20-ADAD-F9EB-3B2C-131CAA761964}"/>
              </a:ext>
            </a:extLst>
          </p:cNvPr>
          <p:cNvGrpSpPr/>
          <p:nvPr/>
        </p:nvGrpSpPr>
        <p:grpSpPr>
          <a:xfrm>
            <a:off x="9703269" y="1080435"/>
            <a:ext cx="2333936" cy="4697130"/>
            <a:chOff x="5925600" y="1080435"/>
            <a:chExt cx="2333936" cy="4697130"/>
          </a:xfrm>
        </p:grpSpPr>
        <p:sp>
          <p:nvSpPr>
            <p:cNvPr id="30" name="Title 1">
              <a:extLst>
                <a:ext uri="{FF2B5EF4-FFF2-40B4-BE49-F238E27FC236}">
                  <a16:creationId xmlns:a16="http://schemas.microsoft.com/office/drawing/2014/main" id="{B0455558-CEED-B219-11F5-B13DE0AB3F3D}"/>
                </a:ext>
              </a:extLst>
            </p:cNvPr>
            <p:cNvSpPr txBox="1">
              <a:spLocks/>
            </p:cNvSpPr>
            <p:nvPr/>
          </p:nvSpPr>
          <p:spPr>
            <a:xfrm>
              <a:off x="6132305" y="1919072"/>
              <a:ext cx="1853456"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CSN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QN</a:t>
              </a:r>
            </a:p>
            <a:p>
              <a:pPr>
                <a:lnSpc>
                  <a:spcPct val="200000"/>
                </a:lnSpc>
              </a:pPr>
              <a:r>
                <a:rPr lang="en-US" sz="1400" b="1" dirty="0">
                  <a:latin typeface="Chakra Petch" panose="00000500000000000000" pitchFamily="2" charset="-34"/>
                  <a:cs typeface="Chakra Petch" panose="00000500000000000000" pitchFamily="2" charset="-34"/>
                </a:rPr>
                <a:t>VLN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ISN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PCPR2</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Sample Factor</a:t>
              </a:r>
            </a:p>
          </p:txBody>
        </p:sp>
        <p:sp>
          <p:nvSpPr>
            <p:cNvPr id="32" name="Title 1">
              <a:extLst>
                <a:ext uri="{FF2B5EF4-FFF2-40B4-BE49-F238E27FC236}">
                  <a16:creationId xmlns:a16="http://schemas.microsoft.com/office/drawing/2014/main" id="{6DC6454D-5B16-E53E-AC05-CC005DC7C54C}"/>
                </a:ext>
              </a:extLst>
            </p:cNvPr>
            <p:cNvSpPr txBox="1">
              <a:spLocks/>
            </p:cNvSpPr>
            <p:nvPr/>
          </p:nvSpPr>
          <p:spPr>
            <a:xfrm>
              <a:off x="5925600"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Normalization</a:t>
              </a:r>
            </a:p>
          </p:txBody>
        </p:sp>
        <p:cxnSp>
          <p:nvCxnSpPr>
            <p:cNvPr id="39" name="Straight Connector 38">
              <a:extLst>
                <a:ext uri="{FF2B5EF4-FFF2-40B4-BE49-F238E27FC236}">
                  <a16:creationId xmlns:a16="http://schemas.microsoft.com/office/drawing/2014/main" id="{CC878452-CCF7-5DB3-8B67-94940FFD594C}"/>
                </a:ext>
              </a:extLst>
            </p:cNvPr>
            <p:cNvCxnSpPr>
              <a:cxnSpLocks/>
            </p:cNvCxnSpPr>
            <p:nvPr/>
          </p:nvCxnSpPr>
          <p:spPr>
            <a:xfrm>
              <a:off x="6132304" y="1585700"/>
              <a:ext cx="185345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457115687"/>
      </p:ext>
    </p:extLst>
  </p:cSld>
  <p:clrMapOvr>
    <a:masterClrMapping/>
  </p:clrMapOvr>
  <mc:AlternateContent xmlns:mc="http://schemas.openxmlformats.org/markup-compatibility/2006">
    <mc:Choice xmlns:p159="http://schemas.microsoft.com/office/powerpoint/2015/09/main" Requires="p159">
      <p:transition advClick="0" advTm="1000">
        <p159:morph option="byObject"/>
      </p:transition>
    </mc:Choice>
    <mc:Fallback>
      <p:transition advClick="0" advTm="100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mputation Sel">
            <a:extLst>
              <a:ext uri="{FF2B5EF4-FFF2-40B4-BE49-F238E27FC236}">
                <a16:creationId xmlns:a16="http://schemas.microsoft.com/office/drawing/2014/main" id="{0DAE1EA2-3D70-CECB-FEF7-095CBA5AD27A}"/>
              </a:ext>
            </a:extLst>
          </p:cNvPr>
          <p:cNvSpPr/>
          <p:nvPr/>
        </p:nvSpPr>
        <p:spPr>
          <a:xfrm>
            <a:off x="4312558" y="2454690"/>
            <a:ext cx="452323" cy="301752"/>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Imputation">
            <a:extLst>
              <a:ext uri="{FF2B5EF4-FFF2-40B4-BE49-F238E27FC236}">
                <a16:creationId xmlns:a16="http://schemas.microsoft.com/office/drawing/2014/main" id="{1A319250-8E71-737D-8D7E-8B9908F8BADB}"/>
              </a:ext>
            </a:extLst>
          </p:cNvPr>
          <p:cNvGrpSpPr/>
          <p:nvPr/>
        </p:nvGrpSpPr>
        <p:grpSpPr>
          <a:xfrm>
            <a:off x="4290679" y="1080435"/>
            <a:ext cx="1471296" cy="5777564"/>
            <a:chOff x="1793640" y="1080435"/>
            <a:chExt cx="1471296" cy="5777564"/>
          </a:xfrm>
        </p:grpSpPr>
        <p:sp>
          <p:nvSpPr>
            <p:cNvPr id="34" name="Title 1">
              <a:extLst>
                <a:ext uri="{FF2B5EF4-FFF2-40B4-BE49-F238E27FC236}">
                  <a16:creationId xmlns:a16="http://schemas.microsoft.com/office/drawing/2014/main" id="{510C7BD2-C542-61D8-A84A-DEEC112EF889}"/>
                </a:ext>
              </a:extLst>
            </p:cNvPr>
            <p:cNvSpPr txBox="1">
              <a:spLocks/>
            </p:cNvSpPr>
            <p:nvPr/>
          </p:nvSpPr>
          <p:spPr>
            <a:xfrm>
              <a:off x="1793640" y="1919075"/>
              <a:ext cx="1466912" cy="4938924"/>
            </a:xfrm>
            <a:prstGeom prst="rect">
              <a:avLst/>
            </a:prstGeom>
            <a:ln>
              <a:noFill/>
            </a:ln>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20000"/>
                </a:lnSpc>
              </a:pPr>
              <a:r>
                <a:rPr lang="en-US" sz="1400" dirty="0">
                  <a:solidFill>
                    <a:schemeClr val="bg1"/>
                  </a:solidFill>
                  <a:latin typeface="Chakra Petch" panose="00000500000000000000" pitchFamily="2" charset="-34"/>
                  <a:cs typeface="Chakra Petch" panose="00000500000000000000" pitchFamily="2" charset="-34"/>
                </a:rPr>
                <a:t>Arbitrary Value</a:t>
              </a:r>
            </a:p>
            <a:p>
              <a:pPr>
                <a:lnSpc>
                  <a:spcPct val="220000"/>
                </a:lnSpc>
              </a:pPr>
              <a:r>
                <a:rPr lang="en-US" sz="1400" b="1" dirty="0">
                  <a:latin typeface="Chakra Petch" panose="00000500000000000000" pitchFamily="2" charset="-34"/>
                  <a:cs typeface="Chakra Petch" panose="00000500000000000000" pitchFamily="2" charset="-34"/>
                </a:rPr>
                <a:t>LOD</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Zero</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Mean</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20000"/>
                </a:lnSpc>
              </a:pPr>
              <a:r>
                <a:rPr lang="en-US" sz="1400" dirty="0" err="1">
                  <a:solidFill>
                    <a:schemeClr val="bg1"/>
                  </a:solidFill>
                  <a:latin typeface="Chakra Petch" panose="00000500000000000000" pitchFamily="2" charset="-34"/>
                  <a:cs typeface="Chakra Petch" panose="00000500000000000000" pitchFamily="2" charset="-34"/>
                </a:rPr>
                <a:t>kNN</a:t>
              </a:r>
              <a:endParaRPr lang="en-US" sz="1400" dirty="0">
                <a:solidFill>
                  <a:schemeClr val="bg1"/>
                </a:solidFill>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RF</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SVD</a:t>
              </a:r>
            </a:p>
            <a:p>
              <a:pPr>
                <a:lnSpc>
                  <a:spcPct val="220000"/>
                </a:lnSpc>
              </a:pPr>
              <a:r>
                <a:rPr lang="en-US" sz="1400" dirty="0" err="1">
                  <a:solidFill>
                    <a:schemeClr val="bg1"/>
                  </a:solidFill>
                  <a:latin typeface="Chakra Petch" panose="00000500000000000000" pitchFamily="2" charset="-34"/>
                  <a:cs typeface="Chakra Petch" panose="00000500000000000000" pitchFamily="2" charset="-34"/>
                </a:rPr>
                <a:t>qRILC</a:t>
              </a:r>
              <a:endParaRPr lang="en-US" sz="1400" dirty="0">
                <a:solidFill>
                  <a:schemeClr val="bg1"/>
                </a:solidFill>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BPCA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PPCA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MI</a:t>
              </a:r>
            </a:p>
          </p:txBody>
        </p:sp>
        <p:sp>
          <p:nvSpPr>
            <p:cNvPr id="20" name="Title 1">
              <a:extLst>
                <a:ext uri="{FF2B5EF4-FFF2-40B4-BE49-F238E27FC236}">
                  <a16:creationId xmlns:a16="http://schemas.microsoft.com/office/drawing/2014/main" id="{2110ED6B-7C09-1B74-F464-3EC1FFD6C9C9}"/>
                </a:ext>
              </a:extLst>
            </p:cNvPr>
            <p:cNvSpPr txBox="1">
              <a:spLocks/>
            </p:cNvSpPr>
            <p:nvPr/>
          </p:nvSpPr>
          <p:spPr>
            <a:xfrm>
              <a:off x="1795832" y="1080435"/>
              <a:ext cx="1466912"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Imputation</a:t>
              </a:r>
            </a:p>
          </p:txBody>
        </p:sp>
        <p:cxnSp>
          <p:nvCxnSpPr>
            <p:cNvPr id="11" name="Straight Connector 10">
              <a:extLst>
                <a:ext uri="{FF2B5EF4-FFF2-40B4-BE49-F238E27FC236}">
                  <a16:creationId xmlns:a16="http://schemas.microsoft.com/office/drawing/2014/main" id="{7A86F073-312D-A663-A48B-830F41DDC323}"/>
                </a:ext>
              </a:extLst>
            </p:cNvPr>
            <p:cNvCxnSpPr>
              <a:cxnSpLocks/>
            </p:cNvCxnSpPr>
            <p:nvPr/>
          </p:nvCxnSpPr>
          <p:spPr>
            <a:xfrm>
              <a:off x="1798024"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31" name="Batch Sel">
            <a:extLst>
              <a:ext uri="{FF2B5EF4-FFF2-40B4-BE49-F238E27FC236}">
                <a16:creationId xmlns:a16="http://schemas.microsoft.com/office/drawing/2014/main" id="{72E4F3A5-A22D-6858-B7F4-344E52004ABD}"/>
              </a:ext>
            </a:extLst>
          </p:cNvPr>
          <p:cNvSpPr/>
          <p:nvPr/>
        </p:nvSpPr>
        <p:spPr>
          <a:xfrm>
            <a:off x="1842733" y="2076514"/>
            <a:ext cx="1668817" cy="301752"/>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grpSp>
        <p:nvGrpSpPr>
          <p:cNvPr id="7" name="BatchCorrection">
            <a:extLst>
              <a:ext uri="{FF2B5EF4-FFF2-40B4-BE49-F238E27FC236}">
                <a16:creationId xmlns:a16="http://schemas.microsoft.com/office/drawing/2014/main" id="{30401EF8-474F-D353-E5CA-A4A81168FF5C}"/>
              </a:ext>
            </a:extLst>
          </p:cNvPr>
          <p:cNvGrpSpPr/>
          <p:nvPr/>
        </p:nvGrpSpPr>
        <p:grpSpPr>
          <a:xfrm>
            <a:off x="1762986" y="1080435"/>
            <a:ext cx="2379656" cy="4236417"/>
            <a:chOff x="3427204" y="1080435"/>
            <a:chExt cx="2379656" cy="4236417"/>
          </a:xfrm>
        </p:grpSpPr>
        <p:sp>
          <p:nvSpPr>
            <p:cNvPr id="35" name="Title 1">
              <a:extLst>
                <a:ext uri="{FF2B5EF4-FFF2-40B4-BE49-F238E27FC236}">
                  <a16:creationId xmlns:a16="http://schemas.microsoft.com/office/drawing/2014/main" id="{45BF363A-E8D5-BF4C-EB87-B26B8DE55FAC}"/>
                </a:ext>
              </a:extLst>
            </p:cNvPr>
            <p:cNvSpPr txBox="1">
              <a:spLocks/>
            </p:cNvSpPr>
            <p:nvPr/>
          </p:nvSpPr>
          <p:spPr>
            <a:xfrm>
              <a:off x="3467256" y="1919073"/>
              <a:ext cx="2339603"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b="1" dirty="0">
                  <a:latin typeface="Chakra Petch" panose="00000500000000000000" pitchFamily="2" charset="-34"/>
                  <a:cs typeface="Chakra Petch" panose="00000500000000000000" pitchFamily="2" charset="-34"/>
                </a:rPr>
                <a:t>Internal Standards</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QC-RSC</a:t>
              </a:r>
            </a:p>
            <a:p>
              <a:pPr>
                <a:lnSpc>
                  <a:spcPct val="200000"/>
                </a:lnSpc>
              </a:pPr>
              <a:r>
                <a:rPr lang="en-US" sz="1400" dirty="0" err="1">
                  <a:solidFill>
                    <a:schemeClr val="bg1"/>
                  </a:solidFill>
                  <a:latin typeface="Chakra Petch" panose="00000500000000000000" pitchFamily="2" charset="-34"/>
                  <a:cs typeface="Chakra Petch" panose="00000500000000000000" pitchFamily="2" charset="-34"/>
                </a:rPr>
                <a:t>ComBat</a:t>
              </a:r>
              <a:endParaRPr lang="en-US" sz="14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PCPR2</a:t>
              </a:r>
              <a:endParaRPr lang="en-US" sz="20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LOESS</a:t>
              </a:r>
            </a:p>
          </p:txBody>
        </p:sp>
        <p:sp>
          <p:nvSpPr>
            <p:cNvPr id="21" name="Title 1">
              <a:extLst>
                <a:ext uri="{FF2B5EF4-FFF2-40B4-BE49-F238E27FC236}">
                  <a16:creationId xmlns:a16="http://schemas.microsoft.com/office/drawing/2014/main" id="{85BB713F-7945-0E44-78F3-447EDAC4E275}"/>
                </a:ext>
              </a:extLst>
            </p:cNvPr>
            <p:cNvSpPr txBox="1">
              <a:spLocks/>
            </p:cNvSpPr>
            <p:nvPr/>
          </p:nvSpPr>
          <p:spPr>
            <a:xfrm>
              <a:off x="3427204"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Batch Correction</a:t>
              </a:r>
            </a:p>
          </p:txBody>
        </p:sp>
        <p:cxnSp>
          <p:nvCxnSpPr>
            <p:cNvPr id="12" name="Straight Connector 11">
              <a:extLst>
                <a:ext uri="{FF2B5EF4-FFF2-40B4-BE49-F238E27FC236}">
                  <a16:creationId xmlns:a16="http://schemas.microsoft.com/office/drawing/2014/main" id="{65FB8F56-9D3C-CA33-D34A-58D5278212DF}"/>
                </a:ext>
              </a:extLst>
            </p:cNvPr>
            <p:cNvCxnSpPr>
              <a:cxnSpLocks/>
            </p:cNvCxnSpPr>
            <p:nvPr/>
          </p:nvCxnSpPr>
          <p:spPr>
            <a:xfrm>
              <a:off x="3472924" y="1585700"/>
              <a:ext cx="233393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16" name="Normalization Sel">
            <a:extLst>
              <a:ext uri="{FF2B5EF4-FFF2-40B4-BE49-F238E27FC236}">
                <a16:creationId xmlns:a16="http://schemas.microsoft.com/office/drawing/2014/main" id="{9D06B0D8-A36D-8D0A-B581-7EDCBBFAF697}"/>
              </a:ext>
            </a:extLst>
          </p:cNvPr>
          <p:cNvSpPr/>
          <p:nvPr/>
        </p:nvSpPr>
        <p:spPr>
          <a:xfrm>
            <a:off x="6094506" y="3782576"/>
            <a:ext cx="502759" cy="301752"/>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grpSp>
        <p:nvGrpSpPr>
          <p:cNvPr id="14" name="Filtering">
            <a:extLst>
              <a:ext uri="{FF2B5EF4-FFF2-40B4-BE49-F238E27FC236}">
                <a16:creationId xmlns:a16="http://schemas.microsoft.com/office/drawing/2014/main" id="{47AD5C3A-3293-F857-4CA2-CDCE5DF76EFB}"/>
              </a:ext>
            </a:extLst>
          </p:cNvPr>
          <p:cNvGrpSpPr/>
          <p:nvPr/>
        </p:nvGrpSpPr>
        <p:grpSpPr>
          <a:xfrm>
            <a:off x="148037" y="1080435"/>
            <a:ext cx="1466912" cy="3661038"/>
            <a:chOff x="164460" y="1080435"/>
            <a:chExt cx="1466912" cy="3661038"/>
          </a:xfrm>
        </p:grpSpPr>
        <p:sp>
          <p:nvSpPr>
            <p:cNvPr id="19" name="Title 1">
              <a:extLst>
                <a:ext uri="{FF2B5EF4-FFF2-40B4-BE49-F238E27FC236}">
                  <a16:creationId xmlns:a16="http://schemas.microsoft.com/office/drawing/2014/main" id="{D30C6BD6-9535-F357-FE7D-646D083EB8EB}"/>
                </a:ext>
              </a:extLst>
            </p:cNvPr>
            <p:cNvSpPr txBox="1">
              <a:spLocks/>
            </p:cNvSpPr>
            <p:nvPr/>
          </p:nvSpPr>
          <p:spPr>
            <a:xfrm>
              <a:off x="164460" y="1080435"/>
              <a:ext cx="1466912" cy="506130"/>
            </a:xfrm>
            <a:prstGeom prst="rect">
              <a:avLst/>
            </a:prstGeom>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Filtering</a:t>
              </a:r>
            </a:p>
          </p:txBody>
        </p:sp>
        <p:cxnSp>
          <p:nvCxnSpPr>
            <p:cNvPr id="9" name="Straight Connector 8">
              <a:extLst>
                <a:ext uri="{FF2B5EF4-FFF2-40B4-BE49-F238E27FC236}">
                  <a16:creationId xmlns:a16="http://schemas.microsoft.com/office/drawing/2014/main" id="{46013B12-F30A-37A9-1ACE-9C02C5C51D42}"/>
                </a:ext>
              </a:extLst>
            </p:cNvPr>
            <p:cNvCxnSpPr>
              <a:cxnSpLocks/>
            </p:cNvCxnSpPr>
            <p:nvPr/>
          </p:nvCxnSpPr>
          <p:spPr>
            <a:xfrm>
              <a:off x="164460"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3" name="Title 1">
              <a:extLst>
                <a:ext uri="{FF2B5EF4-FFF2-40B4-BE49-F238E27FC236}">
                  <a16:creationId xmlns:a16="http://schemas.microsoft.com/office/drawing/2014/main" id="{876BAA2F-3849-8E77-161D-A0A8C57B52E3}"/>
                </a:ext>
              </a:extLst>
            </p:cNvPr>
            <p:cNvSpPr txBox="1">
              <a:spLocks/>
            </p:cNvSpPr>
            <p:nvPr/>
          </p:nvSpPr>
          <p:spPr>
            <a:xfrm>
              <a:off x="164460" y="1919075"/>
              <a:ext cx="1466912" cy="2822398"/>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Missing Values</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Sample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Feature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Batch</a:t>
              </a:r>
            </a:p>
            <a:p>
              <a:pPr marL="228600" lvl="1">
                <a:lnSpc>
                  <a:spcPct val="200000"/>
                </a:lnSpc>
              </a:pPr>
              <a:endParaRPr lang="en-US" sz="8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Outliers</a:t>
              </a:r>
              <a:endParaRPr lang="en-US" sz="2000" dirty="0">
                <a:solidFill>
                  <a:schemeClr val="bg1"/>
                </a:solidFill>
                <a:latin typeface="Chakra Petch" panose="00000500000000000000" pitchFamily="2" charset="-34"/>
                <a:cs typeface="Chakra Petch" panose="00000500000000000000" pitchFamily="2" charset="-34"/>
              </a:endParaRPr>
            </a:p>
            <a:p>
              <a:pPr>
                <a:lnSpc>
                  <a:spcPct val="200000"/>
                </a:lnSpc>
              </a:pPr>
              <a:endParaRPr lang="en-US" sz="2000" dirty="0">
                <a:solidFill>
                  <a:schemeClr val="bg1"/>
                </a:solidFill>
                <a:latin typeface="Chakra Petch" panose="00000500000000000000" pitchFamily="2" charset="-34"/>
                <a:cs typeface="Chakra Petch" panose="00000500000000000000" pitchFamily="2" charset="-34"/>
              </a:endParaRPr>
            </a:p>
          </p:txBody>
        </p:sp>
      </p:grpSp>
      <p:sp>
        <p:nvSpPr>
          <p:cNvPr id="3" name="Scaling Sel">
            <a:extLst>
              <a:ext uri="{FF2B5EF4-FFF2-40B4-BE49-F238E27FC236}">
                <a16:creationId xmlns:a16="http://schemas.microsoft.com/office/drawing/2014/main" id="{F2A9CC69-566D-E7BF-57D2-90B765BBF670}"/>
              </a:ext>
            </a:extLst>
          </p:cNvPr>
          <p:cNvSpPr/>
          <p:nvPr/>
        </p:nvSpPr>
        <p:spPr>
          <a:xfrm>
            <a:off x="10630793" y="3366209"/>
            <a:ext cx="601080" cy="301752"/>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ransformation Sel">
            <a:extLst>
              <a:ext uri="{FF2B5EF4-FFF2-40B4-BE49-F238E27FC236}">
                <a16:creationId xmlns:a16="http://schemas.microsoft.com/office/drawing/2014/main" id="{8026C6AE-21B1-9877-A817-45BBFC71269E}"/>
              </a:ext>
            </a:extLst>
          </p:cNvPr>
          <p:cNvSpPr/>
          <p:nvPr/>
        </p:nvSpPr>
        <p:spPr>
          <a:xfrm>
            <a:off x="8411973" y="2081440"/>
            <a:ext cx="1828334" cy="301752"/>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Transformation">
            <a:extLst>
              <a:ext uri="{FF2B5EF4-FFF2-40B4-BE49-F238E27FC236}">
                <a16:creationId xmlns:a16="http://schemas.microsoft.com/office/drawing/2014/main" id="{1C7FEF4C-2E3D-1516-F4C0-DCFF19F354BB}"/>
              </a:ext>
            </a:extLst>
          </p:cNvPr>
          <p:cNvGrpSpPr/>
          <p:nvPr/>
        </p:nvGrpSpPr>
        <p:grpSpPr>
          <a:xfrm>
            <a:off x="8391985" y="1080435"/>
            <a:ext cx="2076761" cy="4236415"/>
            <a:chOff x="9950779" y="1080435"/>
            <a:chExt cx="2076761" cy="4236415"/>
          </a:xfrm>
        </p:grpSpPr>
        <p:sp>
          <p:nvSpPr>
            <p:cNvPr id="23" name="Title 1">
              <a:extLst>
                <a:ext uri="{FF2B5EF4-FFF2-40B4-BE49-F238E27FC236}">
                  <a16:creationId xmlns:a16="http://schemas.microsoft.com/office/drawing/2014/main" id="{D7CE8F93-1826-913E-7C00-0F1354731329}"/>
                </a:ext>
              </a:extLst>
            </p:cNvPr>
            <p:cNvSpPr txBox="1">
              <a:spLocks/>
            </p:cNvSpPr>
            <p:nvPr/>
          </p:nvSpPr>
          <p:spPr>
            <a:xfrm>
              <a:off x="9950779" y="1080435"/>
              <a:ext cx="2076761"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Transformation</a:t>
              </a:r>
              <a:endParaRPr lang="en-US" sz="1800" dirty="0">
                <a:solidFill>
                  <a:schemeClr val="bg1"/>
                </a:solidFill>
                <a:latin typeface="Chakra Petch" panose="00000500000000000000" pitchFamily="2" charset="-34"/>
                <a:cs typeface="Chakra Petch" panose="00000500000000000000" pitchFamily="2" charset="-34"/>
              </a:endParaRPr>
            </a:p>
          </p:txBody>
        </p:sp>
        <p:cxnSp>
          <p:nvCxnSpPr>
            <p:cNvPr id="18" name="Straight Connector 17">
              <a:extLst>
                <a:ext uri="{FF2B5EF4-FFF2-40B4-BE49-F238E27FC236}">
                  <a16:creationId xmlns:a16="http://schemas.microsoft.com/office/drawing/2014/main" id="{36D35A83-4E24-776E-347A-B9044C56A22C}"/>
                </a:ext>
              </a:extLst>
            </p:cNvPr>
            <p:cNvCxnSpPr>
              <a:cxnSpLocks/>
            </p:cNvCxnSpPr>
            <p:nvPr/>
          </p:nvCxnSpPr>
          <p:spPr>
            <a:xfrm>
              <a:off x="9950779" y="1585700"/>
              <a:ext cx="2076761"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8" name="Title 1">
              <a:extLst>
                <a:ext uri="{FF2B5EF4-FFF2-40B4-BE49-F238E27FC236}">
                  <a16:creationId xmlns:a16="http://schemas.microsoft.com/office/drawing/2014/main" id="{2B5861C1-03A3-92D2-AA7D-DB605168C8D4}"/>
                </a:ext>
              </a:extLst>
            </p:cNvPr>
            <p:cNvSpPr txBox="1">
              <a:spLocks/>
            </p:cNvSpPr>
            <p:nvPr/>
          </p:nvSpPr>
          <p:spPr>
            <a:xfrm>
              <a:off x="9950779" y="1919071"/>
              <a:ext cx="2076761"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b="1" dirty="0">
                  <a:latin typeface="Chakra Petch" panose="00000500000000000000" pitchFamily="2" charset="-34"/>
                  <a:cs typeface="Chakra Petch" panose="00000500000000000000" pitchFamily="2" charset="-34"/>
                </a:rPr>
                <a:t>Log Transformation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Power Transformation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Cubic Root</a:t>
              </a:r>
            </a:p>
            <a:p>
              <a:pPr>
                <a:lnSpc>
                  <a:spcPct val="200000"/>
                </a:lnSpc>
              </a:pPr>
              <a:endParaRPr lang="en-US" sz="1400" dirty="0">
                <a:solidFill>
                  <a:schemeClr val="bg1"/>
                </a:solidFill>
                <a:latin typeface="Chakra Petch" panose="00000500000000000000" pitchFamily="2" charset="-34"/>
                <a:cs typeface="Chakra Petch" panose="00000500000000000000" pitchFamily="2" charset="-34"/>
              </a:endParaRPr>
            </a:p>
          </p:txBody>
        </p:sp>
      </p:grpSp>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1" y="1"/>
            <a:ext cx="4410075"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The problem</a:t>
            </a:r>
          </a:p>
        </p:txBody>
      </p:sp>
      <p:grpSp>
        <p:nvGrpSpPr>
          <p:cNvPr id="29" name="Group 28">
            <a:extLst>
              <a:ext uri="{FF2B5EF4-FFF2-40B4-BE49-F238E27FC236}">
                <a16:creationId xmlns:a16="http://schemas.microsoft.com/office/drawing/2014/main" id="{2D6E6A1C-7B04-CCD7-F40D-2ED18632CC1B}"/>
              </a:ext>
            </a:extLst>
          </p:cNvPr>
          <p:cNvGrpSpPr/>
          <p:nvPr/>
        </p:nvGrpSpPr>
        <p:grpSpPr>
          <a:xfrm>
            <a:off x="10616783" y="1080435"/>
            <a:ext cx="1427179" cy="4697129"/>
            <a:chOff x="10616783" y="1080435"/>
            <a:chExt cx="1427179" cy="4697129"/>
          </a:xfrm>
        </p:grpSpPr>
        <p:sp>
          <p:nvSpPr>
            <p:cNvPr id="30" name="Title 1">
              <a:extLst>
                <a:ext uri="{FF2B5EF4-FFF2-40B4-BE49-F238E27FC236}">
                  <a16:creationId xmlns:a16="http://schemas.microsoft.com/office/drawing/2014/main" id="{DC907469-59C1-123A-2319-C4688C1752A2}"/>
                </a:ext>
              </a:extLst>
            </p:cNvPr>
            <p:cNvSpPr txBox="1">
              <a:spLocks/>
            </p:cNvSpPr>
            <p:nvPr/>
          </p:nvSpPr>
          <p:spPr>
            <a:xfrm>
              <a:off x="10681639" y="1080435"/>
              <a:ext cx="1362323"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Scaling</a:t>
              </a:r>
            </a:p>
          </p:txBody>
        </p:sp>
        <p:cxnSp>
          <p:nvCxnSpPr>
            <p:cNvPr id="32" name="Straight Connector 31">
              <a:extLst>
                <a:ext uri="{FF2B5EF4-FFF2-40B4-BE49-F238E27FC236}">
                  <a16:creationId xmlns:a16="http://schemas.microsoft.com/office/drawing/2014/main" id="{2BA15D13-E021-FD6E-BA9D-B6C06FFA6E66}"/>
                </a:ext>
              </a:extLst>
            </p:cNvPr>
            <p:cNvCxnSpPr>
              <a:cxnSpLocks/>
            </p:cNvCxnSpPr>
            <p:nvPr/>
          </p:nvCxnSpPr>
          <p:spPr>
            <a:xfrm>
              <a:off x="10616783" y="1585700"/>
              <a:ext cx="1427179"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9" name="Title 1">
              <a:extLst>
                <a:ext uri="{FF2B5EF4-FFF2-40B4-BE49-F238E27FC236}">
                  <a16:creationId xmlns:a16="http://schemas.microsoft.com/office/drawing/2014/main" id="{9104996A-4E0A-00E7-CC82-A96577E8410A}"/>
                </a:ext>
              </a:extLst>
            </p:cNvPr>
            <p:cNvSpPr txBox="1">
              <a:spLocks/>
            </p:cNvSpPr>
            <p:nvPr/>
          </p:nvSpPr>
          <p:spPr>
            <a:xfrm>
              <a:off x="10616783" y="1919071"/>
              <a:ext cx="1427179"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Unit Variance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Pareto</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Range</a:t>
              </a:r>
            </a:p>
            <a:p>
              <a:pPr>
                <a:lnSpc>
                  <a:spcPct val="200000"/>
                </a:lnSpc>
              </a:pPr>
              <a:r>
                <a:rPr lang="en-US" sz="1400" b="1" dirty="0">
                  <a:latin typeface="Chakra Petch" panose="00000500000000000000" pitchFamily="2" charset="-34"/>
                  <a:cs typeface="Chakra Petch" panose="00000500000000000000" pitchFamily="2" charset="-34"/>
                </a:rPr>
                <a:t>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X-VAST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Level</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Linear Baseline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Mean</a:t>
              </a:r>
            </a:p>
          </p:txBody>
        </p:sp>
      </p:grpSp>
      <p:grpSp>
        <p:nvGrpSpPr>
          <p:cNvPr id="40" name="Group 39">
            <a:extLst>
              <a:ext uri="{FF2B5EF4-FFF2-40B4-BE49-F238E27FC236}">
                <a16:creationId xmlns:a16="http://schemas.microsoft.com/office/drawing/2014/main" id="{B4A6EDF3-88E8-4126-FADA-C6D2F265CF3D}"/>
              </a:ext>
            </a:extLst>
          </p:cNvPr>
          <p:cNvGrpSpPr/>
          <p:nvPr/>
        </p:nvGrpSpPr>
        <p:grpSpPr>
          <a:xfrm>
            <a:off x="5912319" y="1080435"/>
            <a:ext cx="2333936" cy="4697130"/>
            <a:chOff x="5925600" y="1080435"/>
            <a:chExt cx="2333936" cy="4697130"/>
          </a:xfrm>
        </p:grpSpPr>
        <p:sp>
          <p:nvSpPr>
            <p:cNvPr id="41" name="Title 1">
              <a:extLst>
                <a:ext uri="{FF2B5EF4-FFF2-40B4-BE49-F238E27FC236}">
                  <a16:creationId xmlns:a16="http://schemas.microsoft.com/office/drawing/2014/main" id="{872CEFE1-D3CB-FCCB-97F2-236CAAADDDB9}"/>
                </a:ext>
              </a:extLst>
            </p:cNvPr>
            <p:cNvSpPr txBox="1">
              <a:spLocks/>
            </p:cNvSpPr>
            <p:nvPr/>
          </p:nvSpPr>
          <p:spPr>
            <a:xfrm>
              <a:off x="6132305" y="1919072"/>
              <a:ext cx="1853456"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CSN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VLN</a:t>
              </a:r>
            </a:p>
            <a:p>
              <a:pPr>
                <a:lnSpc>
                  <a:spcPct val="200000"/>
                </a:lnSpc>
              </a:pPr>
              <a:r>
                <a:rPr lang="en-US" sz="1400" b="1" dirty="0">
                  <a:latin typeface="Chakra Petch" panose="00000500000000000000" pitchFamily="2" charset="-34"/>
                  <a:cs typeface="Chakra Petch" panose="00000500000000000000" pitchFamily="2" charset="-34"/>
                </a:rPr>
                <a:t>ISN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PCPR2</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Sample Factor</a:t>
              </a:r>
            </a:p>
          </p:txBody>
        </p:sp>
        <p:sp>
          <p:nvSpPr>
            <p:cNvPr id="42" name="Title 1">
              <a:extLst>
                <a:ext uri="{FF2B5EF4-FFF2-40B4-BE49-F238E27FC236}">
                  <a16:creationId xmlns:a16="http://schemas.microsoft.com/office/drawing/2014/main" id="{DE102B5F-10C6-24AC-E808-EDCC28D7D6A6}"/>
                </a:ext>
              </a:extLst>
            </p:cNvPr>
            <p:cNvSpPr txBox="1">
              <a:spLocks/>
            </p:cNvSpPr>
            <p:nvPr/>
          </p:nvSpPr>
          <p:spPr>
            <a:xfrm>
              <a:off x="5925600"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Normalization</a:t>
              </a:r>
            </a:p>
          </p:txBody>
        </p:sp>
        <p:cxnSp>
          <p:nvCxnSpPr>
            <p:cNvPr id="43" name="Straight Connector 42">
              <a:extLst>
                <a:ext uri="{FF2B5EF4-FFF2-40B4-BE49-F238E27FC236}">
                  <a16:creationId xmlns:a16="http://schemas.microsoft.com/office/drawing/2014/main" id="{BC481276-59DE-FE94-9BB2-E801FD865189}"/>
                </a:ext>
              </a:extLst>
            </p:cNvPr>
            <p:cNvCxnSpPr>
              <a:cxnSpLocks/>
            </p:cNvCxnSpPr>
            <p:nvPr/>
          </p:nvCxnSpPr>
          <p:spPr>
            <a:xfrm>
              <a:off x="6132304" y="1585700"/>
              <a:ext cx="185345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91825387"/>
      </p:ext>
    </p:extLst>
  </p:cSld>
  <p:clrMapOvr>
    <a:masterClrMapping/>
  </p:clrMapOvr>
  <mc:AlternateContent xmlns:mc="http://schemas.openxmlformats.org/markup-compatibility/2006">
    <mc:Choice xmlns:p159="http://schemas.microsoft.com/office/powerpoint/2015/09/main" Requires="p159">
      <p:transition advClick="0" advTm="1000">
        <p159:morph option="byObject"/>
      </p:transition>
    </mc:Choice>
    <mc:Fallback>
      <p:transition advClick="0" advTm="100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mputation Sel">
            <a:extLst>
              <a:ext uri="{FF2B5EF4-FFF2-40B4-BE49-F238E27FC236}">
                <a16:creationId xmlns:a16="http://schemas.microsoft.com/office/drawing/2014/main" id="{0DAE1EA2-3D70-CECB-FEF7-095CBA5AD27A}"/>
              </a:ext>
            </a:extLst>
          </p:cNvPr>
          <p:cNvSpPr/>
          <p:nvPr/>
        </p:nvSpPr>
        <p:spPr>
          <a:xfrm>
            <a:off x="1782148" y="4426356"/>
            <a:ext cx="354628" cy="301752"/>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Imputation">
            <a:extLst>
              <a:ext uri="{FF2B5EF4-FFF2-40B4-BE49-F238E27FC236}">
                <a16:creationId xmlns:a16="http://schemas.microsoft.com/office/drawing/2014/main" id="{1A319250-8E71-737D-8D7E-8B9908F8BADB}"/>
              </a:ext>
            </a:extLst>
          </p:cNvPr>
          <p:cNvGrpSpPr/>
          <p:nvPr/>
        </p:nvGrpSpPr>
        <p:grpSpPr>
          <a:xfrm>
            <a:off x="1762986" y="1080435"/>
            <a:ext cx="1471296" cy="5777564"/>
            <a:chOff x="1793640" y="1080435"/>
            <a:chExt cx="1471296" cy="5777564"/>
          </a:xfrm>
        </p:grpSpPr>
        <p:sp>
          <p:nvSpPr>
            <p:cNvPr id="34" name="Title 1">
              <a:extLst>
                <a:ext uri="{FF2B5EF4-FFF2-40B4-BE49-F238E27FC236}">
                  <a16:creationId xmlns:a16="http://schemas.microsoft.com/office/drawing/2014/main" id="{510C7BD2-C542-61D8-A84A-DEEC112EF889}"/>
                </a:ext>
              </a:extLst>
            </p:cNvPr>
            <p:cNvSpPr txBox="1">
              <a:spLocks/>
            </p:cNvSpPr>
            <p:nvPr/>
          </p:nvSpPr>
          <p:spPr>
            <a:xfrm>
              <a:off x="1793640" y="1919075"/>
              <a:ext cx="1466912" cy="4938924"/>
            </a:xfrm>
            <a:prstGeom prst="rect">
              <a:avLst/>
            </a:prstGeom>
            <a:ln>
              <a:noFill/>
            </a:ln>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20000"/>
                </a:lnSpc>
              </a:pPr>
              <a:r>
                <a:rPr lang="en-US" sz="1400" dirty="0">
                  <a:solidFill>
                    <a:schemeClr val="bg1"/>
                  </a:solidFill>
                  <a:latin typeface="Chakra Petch" panose="00000500000000000000" pitchFamily="2" charset="-34"/>
                  <a:cs typeface="Chakra Petch" panose="00000500000000000000" pitchFamily="2" charset="-34"/>
                </a:rPr>
                <a:t>Arbitrary Value</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LOD</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Zero</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Mean</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20000"/>
                </a:lnSpc>
              </a:pPr>
              <a:r>
                <a:rPr lang="en-US" sz="1400" dirty="0" err="1">
                  <a:solidFill>
                    <a:schemeClr val="bg1"/>
                  </a:solidFill>
                  <a:latin typeface="Chakra Petch" panose="00000500000000000000" pitchFamily="2" charset="-34"/>
                  <a:cs typeface="Chakra Petch" panose="00000500000000000000" pitchFamily="2" charset="-34"/>
                </a:rPr>
                <a:t>kNN</a:t>
              </a:r>
              <a:endParaRPr lang="en-US" sz="1400" dirty="0">
                <a:solidFill>
                  <a:schemeClr val="bg1"/>
                </a:solidFill>
                <a:latin typeface="Chakra Petch" panose="00000500000000000000" pitchFamily="2" charset="-34"/>
                <a:cs typeface="Chakra Petch" panose="00000500000000000000" pitchFamily="2" charset="-34"/>
              </a:endParaRPr>
            </a:p>
            <a:p>
              <a:pPr>
                <a:lnSpc>
                  <a:spcPct val="220000"/>
                </a:lnSpc>
              </a:pPr>
              <a:r>
                <a:rPr lang="en-US" sz="1400" b="1" dirty="0">
                  <a:latin typeface="Chakra Petch" panose="00000500000000000000" pitchFamily="2" charset="-34"/>
                  <a:cs typeface="Chakra Petch" panose="00000500000000000000" pitchFamily="2" charset="-34"/>
                </a:rPr>
                <a:t>RF</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SVD</a:t>
              </a:r>
            </a:p>
            <a:p>
              <a:pPr>
                <a:lnSpc>
                  <a:spcPct val="220000"/>
                </a:lnSpc>
              </a:pPr>
              <a:r>
                <a:rPr lang="en-US" sz="1400" dirty="0" err="1">
                  <a:solidFill>
                    <a:schemeClr val="bg1"/>
                  </a:solidFill>
                  <a:latin typeface="Chakra Petch" panose="00000500000000000000" pitchFamily="2" charset="-34"/>
                  <a:cs typeface="Chakra Petch" panose="00000500000000000000" pitchFamily="2" charset="-34"/>
                </a:rPr>
                <a:t>qRILC</a:t>
              </a:r>
              <a:endParaRPr lang="en-US" sz="1400" dirty="0">
                <a:solidFill>
                  <a:schemeClr val="bg1"/>
                </a:solidFill>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BPCA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PPCA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MI</a:t>
              </a:r>
            </a:p>
          </p:txBody>
        </p:sp>
        <p:sp>
          <p:nvSpPr>
            <p:cNvPr id="20" name="Title 1">
              <a:extLst>
                <a:ext uri="{FF2B5EF4-FFF2-40B4-BE49-F238E27FC236}">
                  <a16:creationId xmlns:a16="http://schemas.microsoft.com/office/drawing/2014/main" id="{2110ED6B-7C09-1B74-F464-3EC1FFD6C9C9}"/>
                </a:ext>
              </a:extLst>
            </p:cNvPr>
            <p:cNvSpPr txBox="1">
              <a:spLocks/>
            </p:cNvSpPr>
            <p:nvPr/>
          </p:nvSpPr>
          <p:spPr>
            <a:xfrm>
              <a:off x="1795832" y="1080435"/>
              <a:ext cx="1466912"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Imputation</a:t>
              </a:r>
            </a:p>
          </p:txBody>
        </p:sp>
        <p:cxnSp>
          <p:nvCxnSpPr>
            <p:cNvPr id="11" name="Straight Connector 10">
              <a:extLst>
                <a:ext uri="{FF2B5EF4-FFF2-40B4-BE49-F238E27FC236}">
                  <a16:creationId xmlns:a16="http://schemas.microsoft.com/office/drawing/2014/main" id="{7A86F073-312D-A663-A48B-830F41DDC323}"/>
                </a:ext>
              </a:extLst>
            </p:cNvPr>
            <p:cNvCxnSpPr>
              <a:cxnSpLocks/>
            </p:cNvCxnSpPr>
            <p:nvPr/>
          </p:nvCxnSpPr>
          <p:spPr>
            <a:xfrm>
              <a:off x="1798024"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31" name="Batch Sel">
            <a:extLst>
              <a:ext uri="{FF2B5EF4-FFF2-40B4-BE49-F238E27FC236}">
                <a16:creationId xmlns:a16="http://schemas.microsoft.com/office/drawing/2014/main" id="{72E4F3A5-A22D-6858-B7F4-344E52004ABD}"/>
              </a:ext>
            </a:extLst>
          </p:cNvPr>
          <p:cNvSpPr/>
          <p:nvPr/>
        </p:nvSpPr>
        <p:spPr>
          <a:xfrm>
            <a:off x="3431117" y="3353563"/>
            <a:ext cx="728927" cy="301752"/>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grpSp>
        <p:nvGrpSpPr>
          <p:cNvPr id="7" name="BatchCorrection">
            <a:extLst>
              <a:ext uri="{FF2B5EF4-FFF2-40B4-BE49-F238E27FC236}">
                <a16:creationId xmlns:a16="http://schemas.microsoft.com/office/drawing/2014/main" id="{30401EF8-474F-D353-E5CA-A4A81168FF5C}"/>
              </a:ext>
            </a:extLst>
          </p:cNvPr>
          <p:cNvGrpSpPr/>
          <p:nvPr/>
        </p:nvGrpSpPr>
        <p:grpSpPr>
          <a:xfrm>
            <a:off x="3382319" y="1080435"/>
            <a:ext cx="2379656" cy="4236417"/>
            <a:chOff x="3427204" y="1080435"/>
            <a:chExt cx="2379656" cy="4236417"/>
          </a:xfrm>
        </p:grpSpPr>
        <p:sp>
          <p:nvSpPr>
            <p:cNvPr id="35" name="Title 1">
              <a:extLst>
                <a:ext uri="{FF2B5EF4-FFF2-40B4-BE49-F238E27FC236}">
                  <a16:creationId xmlns:a16="http://schemas.microsoft.com/office/drawing/2014/main" id="{45BF363A-E8D5-BF4C-EB87-B26B8DE55FAC}"/>
                </a:ext>
              </a:extLst>
            </p:cNvPr>
            <p:cNvSpPr txBox="1">
              <a:spLocks/>
            </p:cNvSpPr>
            <p:nvPr/>
          </p:nvSpPr>
          <p:spPr>
            <a:xfrm>
              <a:off x="3467256" y="1919073"/>
              <a:ext cx="2339603"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Internal Standards</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QC-RSC</a:t>
              </a:r>
            </a:p>
            <a:p>
              <a:pPr>
                <a:lnSpc>
                  <a:spcPct val="200000"/>
                </a:lnSpc>
              </a:pPr>
              <a:r>
                <a:rPr lang="en-US" sz="1400" dirty="0" err="1">
                  <a:solidFill>
                    <a:schemeClr val="bg1"/>
                  </a:solidFill>
                  <a:latin typeface="Chakra Petch" panose="00000500000000000000" pitchFamily="2" charset="-34"/>
                  <a:cs typeface="Chakra Petch" panose="00000500000000000000" pitchFamily="2" charset="-34"/>
                </a:rPr>
                <a:t>ComBat</a:t>
              </a:r>
              <a:endParaRPr lang="en-US" sz="14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b="1" dirty="0">
                  <a:latin typeface="Chakra Petch" panose="00000500000000000000" pitchFamily="2" charset="-34"/>
                  <a:cs typeface="Chakra Petch" panose="00000500000000000000" pitchFamily="2" charset="-34"/>
                </a:rPr>
                <a:t>PCPR2</a:t>
              </a:r>
              <a:endParaRPr lang="en-US" sz="2000" b="1" dirty="0">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LOESS</a:t>
              </a:r>
            </a:p>
          </p:txBody>
        </p:sp>
        <p:sp>
          <p:nvSpPr>
            <p:cNvPr id="21" name="Title 1">
              <a:extLst>
                <a:ext uri="{FF2B5EF4-FFF2-40B4-BE49-F238E27FC236}">
                  <a16:creationId xmlns:a16="http://schemas.microsoft.com/office/drawing/2014/main" id="{85BB713F-7945-0E44-78F3-447EDAC4E275}"/>
                </a:ext>
              </a:extLst>
            </p:cNvPr>
            <p:cNvSpPr txBox="1">
              <a:spLocks/>
            </p:cNvSpPr>
            <p:nvPr/>
          </p:nvSpPr>
          <p:spPr>
            <a:xfrm>
              <a:off x="3427204"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Batch Correction</a:t>
              </a:r>
            </a:p>
          </p:txBody>
        </p:sp>
        <p:cxnSp>
          <p:nvCxnSpPr>
            <p:cNvPr id="12" name="Straight Connector 11">
              <a:extLst>
                <a:ext uri="{FF2B5EF4-FFF2-40B4-BE49-F238E27FC236}">
                  <a16:creationId xmlns:a16="http://schemas.microsoft.com/office/drawing/2014/main" id="{65FB8F56-9D3C-CA33-D34A-58D5278212DF}"/>
                </a:ext>
              </a:extLst>
            </p:cNvPr>
            <p:cNvCxnSpPr>
              <a:cxnSpLocks/>
            </p:cNvCxnSpPr>
            <p:nvPr/>
          </p:nvCxnSpPr>
          <p:spPr>
            <a:xfrm>
              <a:off x="3472924" y="1585700"/>
              <a:ext cx="233393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16" name="Normalization Sel">
            <a:extLst>
              <a:ext uri="{FF2B5EF4-FFF2-40B4-BE49-F238E27FC236}">
                <a16:creationId xmlns:a16="http://schemas.microsoft.com/office/drawing/2014/main" id="{9D06B0D8-A36D-8D0A-B581-7EDCBBFAF697}"/>
              </a:ext>
            </a:extLst>
          </p:cNvPr>
          <p:cNvSpPr/>
          <p:nvPr/>
        </p:nvSpPr>
        <p:spPr>
          <a:xfrm>
            <a:off x="6125779" y="4206787"/>
            <a:ext cx="729840" cy="301752"/>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3" name="Scaling Sel">
            <a:extLst>
              <a:ext uri="{FF2B5EF4-FFF2-40B4-BE49-F238E27FC236}">
                <a16:creationId xmlns:a16="http://schemas.microsoft.com/office/drawing/2014/main" id="{F2A9CC69-566D-E7BF-57D2-90B765BBF670}"/>
              </a:ext>
            </a:extLst>
          </p:cNvPr>
          <p:cNvSpPr/>
          <p:nvPr/>
        </p:nvSpPr>
        <p:spPr>
          <a:xfrm>
            <a:off x="10605361" y="2500197"/>
            <a:ext cx="780189" cy="301752"/>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84F88E8B-96A8-8196-11F8-20CF95700B0B}"/>
              </a:ext>
            </a:extLst>
          </p:cNvPr>
          <p:cNvGrpSpPr/>
          <p:nvPr/>
        </p:nvGrpSpPr>
        <p:grpSpPr>
          <a:xfrm>
            <a:off x="10616783" y="1080435"/>
            <a:ext cx="1427179" cy="4697129"/>
            <a:chOff x="10616783" y="1080435"/>
            <a:chExt cx="1427179" cy="4697129"/>
          </a:xfrm>
        </p:grpSpPr>
        <p:sp>
          <p:nvSpPr>
            <p:cNvPr id="25" name="Title 1">
              <a:extLst>
                <a:ext uri="{FF2B5EF4-FFF2-40B4-BE49-F238E27FC236}">
                  <a16:creationId xmlns:a16="http://schemas.microsoft.com/office/drawing/2014/main" id="{94160735-FB48-B5C1-478E-1826C95009F3}"/>
                </a:ext>
              </a:extLst>
            </p:cNvPr>
            <p:cNvSpPr txBox="1">
              <a:spLocks/>
            </p:cNvSpPr>
            <p:nvPr/>
          </p:nvSpPr>
          <p:spPr>
            <a:xfrm>
              <a:off x="10681639" y="1080435"/>
              <a:ext cx="1362323"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Scaling</a:t>
              </a:r>
            </a:p>
          </p:txBody>
        </p:sp>
        <p:cxnSp>
          <p:nvCxnSpPr>
            <p:cNvPr id="27" name="Straight Connector 26">
              <a:extLst>
                <a:ext uri="{FF2B5EF4-FFF2-40B4-BE49-F238E27FC236}">
                  <a16:creationId xmlns:a16="http://schemas.microsoft.com/office/drawing/2014/main" id="{CB5E2AC8-41CB-EC3C-C4BE-C2A73504B449}"/>
                </a:ext>
              </a:extLst>
            </p:cNvPr>
            <p:cNvCxnSpPr>
              <a:cxnSpLocks/>
            </p:cNvCxnSpPr>
            <p:nvPr/>
          </p:nvCxnSpPr>
          <p:spPr>
            <a:xfrm>
              <a:off x="10616783" y="1585700"/>
              <a:ext cx="1427179"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7" name="Title 1">
              <a:extLst>
                <a:ext uri="{FF2B5EF4-FFF2-40B4-BE49-F238E27FC236}">
                  <a16:creationId xmlns:a16="http://schemas.microsoft.com/office/drawing/2014/main" id="{45E05AB0-FCBC-BF44-05DE-DEB098149AB4}"/>
                </a:ext>
              </a:extLst>
            </p:cNvPr>
            <p:cNvSpPr txBox="1">
              <a:spLocks/>
            </p:cNvSpPr>
            <p:nvPr/>
          </p:nvSpPr>
          <p:spPr>
            <a:xfrm>
              <a:off x="10616783" y="1919071"/>
              <a:ext cx="1427179"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Unit Variance</a:t>
              </a:r>
            </a:p>
            <a:p>
              <a:pPr>
                <a:lnSpc>
                  <a:spcPct val="200000"/>
                </a:lnSpc>
              </a:pPr>
              <a:r>
                <a:rPr lang="en-US" sz="1400" b="1" dirty="0">
                  <a:latin typeface="Chakra Petch" panose="00000500000000000000" pitchFamily="2" charset="-34"/>
                  <a:cs typeface="Chakra Petch" panose="00000500000000000000" pitchFamily="2" charset="-34"/>
                </a:rPr>
                <a:t>Pareto</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Range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X-VAST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Level</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Linear Baseline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Mean</a:t>
              </a:r>
            </a:p>
          </p:txBody>
        </p:sp>
      </p:grpSp>
      <p:sp>
        <p:nvSpPr>
          <p:cNvPr id="4" name="Transformation Sel">
            <a:extLst>
              <a:ext uri="{FF2B5EF4-FFF2-40B4-BE49-F238E27FC236}">
                <a16:creationId xmlns:a16="http://schemas.microsoft.com/office/drawing/2014/main" id="{8026C6AE-21B1-9877-A817-45BBFC71269E}"/>
              </a:ext>
            </a:extLst>
          </p:cNvPr>
          <p:cNvSpPr/>
          <p:nvPr/>
        </p:nvSpPr>
        <p:spPr>
          <a:xfrm>
            <a:off x="8405101" y="2925289"/>
            <a:ext cx="519825" cy="301752"/>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Transformation">
            <a:extLst>
              <a:ext uri="{FF2B5EF4-FFF2-40B4-BE49-F238E27FC236}">
                <a16:creationId xmlns:a16="http://schemas.microsoft.com/office/drawing/2014/main" id="{1C7FEF4C-2E3D-1516-F4C0-DCFF19F354BB}"/>
              </a:ext>
            </a:extLst>
          </p:cNvPr>
          <p:cNvGrpSpPr/>
          <p:nvPr/>
        </p:nvGrpSpPr>
        <p:grpSpPr>
          <a:xfrm>
            <a:off x="8391985" y="1080435"/>
            <a:ext cx="2076761" cy="4236415"/>
            <a:chOff x="9950779" y="1080435"/>
            <a:chExt cx="2076761" cy="4236415"/>
          </a:xfrm>
        </p:grpSpPr>
        <p:sp>
          <p:nvSpPr>
            <p:cNvPr id="23" name="Title 1">
              <a:extLst>
                <a:ext uri="{FF2B5EF4-FFF2-40B4-BE49-F238E27FC236}">
                  <a16:creationId xmlns:a16="http://schemas.microsoft.com/office/drawing/2014/main" id="{D7CE8F93-1826-913E-7C00-0F1354731329}"/>
                </a:ext>
              </a:extLst>
            </p:cNvPr>
            <p:cNvSpPr txBox="1">
              <a:spLocks/>
            </p:cNvSpPr>
            <p:nvPr/>
          </p:nvSpPr>
          <p:spPr>
            <a:xfrm>
              <a:off x="9950779" y="1080435"/>
              <a:ext cx="2076761"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Transformation</a:t>
              </a:r>
              <a:endParaRPr lang="en-US" sz="1800" dirty="0">
                <a:solidFill>
                  <a:schemeClr val="bg1"/>
                </a:solidFill>
                <a:latin typeface="Chakra Petch" panose="00000500000000000000" pitchFamily="2" charset="-34"/>
                <a:cs typeface="Chakra Petch" panose="00000500000000000000" pitchFamily="2" charset="-34"/>
              </a:endParaRPr>
            </a:p>
          </p:txBody>
        </p:sp>
        <p:cxnSp>
          <p:nvCxnSpPr>
            <p:cNvPr id="18" name="Straight Connector 17">
              <a:extLst>
                <a:ext uri="{FF2B5EF4-FFF2-40B4-BE49-F238E27FC236}">
                  <a16:creationId xmlns:a16="http://schemas.microsoft.com/office/drawing/2014/main" id="{36D35A83-4E24-776E-347A-B9044C56A22C}"/>
                </a:ext>
              </a:extLst>
            </p:cNvPr>
            <p:cNvCxnSpPr>
              <a:cxnSpLocks/>
            </p:cNvCxnSpPr>
            <p:nvPr/>
          </p:nvCxnSpPr>
          <p:spPr>
            <a:xfrm>
              <a:off x="9950779" y="1585700"/>
              <a:ext cx="2076761"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8" name="Title 1">
              <a:extLst>
                <a:ext uri="{FF2B5EF4-FFF2-40B4-BE49-F238E27FC236}">
                  <a16:creationId xmlns:a16="http://schemas.microsoft.com/office/drawing/2014/main" id="{2B5861C1-03A3-92D2-AA7D-DB605168C8D4}"/>
                </a:ext>
              </a:extLst>
            </p:cNvPr>
            <p:cNvSpPr txBox="1">
              <a:spLocks/>
            </p:cNvSpPr>
            <p:nvPr/>
          </p:nvSpPr>
          <p:spPr>
            <a:xfrm>
              <a:off x="9950779" y="1919071"/>
              <a:ext cx="2076761"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Log Transformation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Power Transformation</a:t>
              </a:r>
            </a:p>
            <a:p>
              <a:pPr>
                <a:lnSpc>
                  <a:spcPct val="200000"/>
                </a:lnSpc>
              </a:pPr>
              <a:r>
                <a:rPr lang="en-US" sz="1400" b="1" dirty="0">
                  <a:latin typeface="Chakra Petch" panose="00000500000000000000" pitchFamily="2" charset="-34"/>
                  <a:cs typeface="Chakra Petch" panose="00000500000000000000" pitchFamily="2" charset="-34"/>
                </a:rPr>
                <a:t>VSN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Cubic Root</a:t>
              </a:r>
              <a:endParaRPr lang="en-US" sz="1400" b="1" dirty="0">
                <a:latin typeface="Chakra Petch" panose="00000500000000000000" pitchFamily="2" charset="-34"/>
                <a:cs typeface="Chakra Petch" panose="00000500000000000000" pitchFamily="2" charset="-34"/>
              </a:endParaRPr>
            </a:p>
            <a:p>
              <a:pPr>
                <a:lnSpc>
                  <a:spcPct val="200000"/>
                </a:lnSpc>
              </a:pPr>
              <a:endParaRPr lang="en-US" sz="1400" dirty="0">
                <a:solidFill>
                  <a:schemeClr val="bg1"/>
                </a:solidFill>
                <a:latin typeface="Chakra Petch" panose="00000500000000000000" pitchFamily="2" charset="-34"/>
                <a:cs typeface="Chakra Petch" panose="00000500000000000000" pitchFamily="2" charset="-34"/>
              </a:endParaRPr>
            </a:p>
          </p:txBody>
        </p:sp>
      </p:grpSp>
      <p:grpSp>
        <p:nvGrpSpPr>
          <p:cNvPr id="14" name="Filtering">
            <a:extLst>
              <a:ext uri="{FF2B5EF4-FFF2-40B4-BE49-F238E27FC236}">
                <a16:creationId xmlns:a16="http://schemas.microsoft.com/office/drawing/2014/main" id="{47AD5C3A-3293-F857-4CA2-CDCE5DF76EFB}"/>
              </a:ext>
            </a:extLst>
          </p:cNvPr>
          <p:cNvGrpSpPr/>
          <p:nvPr/>
        </p:nvGrpSpPr>
        <p:grpSpPr>
          <a:xfrm>
            <a:off x="148037" y="1080435"/>
            <a:ext cx="1466912" cy="3661038"/>
            <a:chOff x="164460" y="1080435"/>
            <a:chExt cx="1466912" cy="3661038"/>
          </a:xfrm>
        </p:grpSpPr>
        <p:sp>
          <p:nvSpPr>
            <p:cNvPr id="19" name="Title 1">
              <a:extLst>
                <a:ext uri="{FF2B5EF4-FFF2-40B4-BE49-F238E27FC236}">
                  <a16:creationId xmlns:a16="http://schemas.microsoft.com/office/drawing/2014/main" id="{D30C6BD6-9535-F357-FE7D-646D083EB8EB}"/>
                </a:ext>
              </a:extLst>
            </p:cNvPr>
            <p:cNvSpPr txBox="1">
              <a:spLocks/>
            </p:cNvSpPr>
            <p:nvPr/>
          </p:nvSpPr>
          <p:spPr>
            <a:xfrm>
              <a:off x="164460" y="1080435"/>
              <a:ext cx="1466912" cy="506130"/>
            </a:xfrm>
            <a:prstGeom prst="rect">
              <a:avLst/>
            </a:prstGeom>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Filtering</a:t>
              </a:r>
            </a:p>
          </p:txBody>
        </p:sp>
        <p:cxnSp>
          <p:nvCxnSpPr>
            <p:cNvPr id="9" name="Straight Connector 8">
              <a:extLst>
                <a:ext uri="{FF2B5EF4-FFF2-40B4-BE49-F238E27FC236}">
                  <a16:creationId xmlns:a16="http://schemas.microsoft.com/office/drawing/2014/main" id="{46013B12-F30A-37A9-1ACE-9C02C5C51D42}"/>
                </a:ext>
              </a:extLst>
            </p:cNvPr>
            <p:cNvCxnSpPr>
              <a:cxnSpLocks/>
            </p:cNvCxnSpPr>
            <p:nvPr/>
          </p:nvCxnSpPr>
          <p:spPr>
            <a:xfrm>
              <a:off x="164460"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3" name="Title 1">
              <a:extLst>
                <a:ext uri="{FF2B5EF4-FFF2-40B4-BE49-F238E27FC236}">
                  <a16:creationId xmlns:a16="http://schemas.microsoft.com/office/drawing/2014/main" id="{876BAA2F-3849-8E77-161D-A0A8C57B52E3}"/>
                </a:ext>
              </a:extLst>
            </p:cNvPr>
            <p:cNvSpPr txBox="1">
              <a:spLocks/>
            </p:cNvSpPr>
            <p:nvPr/>
          </p:nvSpPr>
          <p:spPr>
            <a:xfrm>
              <a:off x="164460" y="1919075"/>
              <a:ext cx="1466912" cy="2822398"/>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Missing Values</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Sample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Feature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Batch</a:t>
              </a:r>
            </a:p>
            <a:p>
              <a:pPr marL="228600" lvl="1">
                <a:lnSpc>
                  <a:spcPct val="200000"/>
                </a:lnSpc>
              </a:pPr>
              <a:endParaRPr lang="en-US" sz="8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Outliers</a:t>
              </a:r>
              <a:endParaRPr lang="en-US" sz="2000" dirty="0">
                <a:solidFill>
                  <a:schemeClr val="bg1"/>
                </a:solidFill>
                <a:latin typeface="Chakra Petch" panose="00000500000000000000" pitchFamily="2" charset="-34"/>
                <a:cs typeface="Chakra Petch" panose="00000500000000000000" pitchFamily="2" charset="-34"/>
              </a:endParaRPr>
            </a:p>
            <a:p>
              <a:pPr>
                <a:lnSpc>
                  <a:spcPct val="200000"/>
                </a:lnSpc>
              </a:pPr>
              <a:endParaRPr lang="en-US" sz="2000" dirty="0">
                <a:solidFill>
                  <a:schemeClr val="bg1"/>
                </a:solidFill>
                <a:latin typeface="Chakra Petch" panose="00000500000000000000" pitchFamily="2" charset="-34"/>
                <a:cs typeface="Chakra Petch" panose="00000500000000000000" pitchFamily="2" charset="-34"/>
              </a:endParaRPr>
            </a:p>
          </p:txBody>
        </p:sp>
      </p:grpSp>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1" y="1"/>
            <a:ext cx="4410075"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The problem</a:t>
            </a:r>
          </a:p>
        </p:txBody>
      </p:sp>
      <p:grpSp>
        <p:nvGrpSpPr>
          <p:cNvPr id="39" name="Group 38">
            <a:extLst>
              <a:ext uri="{FF2B5EF4-FFF2-40B4-BE49-F238E27FC236}">
                <a16:creationId xmlns:a16="http://schemas.microsoft.com/office/drawing/2014/main" id="{36E6151E-2AEA-4397-E772-825A02CD86DD}"/>
              </a:ext>
            </a:extLst>
          </p:cNvPr>
          <p:cNvGrpSpPr/>
          <p:nvPr/>
        </p:nvGrpSpPr>
        <p:grpSpPr>
          <a:xfrm>
            <a:off x="5912319" y="1080435"/>
            <a:ext cx="2333936" cy="4697130"/>
            <a:chOff x="5925600" y="1080435"/>
            <a:chExt cx="2333936" cy="4697130"/>
          </a:xfrm>
        </p:grpSpPr>
        <p:sp>
          <p:nvSpPr>
            <p:cNvPr id="40" name="Title 1">
              <a:extLst>
                <a:ext uri="{FF2B5EF4-FFF2-40B4-BE49-F238E27FC236}">
                  <a16:creationId xmlns:a16="http://schemas.microsoft.com/office/drawing/2014/main" id="{E6EC41E6-3264-8C54-A5F2-E0B29B72F62F}"/>
                </a:ext>
              </a:extLst>
            </p:cNvPr>
            <p:cNvSpPr txBox="1">
              <a:spLocks/>
            </p:cNvSpPr>
            <p:nvPr/>
          </p:nvSpPr>
          <p:spPr>
            <a:xfrm>
              <a:off x="6132305" y="1919072"/>
              <a:ext cx="1853456"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CSN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VLN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ISN</a:t>
              </a:r>
            </a:p>
            <a:p>
              <a:pPr>
                <a:lnSpc>
                  <a:spcPct val="200000"/>
                </a:lnSpc>
              </a:pPr>
              <a:r>
                <a:rPr lang="en-US" sz="1400" b="1" dirty="0">
                  <a:latin typeface="Chakra Petch" panose="00000500000000000000" pitchFamily="2" charset="-34"/>
                  <a:cs typeface="Chakra Petch" panose="00000500000000000000" pitchFamily="2" charset="-34"/>
                </a:rPr>
                <a:t>PCPR2</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Sample Factor</a:t>
              </a:r>
            </a:p>
          </p:txBody>
        </p:sp>
        <p:sp>
          <p:nvSpPr>
            <p:cNvPr id="41" name="Title 1">
              <a:extLst>
                <a:ext uri="{FF2B5EF4-FFF2-40B4-BE49-F238E27FC236}">
                  <a16:creationId xmlns:a16="http://schemas.microsoft.com/office/drawing/2014/main" id="{3BDA9130-FAF2-D34A-B4AC-E528E9F5623B}"/>
                </a:ext>
              </a:extLst>
            </p:cNvPr>
            <p:cNvSpPr txBox="1">
              <a:spLocks/>
            </p:cNvSpPr>
            <p:nvPr/>
          </p:nvSpPr>
          <p:spPr>
            <a:xfrm>
              <a:off x="5925600"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Normalization</a:t>
              </a:r>
            </a:p>
          </p:txBody>
        </p:sp>
        <p:cxnSp>
          <p:nvCxnSpPr>
            <p:cNvPr id="42" name="Straight Connector 41">
              <a:extLst>
                <a:ext uri="{FF2B5EF4-FFF2-40B4-BE49-F238E27FC236}">
                  <a16:creationId xmlns:a16="http://schemas.microsoft.com/office/drawing/2014/main" id="{527B3A92-901F-DFB9-E861-D61262EBE278}"/>
                </a:ext>
              </a:extLst>
            </p:cNvPr>
            <p:cNvCxnSpPr>
              <a:cxnSpLocks/>
            </p:cNvCxnSpPr>
            <p:nvPr/>
          </p:nvCxnSpPr>
          <p:spPr>
            <a:xfrm>
              <a:off x="6132304" y="1585700"/>
              <a:ext cx="185345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41491149"/>
      </p:ext>
    </p:extLst>
  </p:cSld>
  <p:clrMapOvr>
    <a:masterClrMapping/>
  </p:clrMapOvr>
  <mc:AlternateContent xmlns:mc="http://schemas.openxmlformats.org/markup-compatibility/2006">
    <mc:Choice xmlns:p159="http://schemas.microsoft.com/office/powerpoint/2015/09/main" Requires="p159">
      <p:transition advClick="0" advTm="1000">
        <p159:morph option="byObject"/>
      </p:transition>
    </mc:Choice>
    <mc:Fallback>
      <p:transition advClick="0" advTm="100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0" y="1"/>
            <a:ext cx="581558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Materials and Methods</a:t>
            </a:r>
          </a:p>
        </p:txBody>
      </p:sp>
      <p:pic>
        <p:nvPicPr>
          <p:cNvPr id="4" name="Graphic 3" descr="Open book outline">
            <a:extLst>
              <a:ext uri="{FF2B5EF4-FFF2-40B4-BE49-F238E27FC236}">
                <a16:creationId xmlns:a16="http://schemas.microsoft.com/office/drawing/2014/main" id="{ECB78824-BC05-9D40-AB4B-26642A05DD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16833" y="2552218"/>
            <a:ext cx="914400" cy="914400"/>
          </a:xfrm>
          <a:prstGeom prst="rect">
            <a:avLst/>
          </a:prstGeom>
        </p:spPr>
      </p:pic>
      <p:pic>
        <p:nvPicPr>
          <p:cNvPr id="6" name="Graphic 5" descr="Books outline">
            <a:extLst>
              <a:ext uri="{FF2B5EF4-FFF2-40B4-BE49-F238E27FC236}">
                <a16:creationId xmlns:a16="http://schemas.microsoft.com/office/drawing/2014/main" id="{A13BDAF4-913F-E7B5-52C6-DE479410E6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22892" y="3447568"/>
            <a:ext cx="914400" cy="914400"/>
          </a:xfrm>
          <a:prstGeom prst="rect">
            <a:avLst/>
          </a:prstGeom>
        </p:spPr>
      </p:pic>
      <p:pic>
        <p:nvPicPr>
          <p:cNvPr id="8" name="Graphic 7" descr="Books on shelf outline">
            <a:extLst>
              <a:ext uri="{FF2B5EF4-FFF2-40B4-BE49-F238E27FC236}">
                <a16:creationId xmlns:a16="http://schemas.microsoft.com/office/drawing/2014/main" id="{88938F05-B6A7-84E9-CAFE-6E6880CA5D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37292" y="3447568"/>
            <a:ext cx="914400" cy="914400"/>
          </a:xfrm>
          <a:prstGeom prst="rect">
            <a:avLst/>
          </a:prstGeom>
        </p:spPr>
      </p:pic>
      <p:pic>
        <p:nvPicPr>
          <p:cNvPr id="10" name="Graphic 9" descr="Document outline">
            <a:extLst>
              <a:ext uri="{FF2B5EF4-FFF2-40B4-BE49-F238E27FC236}">
                <a16:creationId xmlns:a16="http://schemas.microsoft.com/office/drawing/2014/main" id="{06A67FF4-2404-1E4B-CAAE-34E9A31DFCB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331233" y="2552218"/>
            <a:ext cx="914400" cy="914400"/>
          </a:xfrm>
          <a:prstGeom prst="rect">
            <a:avLst/>
          </a:prstGeom>
        </p:spPr>
      </p:pic>
      <p:pic>
        <p:nvPicPr>
          <p:cNvPr id="14" name="Graphic 13" descr="Web design outline">
            <a:extLst>
              <a:ext uri="{FF2B5EF4-FFF2-40B4-BE49-F238E27FC236}">
                <a16:creationId xmlns:a16="http://schemas.microsoft.com/office/drawing/2014/main" id="{E8463269-00B1-2783-E223-17CADDD7807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05523" y="2969400"/>
            <a:ext cx="914400" cy="914400"/>
          </a:xfrm>
          <a:prstGeom prst="rect">
            <a:avLst/>
          </a:prstGeom>
        </p:spPr>
      </p:pic>
      <p:pic>
        <p:nvPicPr>
          <p:cNvPr id="16" name="Graphic 15" descr="Blueprint outline">
            <a:extLst>
              <a:ext uri="{FF2B5EF4-FFF2-40B4-BE49-F238E27FC236}">
                <a16:creationId xmlns:a16="http://schemas.microsoft.com/office/drawing/2014/main" id="{9A7C6BB2-CFE8-486E-6AC6-675F36F7950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317106" y="2971800"/>
            <a:ext cx="914400" cy="914400"/>
          </a:xfrm>
          <a:prstGeom prst="rect">
            <a:avLst/>
          </a:prstGeom>
        </p:spPr>
      </p:pic>
      <p:pic>
        <p:nvPicPr>
          <p:cNvPr id="22" name="Graphic 21" descr="Database outline">
            <a:extLst>
              <a:ext uri="{FF2B5EF4-FFF2-40B4-BE49-F238E27FC236}">
                <a16:creationId xmlns:a16="http://schemas.microsoft.com/office/drawing/2014/main" id="{F7387DD6-BA10-DC36-D65B-CA642D35B59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130123" y="2206542"/>
            <a:ext cx="914400" cy="914400"/>
          </a:xfrm>
          <a:prstGeom prst="rect">
            <a:avLst/>
          </a:prstGeom>
        </p:spPr>
      </p:pic>
      <p:pic>
        <p:nvPicPr>
          <p:cNvPr id="5" name="Graphic 4" descr="Acquisition with solid fill">
            <a:extLst>
              <a:ext uri="{FF2B5EF4-FFF2-40B4-BE49-F238E27FC236}">
                <a16:creationId xmlns:a16="http://schemas.microsoft.com/office/drawing/2014/main" id="{3AA0AEE4-7C5F-1AE5-0541-972320F9CBE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flipV="1">
            <a:off x="7206162" y="2901147"/>
            <a:ext cx="914400" cy="914400"/>
          </a:xfrm>
          <a:prstGeom prst="rect">
            <a:avLst/>
          </a:prstGeom>
        </p:spPr>
      </p:pic>
      <p:pic>
        <p:nvPicPr>
          <p:cNvPr id="9" name="Graphic 8" descr="Arrow Right with solid fill">
            <a:extLst>
              <a:ext uri="{FF2B5EF4-FFF2-40B4-BE49-F238E27FC236}">
                <a16:creationId xmlns:a16="http://schemas.microsoft.com/office/drawing/2014/main" id="{447AA9CC-5D1B-9AE1-6486-2A65075C5B4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924667" y="2969400"/>
            <a:ext cx="914400" cy="914400"/>
          </a:xfrm>
          <a:prstGeom prst="rect">
            <a:avLst/>
          </a:prstGeom>
        </p:spPr>
      </p:pic>
      <p:pic>
        <p:nvPicPr>
          <p:cNvPr id="13" name="Graphic 12" descr="Line arrow: Rotate right with solid fill">
            <a:extLst>
              <a:ext uri="{FF2B5EF4-FFF2-40B4-BE49-F238E27FC236}">
                <a16:creationId xmlns:a16="http://schemas.microsoft.com/office/drawing/2014/main" id="{44804FB3-E78C-F1A7-5330-AC1883D473E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rot="13302510">
            <a:off x="7345764" y="3522836"/>
            <a:ext cx="914400" cy="914400"/>
          </a:xfrm>
          <a:prstGeom prst="rect">
            <a:avLst/>
          </a:prstGeom>
        </p:spPr>
      </p:pic>
      <p:pic>
        <p:nvPicPr>
          <p:cNvPr id="26" name="Graphic 25" descr="Workflow with solid fill">
            <a:extLst>
              <a:ext uri="{FF2B5EF4-FFF2-40B4-BE49-F238E27FC236}">
                <a16:creationId xmlns:a16="http://schemas.microsoft.com/office/drawing/2014/main" id="{04314610-BCC9-2DD4-0413-0FA5102FF3B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858058" y="2969400"/>
            <a:ext cx="914400" cy="914400"/>
          </a:xfrm>
          <a:prstGeom prst="rect">
            <a:avLst/>
          </a:prstGeom>
        </p:spPr>
      </p:pic>
      <p:pic>
        <p:nvPicPr>
          <p:cNvPr id="27" name="Graphic 26" descr="Arrow Right with solid fill">
            <a:extLst>
              <a:ext uri="{FF2B5EF4-FFF2-40B4-BE49-F238E27FC236}">
                <a16:creationId xmlns:a16="http://schemas.microsoft.com/office/drawing/2014/main" id="{7E3232CE-E992-70D1-FD3C-2EDBA42304A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309661" y="2969400"/>
            <a:ext cx="914400" cy="914400"/>
          </a:xfrm>
          <a:prstGeom prst="rect">
            <a:avLst/>
          </a:prstGeom>
        </p:spPr>
      </p:pic>
      <p:pic>
        <p:nvPicPr>
          <p:cNvPr id="29" name="Graphic 28" descr="Scatterplot with solid fill">
            <a:extLst>
              <a:ext uri="{FF2B5EF4-FFF2-40B4-BE49-F238E27FC236}">
                <a16:creationId xmlns:a16="http://schemas.microsoft.com/office/drawing/2014/main" id="{C2048285-7293-48E1-E144-EB95E952F3E6}"/>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036185" y="2969400"/>
            <a:ext cx="914400" cy="914400"/>
          </a:xfrm>
          <a:prstGeom prst="rect">
            <a:avLst/>
          </a:prstGeom>
        </p:spPr>
      </p:pic>
      <p:pic>
        <p:nvPicPr>
          <p:cNvPr id="31" name="Graphic 30" descr="Arrow Right with solid fill">
            <a:extLst>
              <a:ext uri="{FF2B5EF4-FFF2-40B4-BE49-F238E27FC236}">
                <a16:creationId xmlns:a16="http://schemas.microsoft.com/office/drawing/2014/main" id="{556F1497-DC9A-FCB0-6D57-EADCC586CD7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327095" y="2971800"/>
            <a:ext cx="914400" cy="914400"/>
          </a:xfrm>
          <a:prstGeom prst="rect">
            <a:avLst/>
          </a:prstGeom>
        </p:spPr>
      </p:pic>
    </p:spTree>
    <p:extLst>
      <p:ext uri="{BB962C8B-B14F-4D97-AF65-F5344CB8AC3E}">
        <p14:creationId xmlns:p14="http://schemas.microsoft.com/office/powerpoint/2010/main" val="50714191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0" y="1"/>
            <a:ext cx="581558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Materials and Methods</a:t>
            </a:r>
          </a:p>
        </p:txBody>
      </p:sp>
      <p:pic>
        <p:nvPicPr>
          <p:cNvPr id="4" name="Graphic 3" descr="Open book outline">
            <a:extLst>
              <a:ext uri="{FF2B5EF4-FFF2-40B4-BE49-F238E27FC236}">
                <a16:creationId xmlns:a16="http://schemas.microsoft.com/office/drawing/2014/main" id="{ECB78824-BC05-9D40-AB4B-26642A05DD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35976" y="2548805"/>
            <a:ext cx="914400" cy="914400"/>
          </a:xfrm>
          <a:prstGeom prst="rect">
            <a:avLst/>
          </a:prstGeom>
        </p:spPr>
      </p:pic>
      <p:pic>
        <p:nvPicPr>
          <p:cNvPr id="6" name="Graphic 5" descr="Books outline">
            <a:extLst>
              <a:ext uri="{FF2B5EF4-FFF2-40B4-BE49-F238E27FC236}">
                <a16:creationId xmlns:a16="http://schemas.microsoft.com/office/drawing/2014/main" id="{A13BDAF4-913F-E7B5-52C6-DE479410E62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42035" y="3444155"/>
            <a:ext cx="914400" cy="914400"/>
          </a:xfrm>
          <a:prstGeom prst="rect">
            <a:avLst/>
          </a:prstGeom>
        </p:spPr>
      </p:pic>
      <p:pic>
        <p:nvPicPr>
          <p:cNvPr id="8" name="Graphic 7" descr="Books on shelf outline">
            <a:extLst>
              <a:ext uri="{FF2B5EF4-FFF2-40B4-BE49-F238E27FC236}">
                <a16:creationId xmlns:a16="http://schemas.microsoft.com/office/drawing/2014/main" id="{88938F05-B6A7-84E9-CAFE-6E6880CA5DA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56435" y="3444155"/>
            <a:ext cx="914400" cy="914400"/>
          </a:xfrm>
          <a:prstGeom prst="rect">
            <a:avLst/>
          </a:prstGeom>
        </p:spPr>
      </p:pic>
      <p:pic>
        <p:nvPicPr>
          <p:cNvPr id="10" name="Graphic 9" descr="Document outline">
            <a:extLst>
              <a:ext uri="{FF2B5EF4-FFF2-40B4-BE49-F238E27FC236}">
                <a16:creationId xmlns:a16="http://schemas.microsoft.com/office/drawing/2014/main" id="{06A67FF4-2404-1E4B-CAAE-34E9A31DFCB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3250376" y="2548805"/>
            <a:ext cx="914400" cy="914400"/>
          </a:xfrm>
          <a:prstGeom prst="rect">
            <a:avLst/>
          </a:prstGeom>
        </p:spPr>
      </p:pic>
      <p:pic>
        <p:nvPicPr>
          <p:cNvPr id="14" name="Graphic 13" descr="Web design outline">
            <a:extLst>
              <a:ext uri="{FF2B5EF4-FFF2-40B4-BE49-F238E27FC236}">
                <a16:creationId xmlns:a16="http://schemas.microsoft.com/office/drawing/2014/main" id="{E8463269-00B1-2783-E223-17CADDD7807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32942" y="3007230"/>
            <a:ext cx="914400" cy="914400"/>
          </a:xfrm>
          <a:prstGeom prst="rect">
            <a:avLst/>
          </a:prstGeom>
        </p:spPr>
      </p:pic>
      <p:pic>
        <p:nvPicPr>
          <p:cNvPr id="22" name="Graphic 21" descr="Database outline">
            <a:extLst>
              <a:ext uri="{FF2B5EF4-FFF2-40B4-BE49-F238E27FC236}">
                <a16:creationId xmlns:a16="http://schemas.microsoft.com/office/drawing/2014/main" id="{F7387DD6-BA10-DC36-D65B-CA642D35B59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096000" y="2175488"/>
            <a:ext cx="914400" cy="914400"/>
          </a:xfrm>
          <a:prstGeom prst="rect">
            <a:avLst/>
          </a:prstGeom>
        </p:spPr>
      </p:pic>
      <p:pic>
        <p:nvPicPr>
          <p:cNvPr id="5" name="Graphic 4" descr="Acquisition with solid fill">
            <a:extLst>
              <a:ext uri="{FF2B5EF4-FFF2-40B4-BE49-F238E27FC236}">
                <a16:creationId xmlns:a16="http://schemas.microsoft.com/office/drawing/2014/main" id="{3AA0AEE4-7C5F-1AE5-0541-972320F9CBE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flipV="1">
            <a:off x="6114991" y="2936370"/>
            <a:ext cx="914400" cy="914400"/>
          </a:xfrm>
          <a:prstGeom prst="rect">
            <a:avLst/>
          </a:prstGeom>
        </p:spPr>
      </p:pic>
      <p:pic>
        <p:nvPicPr>
          <p:cNvPr id="26" name="Graphic 25" descr="Workflow with solid fill">
            <a:extLst>
              <a:ext uri="{FF2B5EF4-FFF2-40B4-BE49-F238E27FC236}">
                <a16:creationId xmlns:a16="http://schemas.microsoft.com/office/drawing/2014/main" id="{04314610-BCC9-2DD4-0413-0FA5102FF3B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941624" y="2986955"/>
            <a:ext cx="914400" cy="914400"/>
          </a:xfrm>
          <a:prstGeom prst="rect">
            <a:avLst/>
          </a:prstGeom>
        </p:spPr>
      </p:pic>
      <p:pic>
        <p:nvPicPr>
          <p:cNvPr id="15" name="Graphic 14" descr="Crane outline">
            <a:extLst>
              <a:ext uri="{FF2B5EF4-FFF2-40B4-BE49-F238E27FC236}">
                <a16:creationId xmlns:a16="http://schemas.microsoft.com/office/drawing/2014/main" id="{1044BB86-25A0-83CB-D076-3D27432C880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987408" y="3007230"/>
            <a:ext cx="914400" cy="914400"/>
          </a:xfrm>
          <a:prstGeom prst="rect">
            <a:avLst/>
          </a:prstGeom>
        </p:spPr>
      </p:pic>
      <p:pic>
        <p:nvPicPr>
          <p:cNvPr id="20" name="Graphic 19" descr="Workflow with solid fill">
            <a:extLst>
              <a:ext uri="{FF2B5EF4-FFF2-40B4-BE49-F238E27FC236}">
                <a16:creationId xmlns:a16="http://schemas.microsoft.com/office/drawing/2014/main" id="{81294A6B-E4B2-0E7A-4E26-636400D7001F}"/>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904116" y="3921630"/>
            <a:ext cx="914400" cy="914400"/>
          </a:xfrm>
          <a:prstGeom prst="rect">
            <a:avLst/>
          </a:prstGeom>
        </p:spPr>
      </p:pic>
      <p:pic>
        <p:nvPicPr>
          <p:cNvPr id="23" name="Graphic 22" descr="Workflow outline">
            <a:extLst>
              <a:ext uri="{FF2B5EF4-FFF2-40B4-BE49-F238E27FC236}">
                <a16:creationId xmlns:a16="http://schemas.microsoft.com/office/drawing/2014/main" id="{C16B3F13-40B7-DD31-3907-745B33B3DA4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941624" y="2021970"/>
            <a:ext cx="914400" cy="914400"/>
          </a:xfrm>
          <a:prstGeom prst="rect">
            <a:avLst/>
          </a:prstGeom>
        </p:spPr>
      </p:pic>
      <p:pic>
        <p:nvPicPr>
          <p:cNvPr id="24" name="Graphic 23" descr="Arrow Right with solid fill">
            <a:extLst>
              <a:ext uri="{FF2B5EF4-FFF2-40B4-BE49-F238E27FC236}">
                <a16:creationId xmlns:a16="http://schemas.microsoft.com/office/drawing/2014/main" id="{25DC9EEF-7D83-936B-5322-254FF31D149A}"/>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7945762" y="3007230"/>
            <a:ext cx="914400" cy="914400"/>
          </a:xfrm>
          <a:prstGeom prst="rect">
            <a:avLst/>
          </a:prstGeom>
        </p:spPr>
      </p:pic>
      <p:pic>
        <p:nvPicPr>
          <p:cNvPr id="25" name="Graphic 24" descr="Arrow Right with solid fill">
            <a:extLst>
              <a:ext uri="{FF2B5EF4-FFF2-40B4-BE49-F238E27FC236}">
                <a16:creationId xmlns:a16="http://schemas.microsoft.com/office/drawing/2014/main" id="{E0B76DE8-2B2E-A62E-CBC9-A0634A7F3AFF}"/>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rot="20337804">
            <a:off x="7893578" y="2415158"/>
            <a:ext cx="914400" cy="914400"/>
          </a:xfrm>
          <a:prstGeom prst="rect">
            <a:avLst/>
          </a:prstGeom>
        </p:spPr>
      </p:pic>
      <p:pic>
        <p:nvPicPr>
          <p:cNvPr id="28" name="Graphic 27" descr="Arrow Right with solid fill">
            <a:extLst>
              <a:ext uri="{FF2B5EF4-FFF2-40B4-BE49-F238E27FC236}">
                <a16:creationId xmlns:a16="http://schemas.microsoft.com/office/drawing/2014/main" id="{BE1C8EEB-94A5-D6B2-84E6-1B5A75C61E14}"/>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rot="1706250">
            <a:off x="7864959" y="3696617"/>
            <a:ext cx="914400" cy="914400"/>
          </a:xfrm>
          <a:prstGeom prst="rect">
            <a:avLst/>
          </a:prstGeom>
        </p:spPr>
      </p:pic>
      <p:pic>
        <p:nvPicPr>
          <p:cNvPr id="3" name="Graphic 4" descr="Acquisition with solid fill">
            <a:extLst>
              <a:ext uri="{FF2B5EF4-FFF2-40B4-BE49-F238E27FC236}">
                <a16:creationId xmlns:a16="http://schemas.microsoft.com/office/drawing/2014/main" id="{61DA7F82-01FC-EB45-9D2D-72CBD8D75EB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flipV="1">
            <a:off x="4267200" y="2936370"/>
            <a:ext cx="914400" cy="914400"/>
          </a:xfrm>
          <a:prstGeom prst="rect">
            <a:avLst/>
          </a:prstGeom>
        </p:spPr>
      </p:pic>
      <p:pic>
        <p:nvPicPr>
          <p:cNvPr id="7" name="Graphic 21" descr="Database outline">
            <a:extLst>
              <a:ext uri="{FF2B5EF4-FFF2-40B4-BE49-F238E27FC236}">
                <a16:creationId xmlns:a16="http://schemas.microsoft.com/office/drawing/2014/main" id="{81AF68C6-56F3-991B-B0F4-9CDDA4D845B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299551" y="2175488"/>
            <a:ext cx="914400" cy="914400"/>
          </a:xfrm>
          <a:prstGeom prst="rect">
            <a:avLst/>
          </a:prstGeom>
        </p:spPr>
      </p:pic>
    </p:spTree>
    <p:custDataLst>
      <p:tags r:id="rId1"/>
    </p:custDataLst>
    <p:extLst>
      <p:ext uri="{BB962C8B-B14F-4D97-AF65-F5344CB8AC3E}">
        <p14:creationId xmlns:p14="http://schemas.microsoft.com/office/powerpoint/2010/main" val="98418097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0" y="1"/>
            <a:ext cx="581558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Materials and Methods</a:t>
            </a:r>
          </a:p>
        </p:txBody>
      </p:sp>
      <p:pic>
        <p:nvPicPr>
          <p:cNvPr id="6" name="Graphic 5" descr="Books outline">
            <a:extLst>
              <a:ext uri="{FF2B5EF4-FFF2-40B4-BE49-F238E27FC236}">
                <a16:creationId xmlns:a16="http://schemas.microsoft.com/office/drawing/2014/main" id="{A13BDAF4-913F-E7B5-52C6-DE479410E6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9942" y="1301312"/>
            <a:ext cx="914400" cy="914400"/>
          </a:xfrm>
          <a:prstGeom prst="rect">
            <a:avLst/>
          </a:prstGeom>
        </p:spPr>
      </p:pic>
      <p:pic>
        <p:nvPicPr>
          <p:cNvPr id="22" name="Graphic 21" descr="Database outline">
            <a:extLst>
              <a:ext uri="{FF2B5EF4-FFF2-40B4-BE49-F238E27FC236}">
                <a16:creationId xmlns:a16="http://schemas.microsoft.com/office/drawing/2014/main" id="{F7387DD6-BA10-DC36-D65B-CA642D35B59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9942" y="3293249"/>
            <a:ext cx="914400" cy="914400"/>
          </a:xfrm>
          <a:prstGeom prst="rect">
            <a:avLst/>
          </a:prstGeom>
        </p:spPr>
      </p:pic>
      <p:sp>
        <p:nvSpPr>
          <p:cNvPr id="12" name="Title 1">
            <a:extLst>
              <a:ext uri="{FF2B5EF4-FFF2-40B4-BE49-F238E27FC236}">
                <a16:creationId xmlns:a16="http://schemas.microsoft.com/office/drawing/2014/main" id="{977719BC-3E22-F37C-0FF8-E0D42E7650BB}"/>
              </a:ext>
            </a:extLst>
          </p:cNvPr>
          <p:cNvSpPr txBox="1">
            <a:spLocks/>
          </p:cNvSpPr>
          <p:nvPr/>
        </p:nvSpPr>
        <p:spPr>
          <a:xfrm>
            <a:off x="1838325" y="1430621"/>
            <a:ext cx="1314450" cy="65578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chemeClr val="bg1"/>
                </a:solidFill>
                <a:latin typeface="Chakra Petch" panose="00000500000000000000" pitchFamily="2" charset="-34"/>
                <a:cs typeface="Chakra Petch" panose="00000500000000000000" pitchFamily="2" charset="-34"/>
              </a:rPr>
              <a:t>20 years</a:t>
            </a:r>
          </a:p>
        </p:txBody>
      </p:sp>
      <p:sp>
        <p:nvSpPr>
          <p:cNvPr id="17" name="Title 1">
            <a:extLst>
              <a:ext uri="{FF2B5EF4-FFF2-40B4-BE49-F238E27FC236}">
                <a16:creationId xmlns:a16="http://schemas.microsoft.com/office/drawing/2014/main" id="{BDCF077B-F9BA-126A-E0EF-872B65794A8A}"/>
              </a:ext>
            </a:extLst>
          </p:cNvPr>
          <p:cNvSpPr txBox="1">
            <a:spLocks/>
          </p:cNvSpPr>
          <p:nvPr/>
        </p:nvSpPr>
        <p:spPr>
          <a:xfrm>
            <a:off x="3396757" y="1430621"/>
            <a:ext cx="7764579" cy="65578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chemeClr val="bg1"/>
                </a:solidFill>
                <a:latin typeface="Chakra Petch" panose="00000500000000000000" pitchFamily="2" charset="-34"/>
                <a:cs typeface="Chakra Petch" panose="00000500000000000000" pitchFamily="2" charset="-34"/>
              </a:rPr>
              <a:t>“metabolomics”, “nutrimetabolomics”, “targeted metabolomics”, “preprocessing”, “pretreatment”, “pipeline”</a:t>
            </a:r>
          </a:p>
        </p:txBody>
      </p:sp>
      <p:sp>
        <p:nvSpPr>
          <p:cNvPr id="24" name="TextBox 23">
            <a:extLst>
              <a:ext uri="{FF2B5EF4-FFF2-40B4-BE49-F238E27FC236}">
                <a16:creationId xmlns:a16="http://schemas.microsoft.com/office/drawing/2014/main" id="{48CD4750-D171-A18F-BA1C-A8AE6EF99737}"/>
              </a:ext>
            </a:extLst>
          </p:cNvPr>
          <p:cNvSpPr txBox="1"/>
          <p:nvPr/>
        </p:nvSpPr>
        <p:spPr>
          <a:xfrm>
            <a:off x="3230070" y="3086855"/>
            <a:ext cx="6205536" cy="600164"/>
          </a:xfrm>
          <a:prstGeom prst="rect">
            <a:avLst/>
          </a:prstGeom>
          <a:noFill/>
        </p:spPr>
        <p:txBody>
          <a:bodyPr wrap="square">
            <a:spAutoFit/>
          </a:bodyPr>
          <a:lstStyle/>
          <a:p>
            <a:r>
              <a:rPr lang="en-US" sz="1100" dirty="0">
                <a:solidFill>
                  <a:schemeClr val="bg1"/>
                </a:solidFill>
                <a:latin typeface="Chakra Petch" panose="00000500000000000000" pitchFamily="2" charset="-34"/>
                <a:cs typeface="Chakra Petch" panose="00000500000000000000" pitchFamily="2" charset="-34"/>
              </a:rPr>
              <a:t>Kirwan, J. A., Weber, R. J. M., Broadhurst, D. I. &amp; </a:t>
            </a:r>
            <a:r>
              <a:rPr lang="en-US" sz="1100" dirty="0" err="1">
                <a:solidFill>
                  <a:schemeClr val="bg1"/>
                </a:solidFill>
                <a:latin typeface="Chakra Petch" panose="00000500000000000000" pitchFamily="2" charset="-34"/>
                <a:cs typeface="Chakra Petch" panose="00000500000000000000" pitchFamily="2" charset="-34"/>
              </a:rPr>
              <a:t>Viant</a:t>
            </a:r>
            <a:r>
              <a:rPr lang="en-US" sz="1100" dirty="0">
                <a:solidFill>
                  <a:schemeClr val="bg1"/>
                </a:solidFill>
                <a:latin typeface="Chakra Petch" panose="00000500000000000000" pitchFamily="2" charset="-34"/>
                <a:cs typeface="Chakra Petch" panose="00000500000000000000" pitchFamily="2" charset="-34"/>
              </a:rPr>
              <a:t>, M. R. Direct Infusion </a:t>
            </a:r>
            <a:r>
              <a:rPr lang="en-US" sz="1100" dirty="0" err="1">
                <a:solidFill>
                  <a:schemeClr val="bg1"/>
                </a:solidFill>
                <a:latin typeface="Chakra Petch" panose="00000500000000000000" pitchFamily="2" charset="-34"/>
                <a:cs typeface="Chakra Petch" panose="00000500000000000000" pitchFamily="2" charset="-34"/>
              </a:rPr>
              <a:t>MassSpectrometry</a:t>
            </a:r>
            <a:r>
              <a:rPr lang="en-US" sz="1100" dirty="0">
                <a:solidFill>
                  <a:schemeClr val="bg1"/>
                </a:solidFill>
                <a:latin typeface="Chakra Petch" panose="00000500000000000000" pitchFamily="2" charset="-34"/>
                <a:cs typeface="Chakra Petch" panose="00000500000000000000" pitchFamily="2" charset="-34"/>
              </a:rPr>
              <a:t> Metabolomics Dataset: A Benchmark for Data Processing and </a:t>
            </a:r>
            <a:r>
              <a:rPr lang="en-US" sz="1100" dirty="0" err="1">
                <a:solidFill>
                  <a:schemeClr val="bg1"/>
                </a:solidFill>
                <a:latin typeface="Chakra Petch" panose="00000500000000000000" pitchFamily="2" charset="-34"/>
                <a:cs typeface="Chakra Petch" panose="00000500000000000000" pitchFamily="2" charset="-34"/>
              </a:rPr>
              <a:t>QualityControl</a:t>
            </a:r>
            <a:r>
              <a:rPr lang="en-US" sz="1100" dirty="0">
                <a:solidFill>
                  <a:schemeClr val="bg1"/>
                </a:solidFill>
                <a:latin typeface="Chakra Petch" panose="00000500000000000000" pitchFamily="2" charset="-34"/>
                <a:cs typeface="Chakra Petch" panose="00000500000000000000" pitchFamily="2" charset="-34"/>
              </a:rPr>
              <a:t>. Scientific Data 1, 140012. ISSN: 2052‑4463 (June 10, 2014)</a:t>
            </a:r>
          </a:p>
        </p:txBody>
      </p:sp>
      <p:sp>
        <p:nvSpPr>
          <p:cNvPr id="30" name="TextBox 29">
            <a:extLst>
              <a:ext uri="{FF2B5EF4-FFF2-40B4-BE49-F238E27FC236}">
                <a16:creationId xmlns:a16="http://schemas.microsoft.com/office/drawing/2014/main" id="{54B27FC7-3F96-F7EF-4EC4-1107A0572B53}"/>
              </a:ext>
            </a:extLst>
          </p:cNvPr>
          <p:cNvSpPr txBox="1"/>
          <p:nvPr/>
        </p:nvSpPr>
        <p:spPr>
          <a:xfrm>
            <a:off x="3230070" y="3981493"/>
            <a:ext cx="6205536" cy="430887"/>
          </a:xfrm>
          <a:prstGeom prst="rect">
            <a:avLst/>
          </a:prstGeom>
          <a:noFill/>
        </p:spPr>
        <p:txBody>
          <a:bodyPr wrap="square">
            <a:spAutoFit/>
          </a:bodyPr>
          <a:lstStyle/>
          <a:p>
            <a:r>
              <a:rPr lang="en-US" sz="1100" dirty="0">
                <a:solidFill>
                  <a:schemeClr val="bg1"/>
                </a:solidFill>
                <a:latin typeface="Chakra Petch" panose="00000500000000000000" pitchFamily="2" charset="-34"/>
                <a:cs typeface="Chakra Petch" panose="00000500000000000000" pitchFamily="2" charset="-34"/>
              </a:rPr>
              <a:t>Zhu, J. et al. Colorectal Cancer Detection Using Targeted Serum Metabolic Profiling. Jour‑</a:t>
            </a:r>
            <a:r>
              <a:rPr lang="en-US" sz="1100" dirty="0" err="1">
                <a:solidFill>
                  <a:schemeClr val="bg1"/>
                </a:solidFill>
                <a:latin typeface="Chakra Petch" panose="00000500000000000000" pitchFamily="2" charset="-34"/>
                <a:cs typeface="Chakra Petch" panose="00000500000000000000" pitchFamily="2" charset="-34"/>
              </a:rPr>
              <a:t>nal</a:t>
            </a:r>
            <a:r>
              <a:rPr lang="en-US" sz="1100" dirty="0">
                <a:solidFill>
                  <a:schemeClr val="bg1"/>
                </a:solidFill>
                <a:latin typeface="Chakra Petch" panose="00000500000000000000" pitchFamily="2" charset="-34"/>
                <a:cs typeface="Chakra Petch" panose="00000500000000000000" pitchFamily="2" charset="-34"/>
              </a:rPr>
              <a:t> of Proteome Research 13, 4120–4130. ISSN: 1535‑3907. </a:t>
            </a:r>
            <a:r>
              <a:rPr lang="en-US" sz="1100" dirty="0" err="1">
                <a:solidFill>
                  <a:schemeClr val="bg1"/>
                </a:solidFill>
                <a:latin typeface="Chakra Petch" panose="00000500000000000000" pitchFamily="2" charset="-34"/>
                <a:cs typeface="Chakra Petch" panose="00000500000000000000" pitchFamily="2" charset="-34"/>
              </a:rPr>
              <a:t>pmid</a:t>
            </a:r>
            <a:r>
              <a:rPr lang="en-US" sz="1100" dirty="0">
                <a:solidFill>
                  <a:schemeClr val="bg1"/>
                </a:solidFill>
                <a:latin typeface="Chakra Petch" panose="00000500000000000000" pitchFamily="2" charset="-34"/>
                <a:cs typeface="Chakra Petch" panose="00000500000000000000" pitchFamily="2" charset="-34"/>
              </a:rPr>
              <a:t>: 25126899 (Sept. 5, 2014).</a:t>
            </a:r>
            <a:endParaRPr lang="en-US" sz="1100" dirty="0"/>
          </a:p>
        </p:txBody>
      </p:sp>
      <p:sp>
        <p:nvSpPr>
          <p:cNvPr id="33" name="TextBox 32">
            <a:extLst>
              <a:ext uri="{FF2B5EF4-FFF2-40B4-BE49-F238E27FC236}">
                <a16:creationId xmlns:a16="http://schemas.microsoft.com/office/drawing/2014/main" id="{E50EE37B-4F4B-27D5-FB95-0AB7C904A042}"/>
              </a:ext>
            </a:extLst>
          </p:cNvPr>
          <p:cNvSpPr txBox="1"/>
          <p:nvPr/>
        </p:nvSpPr>
        <p:spPr>
          <a:xfrm>
            <a:off x="1785933" y="3202271"/>
            <a:ext cx="1558432" cy="369332"/>
          </a:xfrm>
          <a:prstGeom prst="rect">
            <a:avLst/>
          </a:prstGeom>
          <a:noFill/>
        </p:spPr>
        <p:txBody>
          <a:bodyPr wrap="square">
            <a:spAutoFit/>
          </a:bodyPr>
          <a:lstStyle/>
          <a:p>
            <a:pPr marL="1257300" indent="-1257300"/>
            <a:r>
              <a:rPr lang="en-US" sz="1800" b="1" dirty="0">
                <a:solidFill>
                  <a:schemeClr val="bg1"/>
                </a:solidFill>
                <a:latin typeface="Chakra Petch" panose="00000500000000000000" pitchFamily="2" charset="-34"/>
                <a:cs typeface="Chakra Petch" panose="00000500000000000000" pitchFamily="2" charset="-34"/>
              </a:rPr>
              <a:t>MTBLS79:</a:t>
            </a:r>
            <a:endParaRPr lang="en-US" sz="1800" dirty="0">
              <a:solidFill>
                <a:schemeClr val="bg1"/>
              </a:solidFill>
              <a:latin typeface="Chakra Petch" panose="00000500000000000000" pitchFamily="2" charset="-34"/>
              <a:cs typeface="Chakra Petch" panose="00000500000000000000" pitchFamily="2" charset="-34"/>
            </a:endParaRPr>
          </a:p>
        </p:txBody>
      </p:sp>
      <p:sp>
        <p:nvSpPr>
          <p:cNvPr id="35" name="TextBox 34">
            <a:extLst>
              <a:ext uri="{FF2B5EF4-FFF2-40B4-BE49-F238E27FC236}">
                <a16:creationId xmlns:a16="http://schemas.microsoft.com/office/drawing/2014/main" id="{9FCAFB24-1D35-453B-D313-2EE93440BDE9}"/>
              </a:ext>
            </a:extLst>
          </p:cNvPr>
          <p:cNvSpPr txBox="1"/>
          <p:nvPr/>
        </p:nvSpPr>
        <p:spPr>
          <a:xfrm>
            <a:off x="1785933" y="4012271"/>
            <a:ext cx="1558433" cy="369332"/>
          </a:xfrm>
          <a:prstGeom prst="rect">
            <a:avLst/>
          </a:prstGeom>
          <a:noFill/>
        </p:spPr>
        <p:txBody>
          <a:bodyPr wrap="square">
            <a:spAutoFit/>
          </a:bodyPr>
          <a:lstStyle/>
          <a:p>
            <a:r>
              <a:rPr lang="en-US" sz="1800" b="1" dirty="0">
                <a:solidFill>
                  <a:schemeClr val="bg1"/>
                </a:solidFill>
                <a:latin typeface="Chakra Petch" panose="00000500000000000000" pitchFamily="2" charset="-34"/>
                <a:cs typeface="Chakra Petch" panose="00000500000000000000" pitchFamily="2" charset="-34"/>
              </a:rPr>
              <a:t>ST000284:</a:t>
            </a:r>
            <a:endParaRPr lang="en-US" dirty="0"/>
          </a:p>
        </p:txBody>
      </p:sp>
      <p:pic>
        <p:nvPicPr>
          <p:cNvPr id="36" name="Graphic 35" descr="Web design outline">
            <a:extLst>
              <a:ext uri="{FF2B5EF4-FFF2-40B4-BE49-F238E27FC236}">
                <a16:creationId xmlns:a16="http://schemas.microsoft.com/office/drawing/2014/main" id="{1219B597-DE2B-703D-7521-E1B5E537FF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9942" y="5264099"/>
            <a:ext cx="914400" cy="914400"/>
          </a:xfrm>
          <a:prstGeom prst="rect">
            <a:avLst/>
          </a:prstGeom>
        </p:spPr>
      </p:pic>
      <p:pic>
        <p:nvPicPr>
          <p:cNvPr id="37" name="Graphic 36">
            <a:extLst>
              <a:ext uri="{FF2B5EF4-FFF2-40B4-BE49-F238E27FC236}">
                <a16:creationId xmlns:a16="http://schemas.microsoft.com/office/drawing/2014/main" id="{BBB9AA29-C5FB-3847-63C0-976B33F9A28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657377" y="5347816"/>
            <a:ext cx="990796" cy="746966"/>
          </a:xfrm>
          <a:prstGeom prst="rect">
            <a:avLst/>
          </a:prstGeom>
        </p:spPr>
      </p:pic>
      <p:pic>
        <p:nvPicPr>
          <p:cNvPr id="38" name="Picture 37" descr="A blue circle with a white letter r&#10;&#10;Description automatically generated">
            <a:extLst>
              <a:ext uri="{FF2B5EF4-FFF2-40B4-BE49-F238E27FC236}">
                <a16:creationId xmlns:a16="http://schemas.microsoft.com/office/drawing/2014/main" id="{0F87A443-A7E2-7AB6-47DD-28B705D7F77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00807" y="5347817"/>
            <a:ext cx="746364" cy="746964"/>
          </a:xfrm>
          <a:prstGeom prst="rect">
            <a:avLst/>
          </a:prstGeom>
        </p:spPr>
      </p:pic>
      <p:pic>
        <p:nvPicPr>
          <p:cNvPr id="39" name="Picture 38" descr="A logo of a company&#10;&#10;Description automatically generated">
            <a:extLst>
              <a:ext uri="{FF2B5EF4-FFF2-40B4-BE49-F238E27FC236}">
                <a16:creationId xmlns:a16="http://schemas.microsoft.com/office/drawing/2014/main" id="{77B4C6D2-107D-E264-55BA-52F9DC92CF4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299805" y="5072515"/>
            <a:ext cx="1124408" cy="1297567"/>
          </a:xfrm>
          <a:prstGeom prst="rect">
            <a:avLst/>
          </a:prstGeom>
        </p:spPr>
      </p:pic>
      <p:pic>
        <p:nvPicPr>
          <p:cNvPr id="41" name="Picture 40" descr="A logo for a company&#10;&#10;Description automatically generated">
            <a:extLst>
              <a:ext uri="{FF2B5EF4-FFF2-40B4-BE49-F238E27FC236}">
                <a16:creationId xmlns:a16="http://schemas.microsoft.com/office/drawing/2014/main" id="{94AA8A2B-76F8-B345-3087-BAF857117F1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89989" y="5072515"/>
            <a:ext cx="1124408" cy="1297566"/>
          </a:xfrm>
          <a:prstGeom prst="rect">
            <a:avLst/>
          </a:prstGeom>
        </p:spPr>
      </p:pic>
      <p:pic>
        <p:nvPicPr>
          <p:cNvPr id="3" name="Graphic 2" descr="Crane outline">
            <a:extLst>
              <a:ext uri="{FF2B5EF4-FFF2-40B4-BE49-F238E27FC236}">
                <a16:creationId xmlns:a16="http://schemas.microsoft.com/office/drawing/2014/main" id="{F373F271-2FB4-BB8A-8EB9-29269DCBCA1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70749" y="5264098"/>
            <a:ext cx="914400" cy="914400"/>
          </a:xfrm>
          <a:prstGeom prst="rect">
            <a:avLst/>
          </a:prstGeom>
        </p:spPr>
      </p:pic>
    </p:spTree>
    <p:extLst>
      <p:ext uri="{BB962C8B-B14F-4D97-AF65-F5344CB8AC3E}">
        <p14:creationId xmlns:p14="http://schemas.microsoft.com/office/powerpoint/2010/main" val="23460151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0" y="1"/>
            <a:ext cx="581558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Materials and Methods</a:t>
            </a:r>
          </a:p>
        </p:txBody>
      </p:sp>
      <p:graphicFrame>
        <p:nvGraphicFramePr>
          <p:cNvPr id="16" name="Table 15">
            <a:extLst>
              <a:ext uri="{FF2B5EF4-FFF2-40B4-BE49-F238E27FC236}">
                <a16:creationId xmlns:a16="http://schemas.microsoft.com/office/drawing/2014/main" id="{F9EB63C2-B80F-A3CC-8963-D58CD277DDC1}"/>
              </a:ext>
            </a:extLst>
          </p:cNvPr>
          <p:cNvGraphicFramePr>
            <a:graphicFrameLocks noGrp="1"/>
          </p:cNvGraphicFramePr>
          <p:nvPr>
            <p:extLst>
              <p:ext uri="{D42A27DB-BD31-4B8C-83A1-F6EECF244321}">
                <p14:modId xmlns:p14="http://schemas.microsoft.com/office/powerpoint/2010/main" val="1489607208"/>
              </p:ext>
            </p:extLst>
          </p:nvPr>
        </p:nvGraphicFramePr>
        <p:xfrm>
          <a:off x="836438" y="822959"/>
          <a:ext cx="3108960" cy="5516880"/>
        </p:xfrm>
        <a:graphic>
          <a:graphicData uri="http://schemas.openxmlformats.org/drawingml/2006/table">
            <a:tbl>
              <a:tblPr firstRow="1" bandRow="1">
                <a:tableStyleId>{073A0DAA-6AF3-43AB-8588-CEC1D06C72B9}</a:tableStyleId>
              </a:tblPr>
              <a:tblGrid>
                <a:gridCol w="1554480">
                  <a:extLst>
                    <a:ext uri="{9D8B030D-6E8A-4147-A177-3AD203B41FA5}">
                      <a16:colId xmlns:a16="http://schemas.microsoft.com/office/drawing/2014/main" val="3878798706"/>
                    </a:ext>
                  </a:extLst>
                </a:gridCol>
                <a:gridCol w="1554480">
                  <a:extLst>
                    <a:ext uri="{9D8B030D-6E8A-4147-A177-3AD203B41FA5}">
                      <a16:colId xmlns:a16="http://schemas.microsoft.com/office/drawing/2014/main" val="439946706"/>
                    </a:ext>
                  </a:extLst>
                </a:gridCol>
              </a:tblGrid>
              <a:tr h="0">
                <a:tc>
                  <a:txBody>
                    <a:bodyPr/>
                    <a:lstStyle/>
                    <a:p>
                      <a:pPr algn="ctr"/>
                      <a:r>
                        <a:rPr lang="en-US" sz="1400" i="1" dirty="0">
                          <a:solidFill>
                            <a:schemeClr val="bg1"/>
                          </a:solidFill>
                          <a:effectLst/>
                          <a:latin typeface="Chakra Petch" panose="00000500000000000000" pitchFamily="2" charset="-34"/>
                          <a:cs typeface="Chakra Petch" panose="00000500000000000000" pitchFamily="2" charset="-34"/>
                        </a:rPr>
                        <a:t>Package</a:t>
                      </a:r>
                    </a:p>
                  </a:txBody>
                  <a:tcPr anchor="ctr">
                    <a:lnL w="12700" cmpd="sng">
                      <a:noFill/>
                    </a:lnL>
                    <a:lnR w="12700" cmpd="sng">
                      <a:noFill/>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i="1" dirty="0">
                          <a:solidFill>
                            <a:schemeClr val="bg1"/>
                          </a:solidFill>
                          <a:effectLst/>
                          <a:latin typeface="Chakra Petch" panose="00000500000000000000" pitchFamily="2" charset="-34"/>
                          <a:cs typeface="Chakra Petch" panose="00000500000000000000" pitchFamily="2" charset="-34"/>
                        </a:rPr>
                        <a:t>Version</a:t>
                      </a:r>
                    </a:p>
                  </a:txBody>
                  <a:tcPr anchor="ctr">
                    <a:lnL w="12700" cmpd="sng">
                      <a:noFill/>
                    </a:lnL>
                    <a:lnR w="12700" cmpd="sng">
                      <a:noFill/>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2895732"/>
                  </a:ext>
                </a:extLst>
              </a:tr>
              <a:tr h="0">
                <a:tc>
                  <a:txBody>
                    <a:bodyPr/>
                    <a:lstStyle/>
                    <a:p>
                      <a:pPr algn="l"/>
                      <a:r>
                        <a:rPr lang="en-US" sz="1200" dirty="0">
                          <a:solidFill>
                            <a:schemeClr val="bg1"/>
                          </a:solidFill>
                          <a:effectLst/>
                          <a:latin typeface="Chakra Petch" panose="00000500000000000000" pitchFamily="2" charset="-34"/>
                          <a:cs typeface="Chakra Petch" panose="00000500000000000000" pitchFamily="2" charset="-34"/>
                        </a:rPr>
                        <a:t>BiocFileCache</a:t>
                      </a:r>
                    </a:p>
                  </a:txBody>
                  <a:tcPr anchor="ctr">
                    <a:lnL w="12700" cmpd="sng">
                      <a:noFill/>
                    </a:lnL>
                    <a:lnR w="12700" cmpd="sng">
                      <a:noFill/>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200" dirty="0">
                          <a:solidFill>
                            <a:schemeClr val="bg1"/>
                          </a:solidFill>
                          <a:effectLst/>
                          <a:latin typeface="Chakra Petch" panose="00000500000000000000" pitchFamily="2" charset="-34"/>
                          <a:cs typeface="Chakra Petch" panose="00000500000000000000" pitchFamily="2" charset="-34"/>
                        </a:rPr>
                        <a:t>2.10.2</a:t>
                      </a:r>
                    </a:p>
                  </a:txBody>
                  <a:tcPr anchor="ctr">
                    <a:lnL w="12700" cmpd="sng">
                      <a:noFill/>
                    </a:lnL>
                    <a:lnR w="12700" cmpd="sng">
                      <a:noFill/>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07013824"/>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BiocStyle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dirty="0">
                          <a:solidFill>
                            <a:schemeClr val="bg1"/>
                          </a:solidFill>
                          <a:effectLst/>
                          <a:latin typeface="Chakra Petch" panose="00000500000000000000" pitchFamily="2" charset="-34"/>
                          <a:cs typeface="Chakra Petch" panose="00000500000000000000" pitchFamily="2" charset="-34"/>
                        </a:rPr>
                        <a:t>2.30.0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30186912"/>
                  </a:ext>
                </a:extLst>
              </a:tr>
              <a:tr h="0">
                <a:tc>
                  <a:txBody>
                    <a:bodyPr/>
                    <a:lstStyle/>
                    <a:p>
                      <a:pPr algn="l"/>
                      <a:r>
                        <a:rPr lang="en-US" sz="1200" dirty="0">
                          <a:solidFill>
                            <a:schemeClr val="bg1"/>
                          </a:solidFill>
                          <a:effectLst/>
                          <a:latin typeface="Chakra Petch" panose="00000500000000000000" pitchFamily="2" charset="-34"/>
                          <a:cs typeface="Chakra Petch" panose="00000500000000000000" pitchFamily="2" charset="-34"/>
                        </a:rPr>
                        <a:t>caret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6.0.94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17459947"/>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ComplexHeatmap</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dirty="0">
                          <a:solidFill>
                            <a:schemeClr val="bg1"/>
                          </a:solidFill>
                          <a:effectLst/>
                          <a:latin typeface="Chakra Petch" panose="00000500000000000000" pitchFamily="2" charset="-34"/>
                          <a:cs typeface="Chakra Petch" panose="00000500000000000000" pitchFamily="2" charset="-34"/>
                        </a:rPr>
                        <a:t>2.18.0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84423965"/>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cowplot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1.1.3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803569"/>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crew</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0.9.2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95528513"/>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data.table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dirty="0">
                          <a:solidFill>
                            <a:schemeClr val="bg1"/>
                          </a:solidFill>
                          <a:effectLst/>
                          <a:latin typeface="Chakra Petch" panose="00000500000000000000" pitchFamily="2" charset="-34"/>
                          <a:cs typeface="Chakra Petch" panose="00000500000000000000" pitchFamily="2" charset="-34"/>
                        </a:rPr>
                        <a:t>1.15.4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00807231"/>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dplyr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1.1.4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40009810"/>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DT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0.33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96326969"/>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fst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0.9.8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28487281"/>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ggforce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0.4.2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51642450"/>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ggplot2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3.5.1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34713374"/>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gridExtra</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2.3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26534612"/>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HotellingEllipse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1.1.0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80823491"/>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impute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1.76.0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71009461"/>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imputeLCMD</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2.1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22442506"/>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knitr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1.47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28143636"/>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limma</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3.58.1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04268558"/>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MetaboAnalystR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dirty="0">
                          <a:solidFill>
                            <a:schemeClr val="bg1"/>
                          </a:solidFill>
                          <a:effectLst/>
                          <a:latin typeface="Chakra Petch" panose="00000500000000000000" pitchFamily="2" charset="-34"/>
                          <a:cs typeface="Chakra Petch" panose="00000500000000000000" pitchFamily="2" charset="-34"/>
                        </a:rPr>
                        <a:t>4.0.0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37455929"/>
                  </a:ext>
                </a:extLst>
              </a:tr>
            </a:tbl>
          </a:graphicData>
        </a:graphic>
      </p:graphicFrame>
      <p:graphicFrame>
        <p:nvGraphicFramePr>
          <p:cNvPr id="18" name="Table 17">
            <a:extLst>
              <a:ext uri="{FF2B5EF4-FFF2-40B4-BE49-F238E27FC236}">
                <a16:creationId xmlns:a16="http://schemas.microsoft.com/office/drawing/2014/main" id="{5E13269D-D950-5B40-0CBA-AA041466694C}"/>
              </a:ext>
            </a:extLst>
          </p:cNvPr>
          <p:cNvGraphicFramePr>
            <a:graphicFrameLocks noGrp="1"/>
          </p:cNvGraphicFramePr>
          <p:nvPr>
            <p:extLst>
              <p:ext uri="{D42A27DB-BD31-4B8C-83A1-F6EECF244321}">
                <p14:modId xmlns:p14="http://schemas.microsoft.com/office/powerpoint/2010/main" val="3396209185"/>
              </p:ext>
            </p:extLst>
          </p:nvPr>
        </p:nvGraphicFramePr>
        <p:xfrm>
          <a:off x="3942223" y="822959"/>
          <a:ext cx="3749198" cy="5516880"/>
        </p:xfrm>
        <a:graphic>
          <a:graphicData uri="http://schemas.openxmlformats.org/drawingml/2006/table">
            <a:tbl>
              <a:tblPr firstRow="1" bandRow="1">
                <a:tableStyleId>{073A0DAA-6AF3-43AB-8588-CEC1D06C72B9}</a:tableStyleId>
              </a:tblPr>
              <a:tblGrid>
                <a:gridCol w="1874599">
                  <a:extLst>
                    <a:ext uri="{9D8B030D-6E8A-4147-A177-3AD203B41FA5}">
                      <a16:colId xmlns:a16="http://schemas.microsoft.com/office/drawing/2014/main" val="3599444905"/>
                    </a:ext>
                  </a:extLst>
                </a:gridCol>
                <a:gridCol w="1874599">
                  <a:extLst>
                    <a:ext uri="{9D8B030D-6E8A-4147-A177-3AD203B41FA5}">
                      <a16:colId xmlns:a16="http://schemas.microsoft.com/office/drawing/2014/main" val="1278040028"/>
                    </a:ext>
                  </a:extLst>
                </a:gridCol>
              </a:tblGrid>
              <a:tr h="0">
                <a:tc>
                  <a:txBody>
                    <a:bodyPr/>
                    <a:lstStyle/>
                    <a:p>
                      <a:pPr algn="ctr"/>
                      <a:r>
                        <a:rPr kumimoji="0" lang="en-US" sz="1400" b="1" i="1" u="none" strike="noStrike" kern="1200" cap="none" spc="0" normalizeH="0" baseline="0" noProof="0" dirty="0">
                          <a:ln>
                            <a:noFill/>
                          </a:ln>
                          <a:solidFill>
                            <a:prstClr val="white"/>
                          </a:solidFill>
                          <a:effectLst/>
                          <a:uLnTx/>
                          <a:uFillTx/>
                          <a:latin typeface="Chakra Petch" panose="00000500000000000000" pitchFamily="2" charset="-34"/>
                          <a:ea typeface="+mn-ea"/>
                          <a:cs typeface="Chakra Petch" panose="00000500000000000000" pitchFamily="2" charset="-34"/>
                        </a:rPr>
                        <a:t>Package</a:t>
                      </a:r>
                      <a:endParaRPr lang="en-US" sz="1400" i="1" dirty="0">
                        <a:solidFill>
                          <a:schemeClr val="bg1"/>
                        </a:solidFill>
                        <a:effectLst/>
                        <a:latin typeface="Chakra Petch" panose="00000500000000000000" pitchFamily="2" charset="-34"/>
                        <a:cs typeface="Chakra Petch" panose="00000500000000000000" pitchFamily="2" charset="-34"/>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sz="1400" b="1" i="1" u="none" strike="noStrike" kern="1200" cap="none" spc="0" normalizeH="0" baseline="0" noProof="0" dirty="0">
                          <a:ln>
                            <a:noFill/>
                          </a:ln>
                          <a:solidFill>
                            <a:prstClr val="white"/>
                          </a:solidFill>
                          <a:effectLst/>
                          <a:uLnTx/>
                          <a:uFillTx/>
                          <a:latin typeface="Chakra Petch" panose="00000500000000000000" pitchFamily="2" charset="-34"/>
                          <a:ea typeface="+mn-ea"/>
                          <a:cs typeface="Chakra Petch" panose="00000500000000000000" pitchFamily="2" charset="-34"/>
                        </a:rPr>
                        <a:t>Version</a:t>
                      </a:r>
                      <a:endParaRPr lang="en-US" sz="1400" i="1" dirty="0">
                        <a:solidFill>
                          <a:schemeClr val="bg1"/>
                        </a:solidFill>
                        <a:effectLst/>
                        <a:latin typeface="Chakra Petch" panose="00000500000000000000" pitchFamily="2" charset="-34"/>
                        <a:cs typeface="Chakra Petch" panose="00000500000000000000" pitchFamily="2" charset="-34"/>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06152112"/>
                  </a:ext>
                </a:extLst>
              </a:tr>
              <a:tr h="0">
                <a:tc>
                  <a:txBody>
                    <a:bodyPr/>
                    <a:lstStyle/>
                    <a:p>
                      <a:pPr algn="l"/>
                      <a:r>
                        <a:rPr lang="en-US" sz="1200" dirty="0">
                          <a:solidFill>
                            <a:schemeClr val="bg1"/>
                          </a:solidFill>
                          <a:effectLst/>
                          <a:latin typeface="Chakra Petch" panose="00000500000000000000" pitchFamily="2" charset="-34"/>
                          <a:cs typeface="Chakra Petch" panose="00000500000000000000" pitchFamily="2" charset="-34"/>
                        </a:rPr>
                        <a:t>missForest</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effectLst/>
                          <a:latin typeface="Chakra Petch" panose="00000500000000000000" pitchFamily="2" charset="-34"/>
                          <a:cs typeface="Chakra Petch" panose="00000500000000000000" pitchFamily="2" charset="-34"/>
                        </a:rPr>
                        <a:t>1.5</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612648"/>
                  </a:ext>
                </a:extLst>
              </a:tr>
              <a:tr h="0">
                <a:tc>
                  <a:txBody>
                    <a:bodyPr/>
                    <a:lstStyle/>
                    <a:p>
                      <a:pPr algn="l"/>
                      <a:r>
                        <a:rPr lang="en-US" sz="1200" dirty="0">
                          <a:solidFill>
                            <a:schemeClr val="bg1"/>
                          </a:solidFill>
                          <a:effectLst/>
                          <a:latin typeface="Chakra Petch" panose="00000500000000000000" pitchFamily="2" charset="-34"/>
                          <a:cs typeface="Chakra Petch" panose="00000500000000000000" pitchFamily="2" charset="-34"/>
                        </a:rPr>
                        <a:t>openxlsx</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effectLst/>
                          <a:latin typeface="Chakra Petch" panose="00000500000000000000" pitchFamily="2" charset="-34"/>
                          <a:cs typeface="Chakra Petch" panose="00000500000000000000" pitchFamily="2" charset="-34"/>
                        </a:rPr>
                        <a:t>4.2.5.2</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7858920"/>
                  </a:ext>
                </a:extLst>
              </a:tr>
              <a:tr h="0">
                <a:tc>
                  <a:txBody>
                    <a:bodyPr/>
                    <a:lstStyle/>
                    <a:p>
                      <a:pPr algn="l"/>
                      <a:r>
                        <a:rPr lang="en-US" sz="1200" dirty="0">
                          <a:solidFill>
                            <a:schemeClr val="bg1"/>
                          </a:solidFill>
                          <a:effectLst/>
                          <a:latin typeface="Chakra Petch" panose="00000500000000000000" pitchFamily="2" charset="-34"/>
                          <a:cs typeface="Chakra Petch" panose="00000500000000000000" pitchFamily="2" charset="-34"/>
                        </a:rPr>
                        <a:t>pcaMethods</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effectLst/>
                          <a:latin typeface="Chakra Petch" panose="00000500000000000000" pitchFamily="2" charset="-34"/>
                          <a:cs typeface="Chakra Petch" panose="00000500000000000000" pitchFamily="2" charset="-34"/>
                        </a:rPr>
                        <a:t>1.94.0</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5508499"/>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pcpr2</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effectLst/>
                          <a:latin typeface="Chakra Petch" panose="00000500000000000000" pitchFamily="2" charset="-34"/>
                          <a:cs typeface="Chakra Petch" panose="00000500000000000000" pitchFamily="2" charset="-34"/>
                        </a:rPr>
                        <a:t>0.0.0.1</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1377984"/>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pmp</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1.14.1</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7830015"/>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purrr</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effectLst/>
                          <a:latin typeface="Chakra Petch" panose="00000500000000000000" pitchFamily="2" charset="-34"/>
                          <a:cs typeface="Chakra Petch" panose="00000500000000000000" pitchFamily="2" charset="-34"/>
                        </a:rPr>
                        <a:t>1.0.2</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7950395"/>
                  </a:ext>
                </a:extLst>
              </a:tr>
              <a:tr h="0">
                <a:tc>
                  <a:txBody>
                    <a:bodyPr/>
                    <a:lstStyle/>
                    <a:p>
                      <a:pPr algn="l"/>
                      <a:r>
                        <a:rPr lang="en-US" sz="1200" dirty="0">
                          <a:solidFill>
                            <a:schemeClr val="bg1"/>
                          </a:solidFill>
                          <a:effectLst/>
                          <a:latin typeface="Chakra Petch" panose="00000500000000000000" pitchFamily="2" charset="-34"/>
                          <a:cs typeface="Chakra Petch" panose="00000500000000000000" pitchFamily="2" charset="-34"/>
                        </a:rPr>
                        <a:t>renv</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1.0.7</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8320321"/>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reshape2</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1.4.4</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1512466"/>
                  </a:ext>
                </a:extLst>
              </a:tr>
              <a:tr h="0">
                <a:tc>
                  <a:txBody>
                    <a:bodyPr/>
                    <a:lstStyle/>
                    <a:p>
                      <a:pPr algn="l"/>
                      <a:r>
                        <a:rPr lang="en-US" sz="1200" dirty="0">
                          <a:solidFill>
                            <a:schemeClr val="bg1"/>
                          </a:solidFill>
                          <a:effectLst/>
                          <a:latin typeface="Chakra Petch" panose="00000500000000000000" pitchFamily="2" charset="-34"/>
                          <a:cs typeface="Chakra Petch" panose="00000500000000000000" pitchFamily="2" charset="-34"/>
                        </a:rPr>
                        <a:t>rmarkdown</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2.27</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9392258"/>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ropls</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1.34.0</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101180"/>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shiny</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1.8.1.1</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913726"/>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shinyFiles</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0.9.3</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9640659"/>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struct</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1.14.1</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37857734"/>
                  </a:ext>
                </a:extLst>
              </a:tr>
              <a:tr h="0">
                <a:tc>
                  <a:txBody>
                    <a:bodyPr/>
                    <a:lstStyle/>
                    <a:p>
                      <a:pPr algn="l"/>
                      <a:r>
                        <a:rPr lang="en-US" sz="1200" dirty="0">
                          <a:solidFill>
                            <a:schemeClr val="bg1"/>
                          </a:solidFill>
                          <a:effectLst/>
                          <a:latin typeface="Chakra Petch" panose="00000500000000000000" pitchFamily="2" charset="-34"/>
                          <a:cs typeface="Chakra Petch" panose="00000500000000000000" pitchFamily="2" charset="-34"/>
                        </a:rPr>
                        <a:t>structToolbox</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effectLst/>
                          <a:latin typeface="Chakra Petch" panose="00000500000000000000" pitchFamily="2" charset="-34"/>
                          <a:cs typeface="Chakra Petch" panose="00000500000000000000" pitchFamily="2" charset="-34"/>
                        </a:rPr>
                        <a:t>1.14.0</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6950557"/>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SummarizedExperiment</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1.32.0</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7559992"/>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sva</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3.50.0</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4597482"/>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tarchetypes</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0.9.0</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5459523"/>
                  </a:ext>
                </a:extLst>
              </a:tr>
              <a:tr h="0">
                <a:tc>
                  <a:txBody>
                    <a:bodyPr/>
                    <a:lstStyle/>
                    <a:p>
                      <a:pPr algn="l"/>
                      <a:r>
                        <a:rPr lang="en-US" sz="1200" dirty="0">
                          <a:solidFill>
                            <a:schemeClr val="bg1"/>
                          </a:solidFill>
                          <a:effectLst/>
                          <a:latin typeface="Chakra Petch" panose="00000500000000000000" pitchFamily="2" charset="-34"/>
                          <a:cs typeface="Chakra Petch" panose="00000500000000000000" pitchFamily="2" charset="-34"/>
                        </a:rPr>
                        <a:t>targets</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effectLst/>
                          <a:latin typeface="Chakra Petch" panose="00000500000000000000" pitchFamily="2" charset="-34"/>
                          <a:cs typeface="Chakra Petch" panose="00000500000000000000" pitchFamily="2" charset="-34"/>
                        </a:rPr>
                        <a:t>1.7.0</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6767305"/>
                  </a:ext>
                </a:extLst>
              </a:tr>
              <a:tr h="0">
                <a:tc>
                  <a:txBody>
                    <a:bodyPr/>
                    <a:lstStyle/>
                    <a:p>
                      <a:pPr algn="l"/>
                      <a:r>
                        <a:rPr lang="en-US" sz="1200" dirty="0">
                          <a:solidFill>
                            <a:schemeClr val="bg1"/>
                          </a:solidFill>
                          <a:effectLst/>
                          <a:latin typeface="Chakra Petch" panose="00000500000000000000" pitchFamily="2" charset="-34"/>
                          <a:cs typeface="Chakra Petch" panose="00000500000000000000" pitchFamily="2" charset="-34"/>
                        </a:rPr>
                        <a:t>testthat</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effectLst/>
                          <a:latin typeface="Chakra Petch" panose="00000500000000000000" pitchFamily="2" charset="-34"/>
                          <a:cs typeface="Chakra Petch" panose="00000500000000000000" pitchFamily="2" charset="-34"/>
                        </a:rPr>
                        <a:t>3.2.1.1</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8739833"/>
                  </a:ext>
                </a:extLst>
              </a:tr>
            </a:tbl>
          </a:graphicData>
        </a:graphic>
      </p:graphicFrame>
      <p:graphicFrame>
        <p:nvGraphicFramePr>
          <p:cNvPr id="19" name="Table 18">
            <a:extLst>
              <a:ext uri="{FF2B5EF4-FFF2-40B4-BE49-F238E27FC236}">
                <a16:creationId xmlns:a16="http://schemas.microsoft.com/office/drawing/2014/main" id="{2441724C-056A-EB32-F0B4-9F07C20A3BC0}"/>
              </a:ext>
            </a:extLst>
          </p:cNvPr>
          <p:cNvGraphicFramePr>
            <a:graphicFrameLocks noGrp="1"/>
          </p:cNvGraphicFramePr>
          <p:nvPr>
            <p:extLst>
              <p:ext uri="{D42A27DB-BD31-4B8C-83A1-F6EECF244321}">
                <p14:modId xmlns:p14="http://schemas.microsoft.com/office/powerpoint/2010/main" val="4246393609"/>
              </p:ext>
            </p:extLst>
          </p:nvPr>
        </p:nvGraphicFramePr>
        <p:xfrm>
          <a:off x="7675742" y="822959"/>
          <a:ext cx="3749198" cy="1950720"/>
        </p:xfrm>
        <a:graphic>
          <a:graphicData uri="http://schemas.openxmlformats.org/drawingml/2006/table">
            <a:tbl>
              <a:tblPr firstRow="1" bandRow="1">
                <a:tableStyleId>{073A0DAA-6AF3-43AB-8588-CEC1D06C72B9}</a:tableStyleId>
              </a:tblPr>
              <a:tblGrid>
                <a:gridCol w="1874599">
                  <a:extLst>
                    <a:ext uri="{9D8B030D-6E8A-4147-A177-3AD203B41FA5}">
                      <a16:colId xmlns:a16="http://schemas.microsoft.com/office/drawing/2014/main" val="432190498"/>
                    </a:ext>
                  </a:extLst>
                </a:gridCol>
                <a:gridCol w="1874599">
                  <a:extLst>
                    <a:ext uri="{9D8B030D-6E8A-4147-A177-3AD203B41FA5}">
                      <a16:colId xmlns:a16="http://schemas.microsoft.com/office/drawing/2014/main" val="3733259427"/>
                    </a:ext>
                  </a:extLst>
                </a:gridCol>
              </a:tblGrid>
              <a:tr h="0">
                <a:tc>
                  <a:txBody>
                    <a:bodyPr/>
                    <a:lstStyle/>
                    <a:p>
                      <a:pPr algn="ctr"/>
                      <a:r>
                        <a:rPr kumimoji="0" lang="en-US" sz="1400" b="1" i="1" u="none" strike="noStrike" kern="1200" cap="none" spc="0" normalizeH="0" baseline="0" noProof="0" dirty="0">
                          <a:ln>
                            <a:noFill/>
                          </a:ln>
                          <a:solidFill>
                            <a:prstClr val="white"/>
                          </a:solidFill>
                          <a:effectLst/>
                          <a:uLnTx/>
                          <a:uFillTx/>
                          <a:latin typeface="Chakra Petch" panose="00000500000000000000" pitchFamily="2" charset="-34"/>
                          <a:ea typeface="+mn-ea"/>
                          <a:cs typeface="Chakra Petch" panose="00000500000000000000" pitchFamily="2" charset="-34"/>
                        </a:rPr>
                        <a:t>Package</a:t>
                      </a:r>
                      <a:endParaRPr lang="en-US" sz="1400" b="1" i="1" dirty="0">
                        <a:solidFill>
                          <a:schemeClr val="bg1"/>
                        </a:solidFill>
                        <a:effectLst/>
                        <a:latin typeface="Chakra Petch" panose="00000500000000000000" pitchFamily="2" charset="-34"/>
                        <a:cs typeface="Chakra Petch" panose="00000500000000000000" pitchFamily="2" charset="-34"/>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sz="1400" b="1" i="1" u="none" strike="noStrike" kern="1200" cap="none" spc="0" normalizeH="0" baseline="0" noProof="0" dirty="0">
                          <a:ln>
                            <a:noFill/>
                          </a:ln>
                          <a:solidFill>
                            <a:prstClr val="white"/>
                          </a:solidFill>
                          <a:effectLst/>
                          <a:uLnTx/>
                          <a:uFillTx/>
                          <a:latin typeface="Chakra Petch" panose="00000500000000000000" pitchFamily="2" charset="-34"/>
                          <a:ea typeface="+mn-ea"/>
                          <a:cs typeface="Chakra Petch" panose="00000500000000000000" pitchFamily="2" charset="-34"/>
                        </a:rPr>
                        <a:t>Version</a:t>
                      </a:r>
                      <a:endParaRPr lang="en-US" sz="1400" b="1" i="1" dirty="0">
                        <a:solidFill>
                          <a:schemeClr val="bg1"/>
                        </a:solidFill>
                        <a:effectLst/>
                        <a:latin typeface="Chakra Petch" panose="00000500000000000000" pitchFamily="2" charset="-34"/>
                        <a:cs typeface="Chakra Petch" panose="00000500000000000000" pitchFamily="2" charset="-34"/>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0062337"/>
                  </a:ext>
                </a:extLst>
              </a:tr>
              <a:tr h="0">
                <a:tc>
                  <a:txBody>
                    <a:bodyPr/>
                    <a:lstStyle/>
                    <a:p>
                      <a:pPr algn="l"/>
                      <a:r>
                        <a:rPr lang="en-US" sz="1200" dirty="0">
                          <a:solidFill>
                            <a:schemeClr val="bg1"/>
                          </a:solidFill>
                          <a:effectLst/>
                          <a:latin typeface="Chakra Petch" panose="00000500000000000000" pitchFamily="2" charset="-34"/>
                          <a:cs typeface="Chakra Petch" panose="00000500000000000000" pitchFamily="2" charset="-34"/>
                        </a:rPr>
                        <a:t>tidyverse</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2.0.0</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1646825"/>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tinytex</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0.51</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5125293"/>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tools</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4.3.3</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658416"/>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usethis</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effectLst/>
                          <a:latin typeface="Chakra Petch" panose="00000500000000000000" pitchFamily="2" charset="-34"/>
                          <a:cs typeface="Chakra Petch" panose="00000500000000000000" pitchFamily="2" charset="-34"/>
                        </a:rPr>
                        <a:t>2.2.3</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3419591"/>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VIM</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6.2.2</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546854"/>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withr</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effectLst/>
                          <a:latin typeface="Chakra Petch" panose="00000500000000000000" pitchFamily="2" charset="-34"/>
                          <a:cs typeface="Chakra Petch" panose="00000500000000000000" pitchFamily="2" charset="-34"/>
                        </a:rPr>
                        <a:t>3.0.0</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8514122"/>
                  </a:ext>
                </a:extLst>
              </a:tr>
            </a:tbl>
          </a:graphicData>
        </a:graphic>
      </p:graphicFrame>
      <p:pic>
        <p:nvPicPr>
          <p:cNvPr id="3" name="Graphic 2" descr="Crane outline">
            <a:extLst>
              <a:ext uri="{FF2B5EF4-FFF2-40B4-BE49-F238E27FC236}">
                <a16:creationId xmlns:a16="http://schemas.microsoft.com/office/drawing/2014/main" id="{C895004F-BB70-3537-52D2-ADDB8E60F4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93141" y="4251086"/>
            <a:ext cx="914400" cy="914400"/>
          </a:xfrm>
          <a:prstGeom prst="rect">
            <a:avLst/>
          </a:prstGeom>
        </p:spPr>
      </p:pic>
    </p:spTree>
    <p:extLst>
      <p:ext uri="{BB962C8B-B14F-4D97-AF65-F5344CB8AC3E}">
        <p14:creationId xmlns:p14="http://schemas.microsoft.com/office/powerpoint/2010/main" val="35592363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par>
                                <p:cTn id="8" presetID="22" presetClass="entr" presetSubtype="1"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up)">
                                      <p:cBhvr>
                                        <p:cTn id="10" dur="500"/>
                                        <p:tgtEl>
                                          <p:spTgt spid="18"/>
                                        </p:tgtEl>
                                      </p:cBhvr>
                                    </p:animEffect>
                                  </p:childTnLst>
                                </p:cTn>
                              </p:par>
                              <p:par>
                                <p:cTn id="11" presetID="22" presetClass="entr" presetSubtype="1"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up)">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0" y="1"/>
            <a:ext cx="581558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Materials and Methods</a:t>
            </a:r>
          </a:p>
        </p:txBody>
      </p:sp>
      <p:graphicFrame>
        <p:nvGraphicFramePr>
          <p:cNvPr id="10" name="Table 9">
            <a:extLst>
              <a:ext uri="{FF2B5EF4-FFF2-40B4-BE49-F238E27FC236}">
                <a16:creationId xmlns:a16="http://schemas.microsoft.com/office/drawing/2014/main" id="{0C37EBAB-CC70-3168-ADF9-F505FB10EA52}"/>
              </a:ext>
            </a:extLst>
          </p:cNvPr>
          <p:cNvGraphicFramePr>
            <a:graphicFrameLocks noGrp="1"/>
          </p:cNvGraphicFramePr>
          <p:nvPr>
            <p:extLst>
              <p:ext uri="{D42A27DB-BD31-4B8C-83A1-F6EECF244321}">
                <p14:modId xmlns:p14="http://schemas.microsoft.com/office/powerpoint/2010/main" val="2132739430"/>
              </p:ext>
            </p:extLst>
          </p:nvPr>
        </p:nvGraphicFramePr>
        <p:xfrm>
          <a:off x="836438" y="822959"/>
          <a:ext cx="3108960" cy="5516880"/>
        </p:xfrm>
        <a:graphic>
          <a:graphicData uri="http://schemas.openxmlformats.org/drawingml/2006/table">
            <a:tbl>
              <a:tblPr firstRow="1" bandRow="1">
                <a:tableStyleId>{073A0DAA-6AF3-43AB-8588-CEC1D06C72B9}</a:tableStyleId>
              </a:tblPr>
              <a:tblGrid>
                <a:gridCol w="1554480">
                  <a:extLst>
                    <a:ext uri="{9D8B030D-6E8A-4147-A177-3AD203B41FA5}">
                      <a16:colId xmlns:a16="http://schemas.microsoft.com/office/drawing/2014/main" val="3878798706"/>
                    </a:ext>
                  </a:extLst>
                </a:gridCol>
                <a:gridCol w="1554480">
                  <a:extLst>
                    <a:ext uri="{9D8B030D-6E8A-4147-A177-3AD203B41FA5}">
                      <a16:colId xmlns:a16="http://schemas.microsoft.com/office/drawing/2014/main" val="439946706"/>
                    </a:ext>
                  </a:extLst>
                </a:gridCol>
              </a:tblGrid>
              <a:tr h="0">
                <a:tc>
                  <a:txBody>
                    <a:bodyPr/>
                    <a:lstStyle/>
                    <a:p>
                      <a:pPr algn="ctr"/>
                      <a:r>
                        <a:rPr lang="en-US" sz="1400" i="1" dirty="0">
                          <a:solidFill>
                            <a:schemeClr val="bg1"/>
                          </a:solidFill>
                          <a:effectLst/>
                          <a:latin typeface="Chakra Petch" panose="00000500000000000000" pitchFamily="2" charset="-34"/>
                          <a:cs typeface="Chakra Petch" panose="00000500000000000000" pitchFamily="2" charset="-34"/>
                        </a:rPr>
                        <a:t>Package</a:t>
                      </a:r>
                    </a:p>
                  </a:txBody>
                  <a:tcPr anchor="ctr">
                    <a:lnL w="12700" cmpd="sng">
                      <a:noFill/>
                    </a:lnL>
                    <a:lnR w="12700" cmpd="sng">
                      <a:noFill/>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i="1" dirty="0">
                          <a:solidFill>
                            <a:schemeClr val="bg1"/>
                          </a:solidFill>
                          <a:effectLst/>
                          <a:latin typeface="Chakra Petch" panose="00000500000000000000" pitchFamily="2" charset="-34"/>
                          <a:cs typeface="Chakra Petch" panose="00000500000000000000" pitchFamily="2" charset="-34"/>
                        </a:rPr>
                        <a:t>Version</a:t>
                      </a:r>
                    </a:p>
                  </a:txBody>
                  <a:tcPr anchor="ctr">
                    <a:lnL w="12700" cmpd="sng">
                      <a:noFill/>
                    </a:lnL>
                    <a:lnR w="12700" cmpd="sng">
                      <a:noFill/>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2895732"/>
                  </a:ext>
                </a:extLst>
              </a:tr>
              <a:tr h="0">
                <a:tc>
                  <a:txBody>
                    <a:bodyPr/>
                    <a:lstStyle/>
                    <a:p>
                      <a:pPr algn="l"/>
                      <a:r>
                        <a:rPr lang="en-US" sz="1200" dirty="0">
                          <a:solidFill>
                            <a:schemeClr val="bg1"/>
                          </a:solidFill>
                          <a:effectLst/>
                          <a:latin typeface="Chakra Petch" panose="00000500000000000000" pitchFamily="2" charset="-34"/>
                          <a:cs typeface="Chakra Petch" panose="00000500000000000000" pitchFamily="2" charset="-34"/>
                        </a:rPr>
                        <a:t>BiocFileCache</a:t>
                      </a:r>
                    </a:p>
                  </a:txBody>
                  <a:tcPr anchor="ctr">
                    <a:lnL w="12700" cmpd="sng">
                      <a:noFill/>
                    </a:lnL>
                    <a:lnR w="12700" cmpd="sng">
                      <a:noFill/>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200" dirty="0">
                          <a:solidFill>
                            <a:schemeClr val="bg1"/>
                          </a:solidFill>
                          <a:effectLst/>
                          <a:latin typeface="Chakra Petch" panose="00000500000000000000" pitchFamily="2" charset="-34"/>
                          <a:cs typeface="Chakra Petch" panose="00000500000000000000" pitchFamily="2" charset="-34"/>
                        </a:rPr>
                        <a:t>2.10.2</a:t>
                      </a:r>
                    </a:p>
                  </a:txBody>
                  <a:tcPr anchor="ctr">
                    <a:lnL w="12700" cmpd="sng">
                      <a:noFill/>
                    </a:lnL>
                    <a:lnR w="12700" cmpd="sng">
                      <a:noFill/>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07013824"/>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BiocStyle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dirty="0">
                          <a:solidFill>
                            <a:schemeClr val="bg1"/>
                          </a:solidFill>
                          <a:effectLst/>
                          <a:latin typeface="Chakra Petch" panose="00000500000000000000" pitchFamily="2" charset="-34"/>
                          <a:cs typeface="Chakra Petch" panose="00000500000000000000" pitchFamily="2" charset="-34"/>
                        </a:rPr>
                        <a:t>2.30.0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30186912"/>
                  </a:ext>
                </a:extLst>
              </a:tr>
              <a:tr h="0">
                <a:tc>
                  <a:txBody>
                    <a:bodyPr/>
                    <a:lstStyle/>
                    <a:p>
                      <a:pPr algn="l"/>
                      <a:r>
                        <a:rPr lang="en-US" sz="1200" dirty="0">
                          <a:solidFill>
                            <a:schemeClr val="bg1"/>
                          </a:solidFill>
                          <a:effectLst/>
                          <a:latin typeface="Chakra Petch" panose="00000500000000000000" pitchFamily="2" charset="-34"/>
                          <a:cs typeface="Chakra Petch" panose="00000500000000000000" pitchFamily="2" charset="-34"/>
                        </a:rPr>
                        <a:t>caret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6.0.94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17459947"/>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ComplexHeatmap</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dirty="0">
                          <a:solidFill>
                            <a:schemeClr val="bg1"/>
                          </a:solidFill>
                          <a:effectLst/>
                          <a:latin typeface="Chakra Petch" panose="00000500000000000000" pitchFamily="2" charset="-34"/>
                          <a:cs typeface="Chakra Petch" panose="00000500000000000000" pitchFamily="2" charset="-34"/>
                        </a:rPr>
                        <a:t>2.18.0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84423965"/>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cowplot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1.1.3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803569"/>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crew</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0.9.2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95528513"/>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data.table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dirty="0">
                          <a:solidFill>
                            <a:schemeClr val="bg1"/>
                          </a:solidFill>
                          <a:effectLst/>
                          <a:latin typeface="Chakra Petch" panose="00000500000000000000" pitchFamily="2" charset="-34"/>
                          <a:cs typeface="Chakra Petch" panose="00000500000000000000" pitchFamily="2" charset="-34"/>
                        </a:rPr>
                        <a:t>1.15.4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00807231"/>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dplyr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1.1.4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40009810"/>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DT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0.33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96326969"/>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fst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0.9.8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28487281"/>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ggforce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0.4.2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51642450"/>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ggplot2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3.5.1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34713374"/>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gridExtra</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2.3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26534612"/>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HotellingEllipse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1.1.0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80823491"/>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impute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1.76.0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71009461"/>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imputeLCMD</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2.1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22442506"/>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knitr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1.47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28143636"/>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limma</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dirty="0">
                          <a:solidFill>
                            <a:schemeClr val="bg1"/>
                          </a:solidFill>
                          <a:effectLst/>
                          <a:latin typeface="Chakra Petch" panose="00000500000000000000" pitchFamily="2" charset="-34"/>
                          <a:cs typeface="Chakra Petch" panose="00000500000000000000" pitchFamily="2" charset="-34"/>
                        </a:rPr>
                        <a:t>3.58.1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04268558"/>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MetaboAnalystR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200" dirty="0">
                          <a:solidFill>
                            <a:schemeClr val="bg1"/>
                          </a:solidFill>
                          <a:effectLst/>
                          <a:latin typeface="Chakra Petch" panose="00000500000000000000" pitchFamily="2" charset="-34"/>
                          <a:cs typeface="Chakra Petch" panose="00000500000000000000" pitchFamily="2" charset="-34"/>
                        </a:rPr>
                        <a:t>4.0.0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37455929"/>
                  </a:ext>
                </a:extLst>
              </a:tr>
            </a:tbl>
          </a:graphicData>
        </a:graphic>
      </p:graphicFrame>
      <p:graphicFrame>
        <p:nvGraphicFramePr>
          <p:cNvPr id="11" name="Table 10">
            <a:extLst>
              <a:ext uri="{FF2B5EF4-FFF2-40B4-BE49-F238E27FC236}">
                <a16:creationId xmlns:a16="http://schemas.microsoft.com/office/drawing/2014/main" id="{5D3E0BC4-3087-C4B2-6361-E123EB8E4040}"/>
              </a:ext>
            </a:extLst>
          </p:cNvPr>
          <p:cNvGraphicFramePr>
            <a:graphicFrameLocks noGrp="1"/>
          </p:cNvGraphicFramePr>
          <p:nvPr>
            <p:extLst>
              <p:ext uri="{D42A27DB-BD31-4B8C-83A1-F6EECF244321}">
                <p14:modId xmlns:p14="http://schemas.microsoft.com/office/powerpoint/2010/main" val="2055262057"/>
              </p:ext>
            </p:extLst>
          </p:nvPr>
        </p:nvGraphicFramePr>
        <p:xfrm>
          <a:off x="3942223" y="822959"/>
          <a:ext cx="3749198" cy="5516880"/>
        </p:xfrm>
        <a:graphic>
          <a:graphicData uri="http://schemas.openxmlformats.org/drawingml/2006/table">
            <a:tbl>
              <a:tblPr firstRow="1" bandRow="1">
                <a:tableStyleId>{073A0DAA-6AF3-43AB-8588-CEC1D06C72B9}</a:tableStyleId>
              </a:tblPr>
              <a:tblGrid>
                <a:gridCol w="1874599">
                  <a:extLst>
                    <a:ext uri="{9D8B030D-6E8A-4147-A177-3AD203B41FA5}">
                      <a16:colId xmlns:a16="http://schemas.microsoft.com/office/drawing/2014/main" val="3599444905"/>
                    </a:ext>
                  </a:extLst>
                </a:gridCol>
                <a:gridCol w="1874599">
                  <a:extLst>
                    <a:ext uri="{9D8B030D-6E8A-4147-A177-3AD203B41FA5}">
                      <a16:colId xmlns:a16="http://schemas.microsoft.com/office/drawing/2014/main" val="1278040028"/>
                    </a:ext>
                  </a:extLst>
                </a:gridCol>
              </a:tblGrid>
              <a:tr h="0">
                <a:tc>
                  <a:txBody>
                    <a:bodyPr/>
                    <a:lstStyle/>
                    <a:p>
                      <a:pPr algn="ctr"/>
                      <a:r>
                        <a:rPr kumimoji="0" lang="en-US" sz="1400" b="1" i="1" u="none" strike="noStrike" kern="1200" cap="none" spc="0" normalizeH="0" baseline="0" noProof="0" dirty="0">
                          <a:ln>
                            <a:noFill/>
                          </a:ln>
                          <a:solidFill>
                            <a:prstClr val="white"/>
                          </a:solidFill>
                          <a:effectLst/>
                          <a:uLnTx/>
                          <a:uFillTx/>
                          <a:latin typeface="Chakra Petch" panose="00000500000000000000" pitchFamily="2" charset="-34"/>
                          <a:ea typeface="+mn-ea"/>
                          <a:cs typeface="Chakra Petch" panose="00000500000000000000" pitchFamily="2" charset="-34"/>
                        </a:rPr>
                        <a:t>Package</a:t>
                      </a:r>
                      <a:endParaRPr lang="en-US" sz="1400" i="1" dirty="0">
                        <a:solidFill>
                          <a:schemeClr val="bg1"/>
                        </a:solidFill>
                        <a:effectLst/>
                        <a:latin typeface="Chakra Petch" panose="00000500000000000000" pitchFamily="2" charset="-34"/>
                        <a:cs typeface="Chakra Petch" panose="00000500000000000000" pitchFamily="2" charset="-34"/>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sz="1400" b="1" i="1" u="none" strike="noStrike" kern="1200" cap="none" spc="0" normalizeH="0" baseline="0" noProof="0" dirty="0">
                          <a:ln>
                            <a:noFill/>
                          </a:ln>
                          <a:solidFill>
                            <a:prstClr val="white"/>
                          </a:solidFill>
                          <a:effectLst/>
                          <a:uLnTx/>
                          <a:uFillTx/>
                          <a:latin typeface="Chakra Petch" panose="00000500000000000000" pitchFamily="2" charset="-34"/>
                          <a:ea typeface="+mn-ea"/>
                          <a:cs typeface="Chakra Petch" panose="00000500000000000000" pitchFamily="2" charset="-34"/>
                        </a:rPr>
                        <a:t>Version</a:t>
                      </a:r>
                      <a:endParaRPr lang="en-US" sz="1400" i="1" dirty="0">
                        <a:solidFill>
                          <a:schemeClr val="bg1"/>
                        </a:solidFill>
                        <a:effectLst/>
                        <a:latin typeface="Chakra Petch" panose="00000500000000000000" pitchFamily="2" charset="-34"/>
                        <a:cs typeface="Chakra Petch" panose="00000500000000000000" pitchFamily="2" charset="-34"/>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06152112"/>
                  </a:ext>
                </a:extLst>
              </a:tr>
              <a:tr h="0">
                <a:tc>
                  <a:txBody>
                    <a:bodyPr/>
                    <a:lstStyle/>
                    <a:p>
                      <a:pPr algn="l"/>
                      <a:r>
                        <a:rPr lang="en-US" sz="1200" dirty="0">
                          <a:solidFill>
                            <a:schemeClr val="bg1"/>
                          </a:solidFill>
                          <a:effectLst/>
                          <a:latin typeface="Chakra Petch" panose="00000500000000000000" pitchFamily="2" charset="-34"/>
                          <a:cs typeface="Chakra Petch" panose="00000500000000000000" pitchFamily="2" charset="-34"/>
                        </a:rPr>
                        <a:t>missForest</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effectLst/>
                          <a:latin typeface="Chakra Petch" panose="00000500000000000000" pitchFamily="2" charset="-34"/>
                          <a:cs typeface="Chakra Petch" panose="00000500000000000000" pitchFamily="2" charset="-34"/>
                        </a:rPr>
                        <a:t>1.5</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612648"/>
                  </a:ext>
                </a:extLst>
              </a:tr>
              <a:tr h="0">
                <a:tc>
                  <a:txBody>
                    <a:bodyPr/>
                    <a:lstStyle/>
                    <a:p>
                      <a:pPr algn="l"/>
                      <a:r>
                        <a:rPr lang="en-US" sz="1200" dirty="0">
                          <a:solidFill>
                            <a:schemeClr val="bg1"/>
                          </a:solidFill>
                          <a:effectLst/>
                          <a:latin typeface="Chakra Petch" panose="00000500000000000000" pitchFamily="2" charset="-34"/>
                          <a:cs typeface="Chakra Petch" panose="00000500000000000000" pitchFamily="2" charset="-34"/>
                        </a:rPr>
                        <a:t>openxlsx</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effectLst/>
                          <a:latin typeface="Chakra Petch" panose="00000500000000000000" pitchFamily="2" charset="-34"/>
                          <a:cs typeface="Chakra Petch" panose="00000500000000000000" pitchFamily="2" charset="-34"/>
                        </a:rPr>
                        <a:t>4.2.5.2</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7858920"/>
                  </a:ext>
                </a:extLst>
              </a:tr>
              <a:tr h="0">
                <a:tc>
                  <a:txBody>
                    <a:bodyPr/>
                    <a:lstStyle/>
                    <a:p>
                      <a:pPr algn="l"/>
                      <a:r>
                        <a:rPr lang="en-US" sz="1200" dirty="0">
                          <a:solidFill>
                            <a:schemeClr val="bg1"/>
                          </a:solidFill>
                          <a:effectLst/>
                          <a:latin typeface="Chakra Petch" panose="00000500000000000000" pitchFamily="2" charset="-34"/>
                          <a:cs typeface="Chakra Petch" panose="00000500000000000000" pitchFamily="2" charset="-34"/>
                        </a:rPr>
                        <a:t>pcaMethods</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effectLst/>
                          <a:latin typeface="Chakra Petch" panose="00000500000000000000" pitchFamily="2" charset="-34"/>
                          <a:cs typeface="Chakra Petch" panose="00000500000000000000" pitchFamily="2" charset="-34"/>
                        </a:rPr>
                        <a:t>1.94.0</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5508499"/>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pcpr2</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effectLst/>
                          <a:latin typeface="Chakra Petch" panose="00000500000000000000" pitchFamily="2" charset="-34"/>
                          <a:cs typeface="Chakra Petch" panose="00000500000000000000" pitchFamily="2" charset="-34"/>
                        </a:rPr>
                        <a:t>0.0.0.1</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1377984"/>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pmp</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1.14.1</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7830015"/>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purrr</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effectLst/>
                          <a:latin typeface="Chakra Petch" panose="00000500000000000000" pitchFamily="2" charset="-34"/>
                          <a:cs typeface="Chakra Petch" panose="00000500000000000000" pitchFamily="2" charset="-34"/>
                        </a:rPr>
                        <a:t>1.0.2</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7950395"/>
                  </a:ext>
                </a:extLst>
              </a:tr>
              <a:tr h="0">
                <a:tc>
                  <a:txBody>
                    <a:bodyPr/>
                    <a:lstStyle/>
                    <a:p>
                      <a:pPr algn="l"/>
                      <a:r>
                        <a:rPr lang="en-US" sz="1200" dirty="0">
                          <a:solidFill>
                            <a:schemeClr val="bg1"/>
                          </a:solidFill>
                          <a:effectLst/>
                          <a:latin typeface="Chakra Petch" panose="00000500000000000000" pitchFamily="2" charset="-34"/>
                          <a:cs typeface="Chakra Petch" panose="00000500000000000000" pitchFamily="2" charset="-34"/>
                        </a:rPr>
                        <a:t>renv</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1.0.7</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8320321"/>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reshape2</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1.4.4</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1512466"/>
                  </a:ext>
                </a:extLst>
              </a:tr>
              <a:tr h="0">
                <a:tc>
                  <a:txBody>
                    <a:bodyPr/>
                    <a:lstStyle/>
                    <a:p>
                      <a:pPr algn="l"/>
                      <a:r>
                        <a:rPr lang="en-US" sz="1200" dirty="0">
                          <a:solidFill>
                            <a:schemeClr val="bg1"/>
                          </a:solidFill>
                          <a:effectLst/>
                          <a:latin typeface="Chakra Petch" panose="00000500000000000000" pitchFamily="2" charset="-34"/>
                          <a:cs typeface="Chakra Petch" panose="00000500000000000000" pitchFamily="2" charset="-34"/>
                        </a:rPr>
                        <a:t>rmarkdown</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2.27</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9392258"/>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ropls</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1.34.0</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101180"/>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shiny</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1.8.1.1</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913726"/>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shinyFiles</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0.9.3</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9640659"/>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struct</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1.14.1</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37857734"/>
                  </a:ext>
                </a:extLst>
              </a:tr>
              <a:tr h="0">
                <a:tc>
                  <a:txBody>
                    <a:bodyPr/>
                    <a:lstStyle/>
                    <a:p>
                      <a:pPr algn="l"/>
                      <a:r>
                        <a:rPr lang="en-US" sz="1200" b="1" dirty="0">
                          <a:solidFill>
                            <a:schemeClr val="accent4">
                              <a:lumMod val="40000"/>
                              <a:lumOff val="60000"/>
                            </a:schemeClr>
                          </a:solidFill>
                          <a:effectLst/>
                          <a:latin typeface="Chakra Petch" panose="00000500000000000000" pitchFamily="2" charset="-34"/>
                          <a:cs typeface="Chakra Petch" panose="00000500000000000000" pitchFamily="2" charset="-34"/>
                        </a:rPr>
                        <a:t>structToolbox</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accent4">
                              <a:lumMod val="40000"/>
                              <a:lumOff val="60000"/>
                            </a:schemeClr>
                          </a:solidFill>
                          <a:effectLst/>
                          <a:latin typeface="Chakra Petch" panose="00000500000000000000" pitchFamily="2" charset="-34"/>
                          <a:cs typeface="Chakra Petch" panose="00000500000000000000" pitchFamily="2" charset="-34"/>
                        </a:rPr>
                        <a:t>1.14.0</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6950557"/>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SummarizedExperiment</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1.32.0</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7559992"/>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sva</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3.50.0</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4597482"/>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tarchetypes</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0.9.0</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5459523"/>
                  </a:ext>
                </a:extLst>
              </a:tr>
              <a:tr h="0">
                <a:tc>
                  <a:txBody>
                    <a:bodyPr/>
                    <a:lstStyle/>
                    <a:p>
                      <a:pPr algn="l"/>
                      <a:r>
                        <a:rPr lang="en-US" sz="1200" b="1" dirty="0">
                          <a:solidFill>
                            <a:schemeClr val="accent4">
                              <a:lumMod val="40000"/>
                              <a:lumOff val="60000"/>
                            </a:schemeClr>
                          </a:solidFill>
                          <a:effectLst/>
                          <a:latin typeface="Chakra Petch" panose="00000500000000000000" pitchFamily="2" charset="-34"/>
                          <a:cs typeface="Chakra Petch" panose="00000500000000000000" pitchFamily="2" charset="-34"/>
                        </a:rPr>
                        <a:t>targets</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accent4">
                              <a:lumMod val="40000"/>
                              <a:lumOff val="60000"/>
                            </a:schemeClr>
                          </a:solidFill>
                          <a:effectLst/>
                          <a:latin typeface="Chakra Petch" panose="00000500000000000000" pitchFamily="2" charset="-34"/>
                          <a:cs typeface="Chakra Petch" panose="00000500000000000000" pitchFamily="2" charset="-34"/>
                        </a:rPr>
                        <a:t>1.7.0</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6767305"/>
                  </a:ext>
                </a:extLst>
              </a:tr>
              <a:tr h="0">
                <a:tc>
                  <a:txBody>
                    <a:bodyPr/>
                    <a:lstStyle/>
                    <a:p>
                      <a:pPr algn="l"/>
                      <a:r>
                        <a:rPr lang="en-US" sz="1200" dirty="0">
                          <a:solidFill>
                            <a:schemeClr val="bg1"/>
                          </a:solidFill>
                          <a:effectLst/>
                          <a:latin typeface="Chakra Petch" panose="00000500000000000000" pitchFamily="2" charset="-34"/>
                          <a:cs typeface="Chakra Petch" panose="00000500000000000000" pitchFamily="2" charset="-34"/>
                        </a:rPr>
                        <a:t>testthat</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effectLst/>
                          <a:latin typeface="Chakra Petch" panose="00000500000000000000" pitchFamily="2" charset="-34"/>
                          <a:cs typeface="Chakra Petch" panose="00000500000000000000" pitchFamily="2" charset="-34"/>
                        </a:rPr>
                        <a:t>3.2.1.1</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8739833"/>
                  </a:ext>
                </a:extLst>
              </a:tr>
            </a:tbl>
          </a:graphicData>
        </a:graphic>
      </p:graphicFrame>
      <p:graphicFrame>
        <p:nvGraphicFramePr>
          <p:cNvPr id="15" name="Table 14">
            <a:extLst>
              <a:ext uri="{FF2B5EF4-FFF2-40B4-BE49-F238E27FC236}">
                <a16:creationId xmlns:a16="http://schemas.microsoft.com/office/drawing/2014/main" id="{36B88924-92A2-B52D-16D6-53997EF44CA4}"/>
              </a:ext>
            </a:extLst>
          </p:cNvPr>
          <p:cNvGraphicFramePr>
            <a:graphicFrameLocks noGrp="1"/>
          </p:cNvGraphicFramePr>
          <p:nvPr>
            <p:extLst>
              <p:ext uri="{D42A27DB-BD31-4B8C-83A1-F6EECF244321}">
                <p14:modId xmlns:p14="http://schemas.microsoft.com/office/powerpoint/2010/main" val="156967648"/>
              </p:ext>
            </p:extLst>
          </p:nvPr>
        </p:nvGraphicFramePr>
        <p:xfrm>
          <a:off x="7675742" y="822959"/>
          <a:ext cx="3749198" cy="1950720"/>
        </p:xfrm>
        <a:graphic>
          <a:graphicData uri="http://schemas.openxmlformats.org/drawingml/2006/table">
            <a:tbl>
              <a:tblPr firstRow="1" bandRow="1">
                <a:tableStyleId>{073A0DAA-6AF3-43AB-8588-CEC1D06C72B9}</a:tableStyleId>
              </a:tblPr>
              <a:tblGrid>
                <a:gridCol w="1874599">
                  <a:extLst>
                    <a:ext uri="{9D8B030D-6E8A-4147-A177-3AD203B41FA5}">
                      <a16:colId xmlns:a16="http://schemas.microsoft.com/office/drawing/2014/main" val="432190498"/>
                    </a:ext>
                  </a:extLst>
                </a:gridCol>
                <a:gridCol w="1874599">
                  <a:extLst>
                    <a:ext uri="{9D8B030D-6E8A-4147-A177-3AD203B41FA5}">
                      <a16:colId xmlns:a16="http://schemas.microsoft.com/office/drawing/2014/main" val="3733259427"/>
                    </a:ext>
                  </a:extLst>
                </a:gridCol>
              </a:tblGrid>
              <a:tr h="0">
                <a:tc>
                  <a:txBody>
                    <a:bodyPr/>
                    <a:lstStyle/>
                    <a:p>
                      <a:pPr algn="ctr"/>
                      <a:r>
                        <a:rPr kumimoji="0" lang="en-US" sz="1400" b="1" i="1" u="none" strike="noStrike" kern="1200" cap="none" spc="0" normalizeH="0" baseline="0" noProof="0" dirty="0">
                          <a:ln>
                            <a:noFill/>
                          </a:ln>
                          <a:solidFill>
                            <a:prstClr val="white"/>
                          </a:solidFill>
                          <a:effectLst/>
                          <a:uLnTx/>
                          <a:uFillTx/>
                          <a:latin typeface="Chakra Petch" panose="00000500000000000000" pitchFamily="2" charset="-34"/>
                          <a:ea typeface="+mn-ea"/>
                          <a:cs typeface="Chakra Petch" panose="00000500000000000000" pitchFamily="2" charset="-34"/>
                        </a:rPr>
                        <a:t>Package</a:t>
                      </a:r>
                      <a:endParaRPr lang="en-US" sz="1400" b="1" i="1" dirty="0">
                        <a:solidFill>
                          <a:schemeClr val="bg1"/>
                        </a:solidFill>
                        <a:effectLst/>
                        <a:latin typeface="Chakra Petch" panose="00000500000000000000" pitchFamily="2" charset="-34"/>
                        <a:cs typeface="Chakra Petch" panose="00000500000000000000" pitchFamily="2" charset="-34"/>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sz="1400" b="1" i="1" u="none" strike="noStrike" kern="1200" cap="none" spc="0" normalizeH="0" baseline="0" noProof="0" dirty="0">
                          <a:ln>
                            <a:noFill/>
                          </a:ln>
                          <a:solidFill>
                            <a:prstClr val="white"/>
                          </a:solidFill>
                          <a:effectLst/>
                          <a:uLnTx/>
                          <a:uFillTx/>
                          <a:latin typeface="Chakra Petch" panose="00000500000000000000" pitchFamily="2" charset="-34"/>
                          <a:ea typeface="+mn-ea"/>
                          <a:cs typeface="Chakra Petch" panose="00000500000000000000" pitchFamily="2" charset="-34"/>
                        </a:rPr>
                        <a:t>Version</a:t>
                      </a:r>
                      <a:endParaRPr lang="en-US" sz="1400" b="1" i="1" dirty="0">
                        <a:solidFill>
                          <a:schemeClr val="bg1"/>
                        </a:solidFill>
                        <a:effectLst/>
                        <a:latin typeface="Chakra Petch" panose="00000500000000000000" pitchFamily="2" charset="-34"/>
                        <a:cs typeface="Chakra Petch" panose="00000500000000000000" pitchFamily="2" charset="-34"/>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0062337"/>
                  </a:ext>
                </a:extLst>
              </a:tr>
              <a:tr h="0">
                <a:tc>
                  <a:txBody>
                    <a:bodyPr/>
                    <a:lstStyle/>
                    <a:p>
                      <a:pPr algn="l"/>
                      <a:r>
                        <a:rPr lang="en-US" sz="1200" dirty="0">
                          <a:solidFill>
                            <a:schemeClr val="bg1"/>
                          </a:solidFill>
                          <a:effectLst/>
                          <a:latin typeface="Chakra Petch" panose="00000500000000000000" pitchFamily="2" charset="-34"/>
                          <a:cs typeface="Chakra Petch" panose="00000500000000000000" pitchFamily="2" charset="-34"/>
                        </a:rPr>
                        <a:t>tidyverse</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2.0.0</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1646825"/>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tinytex</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0.51</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5125293"/>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tools</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4.3.3</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658416"/>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usethis</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effectLst/>
                          <a:latin typeface="Chakra Petch" panose="00000500000000000000" pitchFamily="2" charset="-34"/>
                          <a:cs typeface="Chakra Petch" panose="00000500000000000000" pitchFamily="2" charset="-34"/>
                        </a:rPr>
                        <a:t>2.2.3</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3419591"/>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VIM</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bg1"/>
                          </a:solidFill>
                          <a:effectLst/>
                          <a:latin typeface="Chakra Petch" panose="00000500000000000000" pitchFamily="2" charset="-34"/>
                          <a:cs typeface="Chakra Petch" panose="00000500000000000000" pitchFamily="2" charset="-34"/>
                        </a:rPr>
                        <a:t>6.2.2</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546854"/>
                  </a:ext>
                </a:extLst>
              </a:tr>
              <a:tr h="0">
                <a:tc>
                  <a:txBody>
                    <a:bodyPr/>
                    <a:lstStyle/>
                    <a:p>
                      <a:pPr algn="l"/>
                      <a:r>
                        <a:rPr lang="en-US" sz="1200">
                          <a:solidFill>
                            <a:schemeClr val="bg1"/>
                          </a:solidFill>
                          <a:effectLst/>
                          <a:latin typeface="Chakra Petch" panose="00000500000000000000" pitchFamily="2" charset="-34"/>
                          <a:cs typeface="Chakra Petch" panose="00000500000000000000" pitchFamily="2" charset="-34"/>
                        </a:rPr>
                        <a:t>withr</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effectLst/>
                          <a:latin typeface="Chakra Petch" panose="00000500000000000000" pitchFamily="2" charset="-34"/>
                          <a:cs typeface="Chakra Petch" panose="00000500000000000000" pitchFamily="2" charset="-34"/>
                        </a:rPr>
                        <a:t>3.0.0</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8514122"/>
                  </a:ext>
                </a:extLst>
              </a:tr>
            </a:tbl>
          </a:graphicData>
        </a:graphic>
      </p:graphicFrame>
      <p:sp>
        <p:nvSpPr>
          <p:cNvPr id="4" name="TextBox 3">
            <a:extLst>
              <a:ext uri="{FF2B5EF4-FFF2-40B4-BE49-F238E27FC236}">
                <a16:creationId xmlns:a16="http://schemas.microsoft.com/office/drawing/2014/main" id="{649EF556-CDE7-8704-7D68-D8108BEE057A}"/>
              </a:ext>
            </a:extLst>
          </p:cNvPr>
          <p:cNvSpPr txBox="1"/>
          <p:nvPr/>
        </p:nvSpPr>
        <p:spPr>
          <a:xfrm>
            <a:off x="3942224" y="4690546"/>
            <a:ext cx="1260808" cy="276999"/>
          </a:xfrm>
          <a:prstGeom prst="rect">
            <a:avLst/>
          </a:prstGeom>
          <a:noFill/>
        </p:spPr>
        <p:txBody>
          <a:bodyPr wrap="square">
            <a:spAutoFit/>
          </a:bodyPr>
          <a:lstStyle/>
          <a:p>
            <a:pPr algn="l"/>
            <a:r>
              <a:rPr lang="en-US" sz="1200" b="1" dirty="0">
                <a:solidFill>
                  <a:schemeClr val="accent4">
                    <a:lumMod val="40000"/>
                    <a:lumOff val="60000"/>
                  </a:schemeClr>
                </a:solidFill>
                <a:effectLst/>
                <a:latin typeface="Chakra Petch" panose="00000500000000000000" pitchFamily="2" charset="-34"/>
                <a:cs typeface="Chakra Petch" panose="00000500000000000000" pitchFamily="2" charset="-34"/>
              </a:rPr>
              <a:t>structToolbox</a:t>
            </a:r>
          </a:p>
        </p:txBody>
      </p:sp>
      <p:sp>
        <p:nvSpPr>
          <p:cNvPr id="6" name="TextBox 5">
            <a:extLst>
              <a:ext uri="{FF2B5EF4-FFF2-40B4-BE49-F238E27FC236}">
                <a16:creationId xmlns:a16="http://schemas.microsoft.com/office/drawing/2014/main" id="{FCC83AA4-883E-5899-C441-1DEB0FC46BBE}"/>
              </a:ext>
            </a:extLst>
          </p:cNvPr>
          <p:cNvSpPr txBox="1"/>
          <p:nvPr/>
        </p:nvSpPr>
        <p:spPr>
          <a:xfrm>
            <a:off x="3943255" y="5789792"/>
            <a:ext cx="812895" cy="276999"/>
          </a:xfrm>
          <a:prstGeom prst="rect">
            <a:avLst/>
          </a:prstGeom>
          <a:noFill/>
        </p:spPr>
        <p:txBody>
          <a:bodyPr wrap="square">
            <a:spAutoFit/>
          </a:bodyPr>
          <a:lstStyle/>
          <a:p>
            <a:r>
              <a:rPr lang="en-US" sz="1200" b="1" dirty="0">
                <a:solidFill>
                  <a:schemeClr val="accent4">
                    <a:lumMod val="40000"/>
                    <a:lumOff val="60000"/>
                  </a:schemeClr>
                </a:solidFill>
                <a:effectLst/>
                <a:latin typeface="Chakra Petch" panose="00000500000000000000" pitchFamily="2" charset="-34"/>
                <a:cs typeface="Chakra Petch" panose="00000500000000000000" pitchFamily="2" charset="-34"/>
              </a:rPr>
              <a:t>targets</a:t>
            </a:r>
            <a:endParaRPr lang="en-US" sz="1200" dirty="0"/>
          </a:p>
        </p:txBody>
      </p:sp>
      <p:pic>
        <p:nvPicPr>
          <p:cNvPr id="5" name="Graphic 4" descr="Crane outline">
            <a:extLst>
              <a:ext uri="{FF2B5EF4-FFF2-40B4-BE49-F238E27FC236}">
                <a16:creationId xmlns:a16="http://schemas.microsoft.com/office/drawing/2014/main" id="{C05EAF50-1CEC-2F08-7BCF-55F0142237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93141" y="4251086"/>
            <a:ext cx="914400" cy="914400"/>
          </a:xfrm>
          <a:prstGeom prst="rect">
            <a:avLst/>
          </a:prstGeom>
        </p:spPr>
      </p:pic>
    </p:spTree>
    <p:extLst>
      <p:ext uri="{BB962C8B-B14F-4D97-AF65-F5344CB8AC3E}">
        <p14:creationId xmlns:p14="http://schemas.microsoft.com/office/powerpoint/2010/main" val="345602377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0" y="1"/>
            <a:ext cx="581558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Materials and Methods</a:t>
            </a:r>
          </a:p>
        </p:txBody>
      </p:sp>
      <p:pic>
        <p:nvPicPr>
          <p:cNvPr id="4" name="Graphic 3" descr="Open book outline">
            <a:extLst>
              <a:ext uri="{FF2B5EF4-FFF2-40B4-BE49-F238E27FC236}">
                <a16:creationId xmlns:a16="http://schemas.microsoft.com/office/drawing/2014/main" id="{ECB78824-BC05-9D40-AB4B-26642A05DD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16833" y="2552218"/>
            <a:ext cx="914400" cy="914400"/>
          </a:xfrm>
          <a:prstGeom prst="rect">
            <a:avLst/>
          </a:prstGeom>
        </p:spPr>
      </p:pic>
      <p:pic>
        <p:nvPicPr>
          <p:cNvPr id="6" name="Graphic 5" descr="Books outline">
            <a:extLst>
              <a:ext uri="{FF2B5EF4-FFF2-40B4-BE49-F238E27FC236}">
                <a16:creationId xmlns:a16="http://schemas.microsoft.com/office/drawing/2014/main" id="{A13BDAF4-913F-E7B5-52C6-DE479410E6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22892" y="3447568"/>
            <a:ext cx="914400" cy="914400"/>
          </a:xfrm>
          <a:prstGeom prst="rect">
            <a:avLst/>
          </a:prstGeom>
        </p:spPr>
      </p:pic>
      <p:pic>
        <p:nvPicPr>
          <p:cNvPr id="8" name="Graphic 7" descr="Books on shelf outline">
            <a:extLst>
              <a:ext uri="{FF2B5EF4-FFF2-40B4-BE49-F238E27FC236}">
                <a16:creationId xmlns:a16="http://schemas.microsoft.com/office/drawing/2014/main" id="{88938F05-B6A7-84E9-CAFE-6E6880CA5D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37292" y="3447568"/>
            <a:ext cx="914400" cy="914400"/>
          </a:xfrm>
          <a:prstGeom prst="rect">
            <a:avLst/>
          </a:prstGeom>
        </p:spPr>
      </p:pic>
      <p:pic>
        <p:nvPicPr>
          <p:cNvPr id="10" name="Graphic 9" descr="Document outline">
            <a:extLst>
              <a:ext uri="{FF2B5EF4-FFF2-40B4-BE49-F238E27FC236}">
                <a16:creationId xmlns:a16="http://schemas.microsoft.com/office/drawing/2014/main" id="{06A67FF4-2404-1E4B-CAAE-34E9A31DFCB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2331233" y="2552218"/>
            <a:ext cx="914400" cy="914400"/>
          </a:xfrm>
          <a:prstGeom prst="rect">
            <a:avLst/>
          </a:prstGeom>
        </p:spPr>
      </p:pic>
      <p:pic>
        <p:nvPicPr>
          <p:cNvPr id="14" name="Graphic 13" descr="Web design outline">
            <a:extLst>
              <a:ext uri="{FF2B5EF4-FFF2-40B4-BE49-F238E27FC236}">
                <a16:creationId xmlns:a16="http://schemas.microsoft.com/office/drawing/2014/main" id="{E8463269-00B1-2783-E223-17CADDD7807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305523" y="2969400"/>
            <a:ext cx="914400" cy="914400"/>
          </a:xfrm>
          <a:prstGeom prst="rect">
            <a:avLst/>
          </a:prstGeom>
        </p:spPr>
      </p:pic>
      <p:pic>
        <p:nvPicPr>
          <p:cNvPr id="16" name="Graphic 15" descr="Blueprint outline">
            <a:extLst>
              <a:ext uri="{FF2B5EF4-FFF2-40B4-BE49-F238E27FC236}">
                <a16:creationId xmlns:a16="http://schemas.microsoft.com/office/drawing/2014/main" id="{9A7C6BB2-CFE8-486E-6AC6-675F36F7950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317106" y="2971800"/>
            <a:ext cx="914400" cy="914400"/>
          </a:xfrm>
          <a:prstGeom prst="rect">
            <a:avLst/>
          </a:prstGeom>
        </p:spPr>
      </p:pic>
      <p:pic>
        <p:nvPicPr>
          <p:cNvPr id="22" name="Graphic 21" descr="Database outline">
            <a:extLst>
              <a:ext uri="{FF2B5EF4-FFF2-40B4-BE49-F238E27FC236}">
                <a16:creationId xmlns:a16="http://schemas.microsoft.com/office/drawing/2014/main" id="{F7387DD6-BA10-DC36-D65B-CA642D35B59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130123" y="2206542"/>
            <a:ext cx="914400" cy="914400"/>
          </a:xfrm>
          <a:prstGeom prst="rect">
            <a:avLst/>
          </a:prstGeom>
        </p:spPr>
      </p:pic>
      <p:pic>
        <p:nvPicPr>
          <p:cNvPr id="5" name="Graphic 4" descr="Acquisition with solid fill">
            <a:extLst>
              <a:ext uri="{FF2B5EF4-FFF2-40B4-BE49-F238E27FC236}">
                <a16:creationId xmlns:a16="http://schemas.microsoft.com/office/drawing/2014/main" id="{3AA0AEE4-7C5F-1AE5-0541-972320F9CBE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flipV="1">
            <a:off x="7206162" y="2901147"/>
            <a:ext cx="914400" cy="914400"/>
          </a:xfrm>
          <a:prstGeom prst="rect">
            <a:avLst/>
          </a:prstGeom>
        </p:spPr>
      </p:pic>
      <p:pic>
        <p:nvPicPr>
          <p:cNvPr id="9" name="Graphic 8" descr="Arrow Right with solid fill">
            <a:extLst>
              <a:ext uri="{FF2B5EF4-FFF2-40B4-BE49-F238E27FC236}">
                <a16:creationId xmlns:a16="http://schemas.microsoft.com/office/drawing/2014/main" id="{447AA9CC-5D1B-9AE1-6486-2A65075C5B4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924667" y="2969400"/>
            <a:ext cx="914400" cy="914400"/>
          </a:xfrm>
          <a:prstGeom prst="rect">
            <a:avLst/>
          </a:prstGeom>
        </p:spPr>
      </p:pic>
      <p:pic>
        <p:nvPicPr>
          <p:cNvPr id="13" name="Graphic 12" descr="Line arrow: Rotate right with solid fill">
            <a:extLst>
              <a:ext uri="{FF2B5EF4-FFF2-40B4-BE49-F238E27FC236}">
                <a16:creationId xmlns:a16="http://schemas.microsoft.com/office/drawing/2014/main" id="{44804FB3-E78C-F1A7-5330-AC1883D473E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rot="13302510">
            <a:off x="7345764" y="3522836"/>
            <a:ext cx="914400" cy="914400"/>
          </a:xfrm>
          <a:prstGeom prst="rect">
            <a:avLst/>
          </a:prstGeom>
        </p:spPr>
      </p:pic>
      <p:pic>
        <p:nvPicPr>
          <p:cNvPr id="26" name="Graphic 25" descr="Workflow with solid fill">
            <a:extLst>
              <a:ext uri="{FF2B5EF4-FFF2-40B4-BE49-F238E27FC236}">
                <a16:creationId xmlns:a16="http://schemas.microsoft.com/office/drawing/2014/main" id="{04314610-BCC9-2DD4-0413-0FA5102FF3B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858058" y="2969400"/>
            <a:ext cx="914400" cy="914400"/>
          </a:xfrm>
          <a:prstGeom prst="rect">
            <a:avLst/>
          </a:prstGeom>
        </p:spPr>
      </p:pic>
      <p:pic>
        <p:nvPicPr>
          <p:cNvPr id="27" name="Graphic 26" descr="Arrow Right with solid fill">
            <a:extLst>
              <a:ext uri="{FF2B5EF4-FFF2-40B4-BE49-F238E27FC236}">
                <a16:creationId xmlns:a16="http://schemas.microsoft.com/office/drawing/2014/main" id="{7E3232CE-E992-70D1-FD3C-2EDBA42304A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309661" y="2969400"/>
            <a:ext cx="914400" cy="914400"/>
          </a:xfrm>
          <a:prstGeom prst="rect">
            <a:avLst/>
          </a:prstGeom>
        </p:spPr>
      </p:pic>
      <p:pic>
        <p:nvPicPr>
          <p:cNvPr id="29" name="Graphic 28" descr="Scatterplot with solid fill">
            <a:extLst>
              <a:ext uri="{FF2B5EF4-FFF2-40B4-BE49-F238E27FC236}">
                <a16:creationId xmlns:a16="http://schemas.microsoft.com/office/drawing/2014/main" id="{C2048285-7293-48E1-E144-EB95E952F3E6}"/>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036185" y="2969400"/>
            <a:ext cx="914400" cy="914400"/>
          </a:xfrm>
          <a:prstGeom prst="rect">
            <a:avLst/>
          </a:prstGeom>
        </p:spPr>
      </p:pic>
      <p:pic>
        <p:nvPicPr>
          <p:cNvPr id="31" name="Graphic 30" descr="Arrow Right with solid fill">
            <a:extLst>
              <a:ext uri="{FF2B5EF4-FFF2-40B4-BE49-F238E27FC236}">
                <a16:creationId xmlns:a16="http://schemas.microsoft.com/office/drawing/2014/main" id="{556F1497-DC9A-FCB0-6D57-EADCC586CD7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327095" y="2971800"/>
            <a:ext cx="914400" cy="914400"/>
          </a:xfrm>
          <a:prstGeom prst="rect">
            <a:avLst/>
          </a:prstGeom>
        </p:spPr>
      </p:pic>
      <p:pic>
        <p:nvPicPr>
          <p:cNvPr id="3" name="Graphic 2" descr="Layers Design outline">
            <a:extLst>
              <a:ext uri="{FF2B5EF4-FFF2-40B4-BE49-F238E27FC236}">
                <a16:creationId xmlns:a16="http://schemas.microsoft.com/office/drawing/2014/main" id="{FD490D8D-4512-36E0-1CAE-C16B359EBE67}"/>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213311" y="5776295"/>
            <a:ext cx="914400" cy="914400"/>
          </a:xfrm>
          <a:prstGeom prst="rect">
            <a:avLst/>
          </a:prstGeom>
        </p:spPr>
      </p:pic>
      <p:pic>
        <p:nvPicPr>
          <p:cNvPr id="7" name="Graphic 6" descr="Illustrator outline">
            <a:extLst>
              <a:ext uri="{FF2B5EF4-FFF2-40B4-BE49-F238E27FC236}">
                <a16:creationId xmlns:a16="http://schemas.microsoft.com/office/drawing/2014/main" id="{1C08C13A-3809-8254-4BEA-491970B19B47}"/>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244255" y="5669293"/>
            <a:ext cx="914400" cy="914400"/>
          </a:xfrm>
          <a:prstGeom prst="rect">
            <a:avLst/>
          </a:prstGeom>
        </p:spPr>
      </p:pic>
      <p:pic>
        <p:nvPicPr>
          <p:cNvPr id="11" name="Graphic 10" descr="Table outline">
            <a:extLst>
              <a:ext uri="{FF2B5EF4-FFF2-40B4-BE49-F238E27FC236}">
                <a16:creationId xmlns:a16="http://schemas.microsoft.com/office/drawing/2014/main" id="{6BC91D82-ADE8-0117-5244-D68F2F07D07A}"/>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839375" y="5212093"/>
            <a:ext cx="914400" cy="914400"/>
          </a:xfrm>
          <a:prstGeom prst="rect">
            <a:avLst/>
          </a:prstGeom>
        </p:spPr>
      </p:pic>
      <p:pic>
        <p:nvPicPr>
          <p:cNvPr id="15" name="Graphic 14" descr="Line arrow: Slight curve with solid fill">
            <a:extLst>
              <a:ext uri="{FF2B5EF4-FFF2-40B4-BE49-F238E27FC236}">
                <a16:creationId xmlns:a16="http://schemas.microsoft.com/office/drawing/2014/main" id="{9EE45F9E-1B34-2306-0BDA-9112318A041A}"/>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3616648" y="5776295"/>
            <a:ext cx="914400" cy="914400"/>
          </a:xfrm>
          <a:prstGeom prst="rect">
            <a:avLst/>
          </a:prstGeom>
        </p:spPr>
      </p:pic>
      <p:pic>
        <p:nvPicPr>
          <p:cNvPr id="19" name="Graphic 18" descr="Line arrow: Horizontal U-turn with solid fill">
            <a:extLst>
              <a:ext uri="{FF2B5EF4-FFF2-40B4-BE49-F238E27FC236}">
                <a16:creationId xmlns:a16="http://schemas.microsoft.com/office/drawing/2014/main" id="{62D7EDB6-1932-44BA-40E8-C60BEA52EFBA}"/>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6746839" y="5685385"/>
            <a:ext cx="914400" cy="914400"/>
          </a:xfrm>
          <a:prstGeom prst="rect">
            <a:avLst/>
          </a:prstGeom>
        </p:spPr>
      </p:pic>
      <p:pic>
        <p:nvPicPr>
          <p:cNvPr id="23" name="Graphic 22" descr="Maze with solid fill">
            <a:extLst>
              <a:ext uri="{FF2B5EF4-FFF2-40B4-BE49-F238E27FC236}">
                <a16:creationId xmlns:a16="http://schemas.microsoft.com/office/drawing/2014/main" id="{4FD70DDF-B9B7-E73B-EC4A-48206CFFCCEE}"/>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9491625" y="5669293"/>
            <a:ext cx="914400" cy="914400"/>
          </a:xfrm>
          <a:prstGeom prst="rect">
            <a:avLst/>
          </a:prstGeom>
        </p:spPr>
      </p:pic>
      <p:pic>
        <p:nvPicPr>
          <p:cNvPr id="25" name="Graphic 24" descr="Arrow Right with solid fill">
            <a:extLst>
              <a:ext uri="{FF2B5EF4-FFF2-40B4-BE49-F238E27FC236}">
                <a16:creationId xmlns:a16="http://schemas.microsoft.com/office/drawing/2014/main" id="{9393547B-84B7-AD6D-0F48-0B182CEF7EE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flipH="1">
            <a:off x="5158564" y="5776295"/>
            <a:ext cx="914400" cy="914400"/>
          </a:xfrm>
          <a:prstGeom prst="rect">
            <a:avLst/>
          </a:prstGeom>
        </p:spPr>
      </p:pic>
    </p:spTree>
    <p:extLst>
      <p:ext uri="{BB962C8B-B14F-4D97-AF65-F5344CB8AC3E}">
        <p14:creationId xmlns:p14="http://schemas.microsoft.com/office/powerpoint/2010/main" val="95362565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A66301C-ABF4-31E2-437A-9ABF05A0F30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985966" y="1180984"/>
            <a:ext cx="1535545" cy="1054632"/>
          </a:xfrm>
          <a:prstGeom prst="rect">
            <a:avLst/>
          </a:prstGeom>
        </p:spPr>
      </p:pic>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Introduction</a:t>
            </a:r>
          </a:p>
        </p:txBody>
      </p:sp>
      <p:pic>
        <p:nvPicPr>
          <p:cNvPr id="1026" name="Picture 2">
            <a:extLst>
              <a:ext uri="{FF2B5EF4-FFF2-40B4-BE49-F238E27FC236}">
                <a16:creationId xmlns:a16="http://schemas.microsoft.com/office/drawing/2014/main" id="{C92C9642-5330-2F9F-143E-A90AA9734223}"/>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p:blipFill>
        <p:spPr bwMode="auto">
          <a:xfrm>
            <a:off x="8365836" y="1180650"/>
            <a:ext cx="1535545" cy="105530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C0C7759A-FD0B-DA63-6CE2-C7FB431B9BB0}"/>
              </a:ext>
            </a:extLst>
          </p:cNvPr>
          <p:cNvSpPr txBox="1">
            <a:spLocks/>
          </p:cNvSpPr>
          <p:nvPr/>
        </p:nvSpPr>
        <p:spPr>
          <a:xfrm>
            <a:off x="8365836" y="568508"/>
            <a:ext cx="1535545" cy="645872"/>
          </a:xfrm>
          <a:prstGeom prst="rect">
            <a:avLst/>
          </a:prstGeom>
          <a:ln>
            <a:noFill/>
          </a:ln>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Chakra Petch" panose="00000500000000000000" pitchFamily="2" charset="-34"/>
                <a:cs typeface="Chakra Petch" panose="00000500000000000000" pitchFamily="2" charset="-34"/>
              </a:rPr>
              <a:t>NMR</a:t>
            </a:r>
          </a:p>
        </p:txBody>
      </p:sp>
      <p:sp>
        <p:nvSpPr>
          <p:cNvPr id="3" name="Title 1">
            <a:extLst>
              <a:ext uri="{FF2B5EF4-FFF2-40B4-BE49-F238E27FC236}">
                <a16:creationId xmlns:a16="http://schemas.microsoft.com/office/drawing/2014/main" id="{4871BBF9-CFE2-9095-8F96-5836463BFB2D}"/>
              </a:ext>
            </a:extLst>
          </p:cNvPr>
          <p:cNvSpPr txBox="1">
            <a:spLocks/>
          </p:cNvSpPr>
          <p:nvPr/>
        </p:nvSpPr>
        <p:spPr>
          <a:xfrm>
            <a:off x="2290620" y="565279"/>
            <a:ext cx="926239" cy="652330"/>
          </a:xfrm>
          <a:prstGeom prst="rect">
            <a:avLst/>
          </a:prstGeom>
          <a:ln>
            <a:noFill/>
          </a:ln>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hakra Petch" panose="00000500000000000000" pitchFamily="2" charset="-34"/>
                <a:cs typeface="Chakra Petch" panose="00000500000000000000" pitchFamily="2" charset="-34"/>
              </a:rPr>
              <a:t>MS</a:t>
            </a:r>
          </a:p>
        </p:txBody>
      </p:sp>
      <p:cxnSp>
        <p:nvCxnSpPr>
          <p:cNvPr id="7" name="Connector: Elbow 6">
            <a:extLst>
              <a:ext uri="{FF2B5EF4-FFF2-40B4-BE49-F238E27FC236}">
                <a16:creationId xmlns:a16="http://schemas.microsoft.com/office/drawing/2014/main" id="{37686634-179D-42CB-E4E9-77C14ED7B2FC}"/>
              </a:ext>
            </a:extLst>
          </p:cNvPr>
          <p:cNvCxnSpPr>
            <a:cxnSpLocks/>
            <a:stCxn id="8" idx="2"/>
            <a:endCxn id="1026" idx="2"/>
          </p:cNvCxnSpPr>
          <p:nvPr/>
        </p:nvCxnSpPr>
        <p:spPr>
          <a:xfrm rot="16200000" flipH="1">
            <a:off x="5943507" y="-954152"/>
            <a:ext cx="335" cy="6379870"/>
          </a:xfrm>
          <a:prstGeom prst="bentConnector3">
            <a:avLst>
              <a:gd name="adj1" fmla="val 143268060"/>
            </a:avLst>
          </a:prstGeom>
          <a:ln w="190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Arrow Connector 23">
            <a:extLst>
              <a:ext uri="{FF2B5EF4-FFF2-40B4-BE49-F238E27FC236}">
                <a16:creationId xmlns:a16="http://schemas.microsoft.com/office/drawing/2014/main" id="{291E9337-2C32-F462-940E-767FCF7D019F}"/>
              </a:ext>
            </a:extLst>
          </p:cNvPr>
          <p:cNvCxnSpPr>
            <a:cxnSpLocks/>
          </p:cNvCxnSpPr>
          <p:nvPr/>
        </p:nvCxnSpPr>
        <p:spPr>
          <a:xfrm>
            <a:off x="6096000" y="2724727"/>
            <a:ext cx="0" cy="49876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6" name="Title 1">
            <a:extLst>
              <a:ext uri="{FF2B5EF4-FFF2-40B4-BE49-F238E27FC236}">
                <a16:creationId xmlns:a16="http://schemas.microsoft.com/office/drawing/2014/main" id="{5D71F519-F25A-FC3F-04BB-9A182CD39162}"/>
              </a:ext>
            </a:extLst>
          </p:cNvPr>
          <p:cNvSpPr txBox="1">
            <a:spLocks/>
          </p:cNvSpPr>
          <p:nvPr/>
        </p:nvSpPr>
        <p:spPr>
          <a:xfrm>
            <a:off x="4583984" y="1970330"/>
            <a:ext cx="3024033" cy="655782"/>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Chakra Petch" panose="00000500000000000000" pitchFamily="2" charset="-34"/>
                <a:cs typeface="Chakra Petch" panose="00000500000000000000" pitchFamily="2" charset="-34"/>
              </a:rPr>
              <a:t>Preprocessing</a:t>
            </a:r>
          </a:p>
        </p:txBody>
      </p:sp>
      <mc:AlternateContent xmlns:mc="http://schemas.openxmlformats.org/markup-compatibility/2006" xmlns:a14="http://schemas.microsoft.com/office/drawing/2010/main">
        <mc:Choice Requires="a14">
          <p:graphicFrame>
            <p:nvGraphicFramePr>
              <p:cNvPr id="27" name="Table 26">
                <a:extLst>
                  <a:ext uri="{FF2B5EF4-FFF2-40B4-BE49-F238E27FC236}">
                    <a16:creationId xmlns:a16="http://schemas.microsoft.com/office/drawing/2014/main" id="{05594443-C640-4449-C72B-3571F50D7168}"/>
                  </a:ext>
                </a:extLst>
              </p:cNvPr>
              <p:cNvGraphicFramePr>
                <a:graphicFrameLocks noGrp="1"/>
              </p:cNvGraphicFramePr>
              <p:nvPr>
                <p:extLst>
                  <p:ext uri="{D42A27DB-BD31-4B8C-83A1-F6EECF244321}">
                    <p14:modId xmlns:p14="http://schemas.microsoft.com/office/powerpoint/2010/main" val="164584638"/>
                  </p:ext>
                </p:extLst>
              </p:nvPr>
            </p:nvGraphicFramePr>
            <p:xfrm>
              <a:off x="2032000" y="3303706"/>
              <a:ext cx="8128000" cy="1854200"/>
            </p:xfrm>
            <a:graphic>
              <a:graphicData uri="http://schemas.openxmlformats.org/drawingml/2006/table">
                <a:tbl>
                  <a:tblPr firstRow="1" bandRow="1">
                    <a:tableStyleId>{793D81CF-94F2-401A-BA57-92F5A7B2D0C5}</a:tableStyleId>
                  </a:tblPr>
                  <a:tblGrid>
                    <a:gridCol w="1625600">
                      <a:extLst>
                        <a:ext uri="{9D8B030D-6E8A-4147-A177-3AD203B41FA5}">
                          <a16:colId xmlns:a16="http://schemas.microsoft.com/office/drawing/2014/main" val="2266369248"/>
                        </a:ext>
                      </a:extLst>
                    </a:gridCol>
                    <a:gridCol w="1625600">
                      <a:extLst>
                        <a:ext uri="{9D8B030D-6E8A-4147-A177-3AD203B41FA5}">
                          <a16:colId xmlns:a16="http://schemas.microsoft.com/office/drawing/2014/main" val="571172494"/>
                        </a:ext>
                      </a:extLst>
                    </a:gridCol>
                    <a:gridCol w="1625600">
                      <a:extLst>
                        <a:ext uri="{9D8B030D-6E8A-4147-A177-3AD203B41FA5}">
                          <a16:colId xmlns:a16="http://schemas.microsoft.com/office/drawing/2014/main" val="62063635"/>
                        </a:ext>
                      </a:extLst>
                    </a:gridCol>
                    <a:gridCol w="1625600">
                      <a:extLst>
                        <a:ext uri="{9D8B030D-6E8A-4147-A177-3AD203B41FA5}">
                          <a16:colId xmlns:a16="http://schemas.microsoft.com/office/drawing/2014/main" val="3636307865"/>
                        </a:ext>
                      </a:extLst>
                    </a:gridCol>
                    <a:gridCol w="1625600">
                      <a:extLst>
                        <a:ext uri="{9D8B030D-6E8A-4147-A177-3AD203B41FA5}">
                          <a16:colId xmlns:a16="http://schemas.microsoft.com/office/drawing/2014/main" val="1735463142"/>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i="1" dirty="0" smtClean="0">
                                    <a:solidFill>
                                      <a:schemeClr val="bg1"/>
                                    </a:solidFill>
                                    <a:latin typeface="Cambria Math" panose="02040503050406030204" pitchFamily="18" charset="0"/>
                                    <a:cs typeface="Chakra Petch" panose="00000500000000000000" pitchFamily="2" charset="-34"/>
                                  </a:rPr>
                                  <m:t>𝑛</m:t>
                                </m:r>
                                <m:r>
                                  <a:rPr lang="en-US" i="1" dirty="0" smtClean="0">
                                    <a:solidFill>
                                      <a:schemeClr val="bg1"/>
                                    </a:solidFill>
                                    <a:latin typeface="Cambria Math" panose="02040503050406030204" pitchFamily="18" charset="0"/>
                                    <a:ea typeface="Cambria Math" panose="02040503050406030204" pitchFamily="18" charset="0"/>
                                    <a:cs typeface="Chakra Petch" panose="00000500000000000000" pitchFamily="2" charset="-34"/>
                                  </a:rPr>
                                  <m:t>×</m:t>
                                </m:r>
                                <m:r>
                                  <a:rPr lang="en-US" i="1" dirty="0" smtClean="0">
                                    <a:solidFill>
                                      <a:schemeClr val="bg1"/>
                                    </a:solidFill>
                                    <a:latin typeface="Cambria Math" panose="02040503050406030204" pitchFamily="18" charset="0"/>
                                    <a:cs typeface="Chakra Petch" panose="00000500000000000000" pitchFamily="2" charset="-34"/>
                                  </a:rPr>
                                  <m:t>𝑚</m:t>
                                </m:r>
                              </m:oMath>
                            </m:oMathPara>
                          </a14:m>
                          <a:endParaRPr lang="en-US" dirty="0">
                            <a:solidFill>
                              <a:schemeClr val="bg1"/>
                            </a:solidFill>
                            <a:latin typeface="Chakra Petch" panose="00000500000000000000" pitchFamily="2" charset="-34"/>
                            <a:cs typeface="Chakra Petch" panose="00000500000000000000" pitchFamily="2" charset="-34"/>
                          </a:endParaRP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solidFill>
                                          <a:srgbClr val="96DCF8"/>
                                        </a:solidFill>
                                        <a:latin typeface="Cambria Math" panose="02040503050406030204" pitchFamily="18" charset="0"/>
                                        <a:cs typeface="Chakra Petch" panose="00000500000000000000" pitchFamily="2" charset="-34"/>
                                      </a:rPr>
                                    </m:ctrlPr>
                                  </m:sSubPr>
                                  <m:e>
                                    <m:r>
                                      <a:rPr lang="en-US" b="1" i="1" smtClean="0">
                                        <a:solidFill>
                                          <a:srgbClr val="96DCF8"/>
                                        </a:solidFill>
                                        <a:latin typeface="Cambria Math" panose="02040503050406030204" pitchFamily="18" charset="0"/>
                                        <a:cs typeface="Chakra Petch" panose="00000500000000000000" pitchFamily="2" charset="-34"/>
                                      </a:rPr>
                                      <m:t>𝑭𝒆𝒂𝒕𝒖𝒓𝒆</m:t>
                                    </m:r>
                                  </m:e>
                                  <m:sub>
                                    <m:r>
                                      <a:rPr lang="en-US" b="1" i="1" smtClean="0">
                                        <a:solidFill>
                                          <a:srgbClr val="96DCF8"/>
                                        </a:solidFill>
                                        <a:latin typeface="Cambria Math" panose="02040503050406030204" pitchFamily="18" charset="0"/>
                                        <a:cs typeface="Chakra Petch" panose="00000500000000000000" pitchFamily="2" charset="-34"/>
                                      </a:rPr>
                                      <m:t>𝟏</m:t>
                                    </m:r>
                                  </m:sub>
                                </m:sSub>
                              </m:oMath>
                            </m:oMathPara>
                          </a14:m>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solidFill>
                                          <a:srgbClr val="F2CFEE"/>
                                        </a:solidFill>
                                        <a:latin typeface="Cambria Math" panose="02040503050406030204" pitchFamily="18" charset="0"/>
                                        <a:cs typeface="Chakra Petch" panose="00000500000000000000" pitchFamily="2" charset="-34"/>
                                      </a:rPr>
                                    </m:ctrlPr>
                                  </m:sSubPr>
                                  <m:e>
                                    <m:r>
                                      <a:rPr lang="en-US" b="1" i="1" smtClean="0">
                                        <a:solidFill>
                                          <a:srgbClr val="F2CFEE"/>
                                        </a:solidFill>
                                        <a:latin typeface="Cambria Math" panose="02040503050406030204" pitchFamily="18" charset="0"/>
                                        <a:cs typeface="Chakra Petch" panose="00000500000000000000" pitchFamily="2" charset="-34"/>
                                      </a:rPr>
                                      <m:t>𝑭𝒆𝒂𝒕𝒖𝒓𝒆</m:t>
                                    </m:r>
                                  </m:e>
                                  <m:sub>
                                    <m:r>
                                      <a:rPr lang="en-US" b="1" i="1" smtClean="0">
                                        <a:solidFill>
                                          <a:srgbClr val="F2CFEE"/>
                                        </a:solidFill>
                                        <a:latin typeface="Cambria Math" panose="02040503050406030204" pitchFamily="18" charset="0"/>
                                        <a:cs typeface="Chakra Petch" panose="00000500000000000000" pitchFamily="2" charset="-34"/>
                                      </a:rPr>
                                      <m:t>𝟐</m:t>
                                    </m:r>
                                  </m:sub>
                                </m:sSub>
                              </m:oMath>
                            </m:oMathPara>
                          </a14:m>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cs typeface="Chakra Petch" panose="00000500000000000000" pitchFamily="2" charset="-34"/>
                                  </a:rPr>
                                  <m:t>⋯</m:t>
                                </m:r>
                              </m:oMath>
                            </m:oMathPara>
                          </a14:m>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solidFill>
                                          <a:schemeClr val="bg1"/>
                                        </a:solidFill>
                                        <a:latin typeface="Cambria Math" panose="02040503050406030204" pitchFamily="18" charset="0"/>
                                        <a:cs typeface="Chakra Petch" panose="00000500000000000000" pitchFamily="2" charset="-34"/>
                                      </a:rPr>
                                    </m:ctrlPr>
                                  </m:sSubPr>
                                  <m:e>
                                    <m:r>
                                      <a:rPr lang="en-US" b="1" i="1" smtClean="0">
                                        <a:solidFill>
                                          <a:schemeClr val="bg1"/>
                                        </a:solidFill>
                                        <a:latin typeface="Cambria Math" panose="02040503050406030204" pitchFamily="18" charset="0"/>
                                        <a:cs typeface="Chakra Petch" panose="00000500000000000000" pitchFamily="2" charset="-34"/>
                                      </a:rPr>
                                      <m:t>𝑭𝒆𝒂𝒕𝒖𝒓𝒆</m:t>
                                    </m:r>
                                  </m:e>
                                  <m:sub>
                                    <m:r>
                                      <a:rPr lang="en-US" b="1" i="1" smtClean="0">
                                        <a:solidFill>
                                          <a:schemeClr val="bg1"/>
                                        </a:solidFill>
                                        <a:latin typeface="Cambria Math" panose="02040503050406030204" pitchFamily="18" charset="0"/>
                                        <a:cs typeface="Chakra Petch" panose="00000500000000000000" pitchFamily="2" charset="-34"/>
                                      </a:rPr>
                                      <m:t>𝒎</m:t>
                                    </m:r>
                                  </m:sub>
                                </m:sSub>
                              </m:oMath>
                            </m:oMathPara>
                          </a14:m>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2556646"/>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solidFill>
                                          <a:srgbClr val="96DCF8"/>
                                        </a:solidFill>
                                        <a:latin typeface="Cambria Math" panose="02040503050406030204" pitchFamily="18" charset="0"/>
                                        <a:cs typeface="Chakra Petch" panose="00000500000000000000" pitchFamily="2" charset="-34"/>
                                      </a:rPr>
                                    </m:ctrlPr>
                                  </m:sSubPr>
                                  <m:e>
                                    <m:r>
                                      <a:rPr lang="en-US" b="1" i="1" smtClean="0">
                                        <a:solidFill>
                                          <a:srgbClr val="96DCF8"/>
                                        </a:solidFill>
                                        <a:latin typeface="Cambria Math" panose="02040503050406030204" pitchFamily="18" charset="0"/>
                                        <a:cs typeface="Chakra Petch" panose="00000500000000000000" pitchFamily="2" charset="-34"/>
                                      </a:rPr>
                                      <m:t>𝑺𝒂𝒎𝒑𝒍𝒆</m:t>
                                    </m:r>
                                  </m:e>
                                  <m:sub>
                                    <m:r>
                                      <a:rPr lang="en-US" b="1" i="1" smtClean="0">
                                        <a:solidFill>
                                          <a:srgbClr val="96DCF8"/>
                                        </a:solidFill>
                                        <a:latin typeface="Cambria Math" panose="02040503050406030204" pitchFamily="18" charset="0"/>
                                        <a:cs typeface="Chakra Petch" panose="00000500000000000000" pitchFamily="2" charset="-34"/>
                                      </a:rPr>
                                      <m:t>𝟏</m:t>
                                    </m:r>
                                  </m:sub>
                                </m:sSub>
                              </m:oMath>
                            </m:oMathPara>
                          </a14:m>
                          <a:endParaRPr lang="en-US" dirty="0">
                            <a:solidFill>
                              <a:schemeClr val="bg1"/>
                            </a:solidFill>
                            <a:latin typeface="Chakra Petch" panose="00000500000000000000" pitchFamily="2" charset="-34"/>
                            <a:cs typeface="Chakra Petch" panose="00000500000000000000" pitchFamily="2" charset="-34"/>
                          </a:endParaRP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921880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solidFill>
                                          <a:srgbClr val="F2CFEE"/>
                                        </a:solidFill>
                                        <a:latin typeface="Cambria Math" panose="02040503050406030204" pitchFamily="18" charset="0"/>
                                        <a:cs typeface="Chakra Petch" panose="00000500000000000000" pitchFamily="2" charset="-34"/>
                                      </a:rPr>
                                    </m:ctrlPr>
                                  </m:sSubPr>
                                  <m:e>
                                    <m:r>
                                      <a:rPr lang="en-US" b="1" i="1" smtClean="0">
                                        <a:solidFill>
                                          <a:srgbClr val="F2CFEE"/>
                                        </a:solidFill>
                                        <a:latin typeface="Cambria Math" panose="02040503050406030204" pitchFamily="18" charset="0"/>
                                        <a:cs typeface="Chakra Petch" panose="00000500000000000000" pitchFamily="2" charset="-34"/>
                                      </a:rPr>
                                      <m:t>𝑺𝒂𝒎𝒑𝒍𝒆</m:t>
                                    </m:r>
                                  </m:e>
                                  <m:sub>
                                    <m:r>
                                      <a:rPr lang="en-US" b="1" i="1" smtClean="0">
                                        <a:solidFill>
                                          <a:srgbClr val="F2CFEE"/>
                                        </a:solidFill>
                                        <a:latin typeface="Cambria Math" panose="02040503050406030204" pitchFamily="18" charset="0"/>
                                        <a:cs typeface="Chakra Petch" panose="00000500000000000000" pitchFamily="2" charset="-34"/>
                                      </a:rPr>
                                      <m:t>𝟐</m:t>
                                    </m:r>
                                  </m:sub>
                                </m:sSub>
                              </m:oMath>
                            </m:oMathPara>
                          </a14:m>
                          <a:endParaRPr lang="en-US" dirty="0">
                            <a:solidFill>
                              <a:schemeClr val="bg1"/>
                            </a:solidFill>
                            <a:latin typeface="Chakra Petch" panose="00000500000000000000" pitchFamily="2" charset="-34"/>
                            <a:cs typeface="Chakra Petch" panose="00000500000000000000" pitchFamily="2" charset="-34"/>
                          </a:endParaRPr>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6806903"/>
                      </a:ext>
                    </a:extLst>
                  </a:tr>
                  <a:tr h="370840">
                    <a:tc>
                      <a:txBody>
                        <a:bodyPr/>
                        <a:lstStyle/>
                        <a:p>
                          <a:pPr algn="ct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cs typeface="Chakra Petch" panose="00000500000000000000" pitchFamily="2" charset="-34"/>
                                  </a:rPr>
                                  <m:t>⋮</m:t>
                                </m:r>
                              </m:oMath>
                            </m:oMathPara>
                          </a14:m>
                          <a:endParaRPr lang="en-US" dirty="0">
                            <a:solidFill>
                              <a:schemeClr val="bg1"/>
                            </a:solidFill>
                            <a:latin typeface="Chakra Petch" panose="00000500000000000000" pitchFamily="2" charset="-34"/>
                            <a:cs typeface="Chakra Petch" panose="00000500000000000000" pitchFamily="2" charset="-34"/>
                          </a:endParaRPr>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035709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solidFill>
                                          <a:schemeClr val="bg1"/>
                                        </a:solidFill>
                                        <a:latin typeface="Cambria Math" panose="02040503050406030204" pitchFamily="18" charset="0"/>
                                        <a:cs typeface="Chakra Petch" panose="00000500000000000000" pitchFamily="2" charset="-34"/>
                                      </a:rPr>
                                    </m:ctrlPr>
                                  </m:sSubPr>
                                  <m:e>
                                    <m:r>
                                      <a:rPr lang="en-US" b="1" i="1" smtClean="0">
                                        <a:solidFill>
                                          <a:schemeClr val="bg1"/>
                                        </a:solidFill>
                                        <a:latin typeface="Cambria Math" panose="02040503050406030204" pitchFamily="18" charset="0"/>
                                        <a:cs typeface="Chakra Petch" panose="00000500000000000000" pitchFamily="2" charset="-34"/>
                                      </a:rPr>
                                      <m:t>𝑺𝒂𝒎𝒑𝒍𝒆</m:t>
                                    </m:r>
                                  </m:e>
                                  <m:sub>
                                    <m:r>
                                      <a:rPr lang="en-US" b="1" i="1" smtClean="0">
                                        <a:solidFill>
                                          <a:schemeClr val="bg1"/>
                                        </a:solidFill>
                                        <a:latin typeface="Cambria Math" panose="02040503050406030204" pitchFamily="18" charset="0"/>
                                        <a:cs typeface="Chakra Petch" panose="00000500000000000000" pitchFamily="2" charset="-34"/>
                                      </a:rPr>
                                      <m:t>𝒏</m:t>
                                    </m:r>
                                  </m:sub>
                                </m:sSub>
                              </m:oMath>
                            </m:oMathPara>
                          </a14:m>
                          <a:endParaRPr lang="en-US" dirty="0">
                            <a:solidFill>
                              <a:schemeClr val="bg1"/>
                            </a:solidFill>
                            <a:latin typeface="Chakra Petch" panose="00000500000000000000" pitchFamily="2" charset="-34"/>
                            <a:cs typeface="Chakra Petch" panose="00000500000000000000" pitchFamily="2" charset="-34"/>
                          </a:endParaRPr>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8089675"/>
                      </a:ext>
                    </a:extLst>
                  </a:tr>
                </a:tbl>
              </a:graphicData>
            </a:graphic>
          </p:graphicFrame>
        </mc:Choice>
        <mc:Fallback xmlns="">
          <p:graphicFrame>
            <p:nvGraphicFramePr>
              <p:cNvPr id="27" name="Table 26">
                <a:extLst>
                  <a:ext uri="{FF2B5EF4-FFF2-40B4-BE49-F238E27FC236}">
                    <a16:creationId xmlns:a16="http://schemas.microsoft.com/office/drawing/2014/main" id="{05594443-C640-4449-C72B-3571F50D7168}"/>
                  </a:ext>
                </a:extLst>
              </p:cNvPr>
              <p:cNvGraphicFramePr>
                <a:graphicFrameLocks noGrp="1"/>
              </p:cNvGraphicFramePr>
              <p:nvPr>
                <p:extLst>
                  <p:ext uri="{D42A27DB-BD31-4B8C-83A1-F6EECF244321}">
                    <p14:modId xmlns:p14="http://schemas.microsoft.com/office/powerpoint/2010/main" val="164584638"/>
                  </p:ext>
                </p:extLst>
              </p:nvPr>
            </p:nvGraphicFramePr>
            <p:xfrm>
              <a:off x="2032000" y="3303706"/>
              <a:ext cx="8128000" cy="1854200"/>
            </p:xfrm>
            <a:graphic>
              <a:graphicData uri="http://schemas.openxmlformats.org/drawingml/2006/table">
                <a:tbl>
                  <a:tblPr firstRow="1" bandRow="1">
                    <a:tableStyleId>{793D81CF-94F2-401A-BA57-92F5A7B2D0C5}</a:tableStyleId>
                  </a:tblPr>
                  <a:tblGrid>
                    <a:gridCol w="1625600">
                      <a:extLst>
                        <a:ext uri="{9D8B030D-6E8A-4147-A177-3AD203B41FA5}">
                          <a16:colId xmlns:a16="http://schemas.microsoft.com/office/drawing/2014/main" val="2266369248"/>
                        </a:ext>
                      </a:extLst>
                    </a:gridCol>
                    <a:gridCol w="1625600">
                      <a:extLst>
                        <a:ext uri="{9D8B030D-6E8A-4147-A177-3AD203B41FA5}">
                          <a16:colId xmlns:a16="http://schemas.microsoft.com/office/drawing/2014/main" val="571172494"/>
                        </a:ext>
                      </a:extLst>
                    </a:gridCol>
                    <a:gridCol w="1625600">
                      <a:extLst>
                        <a:ext uri="{9D8B030D-6E8A-4147-A177-3AD203B41FA5}">
                          <a16:colId xmlns:a16="http://schemas.microsoft.com/office/drawing/2014/main" val="62063635"/>
                        </a:ext>
                      </a:extLst>
                    </a:gridCol>
                    <a:gridCol w="1625600">
                      <a:extLst>
                        <a:ext uri="{9D8B030D-6E8A-4147-A177-3AD203B41FA5}">
                          <a16:colId xmlns:a16="http://schemas.microsoft.com/office/drawing/2014/main" val="3636307865"/>
                        </a:ext>
                      </a:extLst>
                    </a:gridCol>
                    <a:gridCol w="1625600">
                      <a:extLst>
                        <a:ext uri="{9D8B030D-6E8A-4147-A177-3AD203B41FA5}">
                          <a16:colId xmlns:a16="http://schemas.microsoft.com/office/drawing/2014/main" val="1735463142"/>
                        </a:ext>
                      </a:extLst>
                    </a:gridCol>
                  </a:tblGrid>
                  <a:tr h="370840">
                    <a:tc>
                      <a:txBody>
                        <a:bodyPr/>
                        <a:lstStyle/>
                        <a:p>
                          <a:endParaRPr lang="es-ES"/>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6"/>
                          <a:stretch>
                            <a:fillRect r="-400000" b="-414754"/>
                          </a:stretch>
                        </a:blipFill>
                      </a:tcPr>
                    </a:tc>
                    <a:tc>
                      <a:txBody>
                        <a:bodyPr/>
                        <a:lstStyle/>
                        <a:p>
                          <a:endParaRPr lang="es-ES"/>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6"/>
                          <a:stretch>
                            <a:fillRect l="-100000" r="-300000" b="-414754"/>
                          </a:stretch>
                        </a:blipFill>
                      </a:tcPr>
                    </a:tc>
                    <a:tc>
                      <a:txBody>
                        <a:bodyPr/>
                        <a:lstStyle/>
                        <a:p>
                          <a:endParaRPr lang="es-E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6"/>
                          <a:stretch>
                            <a:fillRect l="-200752" r="-201128" b="-414754"/>
                          </a:stretch>
                        </a:blipFill>
                      </a:tcPr>
                    </a:tc>
                    <a:tc>
                      <a:txBody>
                        <a:bodyPr/>
                        <a:lstStyle/>
                        <a:p>
                          <a:endParaRPr lang="es-E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6"/>
                          <a:stretch>
                            <a:fillRect l="-299625" r="-100375" b="-414754"/>
                          </a:stretch>
                        </a:blipFill>
                      </a:tcPr>
                    </a:tc>
                    <a:tc>
                      <a:txBody>
                        <a:bodyPr/>
                        <a:lstStyle/>
                        <a:p>
                          <a:endParaRPr lang="es-ES"/>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6"/>
                          <a:stretch>
                            <a:fillRect l="-399625" r="-375" b="-414754"/>
                          </a:stretch>
                        </a:blipFill>
                      </a:tcPr>
                    </a:tc>
                    <a:extLst>
                      <a:ext uri="{0D108BD9-81ED-4DB2-BD59-A6C34878D82A}">
                        <a16:rowId xmlns:a16="http://schemas.microsoft.com/office/drawing/2014/main" val="832556646"/>
                      </a:ext>
                    </a:extLst>
                  </a:tr>
                  <a:tr h="370840">
                    <a:tc>
                      <a:txBody>
                        <a:bodyPr/>
                        <a:lstStyle/>
                        <a:p>
                          <a:endParaRPr lang="es-ES"/>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6"/>
                          <a:stretch>
                            <a:fillRect t="-100000" r="-400000" b="-314754"/>
                          </a:stretch>
                        </a:blip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9218803"/>
                      </a:ext>
                    </a:extLst>
                  </a:tr>
                  <a:tr h="370840">
                    <a:tc>
                      <a:txBody>
                        <a:bodyPr/>
                        <a:lstStyle/>
                        <a:p>
                          <a:endParaRPr lang="es-ES"/>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6"/>
                          <a:stretch>
                            <a:fillRect t="-196774" r="-400000" b="-209677"/>
                          </a:stretch>
                        </a:blip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6806903"/>
                      </a:ext>
                    </a:extLst>
                  </a:tr>
                  <a:tr h="370840">
                    <a:tc>
                      <a:txBody>
                        <a:bodyPr/>
                        <a:lstStyle/>
                        <a:p>
                          <a:endParaRPr lang="es-ES"/>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6"/>
                          <a:stretch>
                            <a:fillRect t="-301639" r="-400000" b="-113115"/>
                          </a:stretch>
                        </a:blip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0357097"/>
                      </a:ext>
                    </a:extLst>
                  </a:tr>
                  <a:tr h="370840">
                    <a:tc>
                      <a:txBody>
                        <a:bodyPr/>
                        <a:lstStyle/>
                        <a:p>
                          <a:endParaRPr lang="es-ES"/>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6"/>
                          <a:stretch>
                            <a:fillRect t="-401639" r="-400000" b="-13115"/>
                          </a:stretch>
                        </a:blip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8089675"/>
                      </a:ext>
                    </a:extLst>
                  </a:tr>
                </a:tbl>
              </a:graphicData>
            </a:graphic>
          </p:graphicFrame>
        </mc:Fallback>
      </mc:AlternateContent>
      <p:grpSp>
        <p:nvGrpSpPr>
          <p:cNvPr id="50" name="Group 49">
            <a:extLst>
              <a:ext uri="{FF2B5EF4-FFF2-40B4-BE49-F238E27FC236}">
                <a16:creationId xmlns:a16="http://schemas.microsoft.com/office/drawing/2014/main" id="{06569556-D26E-B44D-1C01-3178C5F2E7FD}"/>
              </a:ext>
            </a:extLst>
          </p:cNvPr>
          <p:cNvGrpSpPr/>
          <p:nvPr/>
        </p:nvGrpSpPr>
        <p:grpSpPr>
          <a:xfrm>
            <a:off x="2833912" y="2724727"/>
            <a:ext cx="1195151" cy="339707"/>
            <a:chOff x="2833912" y="2724727"/>
            <a:chExt cx="1195151" cy="339707"/>
          </a:xfrm>
        </p:grpSpPr>
        <p:sp>
          <p:nvSpPr>
            <p:cNvPr id="29" name="Title 1">
              <a:extLst>
                <a:ext uri="{FF2B5EF4-FFF2-40B4-BE49-F238E27FC236}">
                  <a16:creationId xmlns:a16="http://schemas.microsoft.com/office/drawing/2014/main" id="{20BFA817-FDE3-4C27-B8F0-4248D60819F1}"/>
                </a:ext>
              </a:extLst>
            </p:cNvPr>
            <p:cNvSpPr txBox="1">
              <a:spLocks/>
            </p:cNvSpPr>
            <p:nvPr/>
          </p:nvSpPr>
          <p:spPr>
            <a:xfrm>
              <a:off x="2833912" y="2842558"/>
              <a:ext cx="1195151" cy="221876"/>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1"/>
                  </a:solidFill>
                  <a:latin typeface="Chakra Petch" panose="00000500000000000000" pitchFamily="2" charset="-34"/>
                  <a:cs typeface="Chakra Petch" panose="00000500000000000000" pitchFamily="2" charset="-34"/>
                </a:rPr>
                <a:t>Denoising</a:t>
              </a:r>
            </a:p>
          </p:txBody>
        </p:sp>
        <p:cxnSp>
          <p:nvCxnSpPr>
            <p:cNvPr id="30" name="Straight Arrow Connector 29">
              <a:extLst>
                <a:ext uri="{FF2B5EF4-FFF2-40B4-BE49-F238E27FC236}">
                  <a16:creationId xmlns:a16="http://schemas.microsoft.com/office/drawing/2014/main" id="{93C594DA-D89C-09EC-2E19-6FDDFCEF6BA6}"/>
                </a:ext>
              </a:extLst>
            </p:cNvPr>
            <p:cNvCxnSpPr>
              <a:cxnSpLocks/>
              <a:endCxn id="29" idx="0"/>
            </p:cNvCxnSpPr>
            <p:nvPr/>
          </p:nvCxnSpPr>
          <p:spPr>
            <a:xfrm>
              <a:off x="3431487" y="2724727"/>
              <a:ext cx="1" cy="117831"/>
            </a:xfrm>
            <a:prstGeom prst="straightConnector1">
              <a:avLst/>
            </a:prstGeom>
            <a:ln>
              <a:solidFill>
                <a:schemeClr val="bg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grpSp>
        <p:nvGrpSpPr>
          <p:cNvPr id="48" name="Group 47">
            <a:extLst>
              <a:ext uri="{FF2B5EF4-FFF2-40B4-BE49-F238E27FC236}">
                <a16:creationId xmlns:a16="http://schemas.microsoft.com/office/drawing/2014/main" id="{0AC175AD-A1C8-07D8-6554-32768C531CAE}"/>
              </a:ext>
            </a:extLst>
          </p:cNvPr>
          <p:cNvGrpSpPr/>
          <p:nvPr/>
        </p:nvGrpSpPr>
        <p:grpSpPr>
          <a:xfrm>
            <a:off x="3670798" y="2724727"/>
            <a:ext cx="1195151" cy="339707"/>
            <a:chOff x="3670798" y="2724727"/>
            <a:chExt cx="1195151" cy="339707"/>
          </a:xfrm>
        </p:grpSpPr>
        <p:sp>
          <p:nvSpPr>
            <p:cNvPr id="33" name="Title 1">
              <a:extLst>
                <a:ext uri="{FF2B5EF4-FFF2-40B4-BE49-F238E27FC236}">
                  <a16:creationId xmlns:a16="http://schemas.microsoft.com/office/drawing/2014/main" id="{BEB094C0-AA5B-283F-015D-C9E20921FF21}"/>
                </a:ext>
              </a:extLst>
            </p:cNvPr>
            <p:cNvSpPr txBox="1">
              <a:spLocks/>
            </p:cNvSpPr>
            <p:nvPr/>
          </p:nvSpPr>
          <p:spPr>
            <a:xfrm>
              <a:off x="3670798" y="2842558"/>
              <a:ext cx="1195151" cy="221876"/>
            </a:xfrm>
            <a:prstGeom prst="rect">
              <a:avLst/>
            </a:prstGeom>
          </p:spPr>
          <p:txBody>
            <a:bodyPr vert="horz" lIns="91440" tIns="45720" rIns="91440" bIns="45720" rtlCol="0" anchor="ct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1"/>
                  </a:solidFill>
                  <a:latin typeface="Chakra Petch" panose="00000500000000000000" pitchFamily="2" charset="-34"/>
                  <a:cs typeface="Chakra Petch" panose="00000500000000000000" pitchFamily="2" charset="-34"/>
                </a:rPr>
                <a:t>Baseline correction</a:t>
              </a:r>
            </a:p>
          </p:txBody>
        </p:sp>
        <p:cxnSp>
          <p:nvCxnSpPr>
            <p:cNvPr id="34" name="Straight Arrow Connector 33">
              <a:extLst>
                <a:ext uri="{FF2B5EF4-FFF2-40B4-BE49-F238E27FC236}">
                  <a16:creationId xmlns:a16="http://schemas.microsoft.com/office/drawing/2014/main" id="{86D728F9-66B8-F47A-D38F-D2018C9067B1}"/>
                </a:ext>
              </a:extLst>
            </p:cNvPr>
            <p:cNvCxnSpPr>
              <a:cxnSpLocks/>
              <a:endCxn id="33" idx="0"/>
            </p:cNvCxnSpPr>
            <p:nvPr/>
          </p:nvCxnSpPr>
          <p:spPr>
            <a:xfrm>
              <a:off x="4268373" y="2724727"/>
              <a:ext cx="1" cy="117831"/>
            </a:xfrm>
            <a:prstGeom prst="straightConnector1">
              <a:avLst/>
            </a:prstGeom>
            <a:ln>
              <a:solidFill>
                <a:schemeClr val="bg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id="{175EFB89-B310-524A-E3B4-BDAC4537D30B}"/>
              </a:ext>
            </a:extLst>
          </p:cNvPr>
          <p:cNvGrpSpPr/>
          <p:nvPr/>
        </p:nvGrpSpPr>
        <p:grpSpPr>
          <a:xfrm>
            <a:off x="4711404" y="2724727"/>
            <a:ext cx="1195151" cy="350210"/>
            <a:chOff x="4711404" y="2724727"/>
            <a:chExt cx="1195151" cy="350210"/>
          </a:xfrm>
        </p:grpSpPr>
        <p:sp>
          <p:nvSpPr>
            <p:cNvPr id="35" name="Title 1">
              <a:extLst>
                <a:ext uri="{FF2B5EF4-FFF2-40B4-BE49-F238E27FC236}">
                  <a16:creationId xmlns:a16="http://schemas.microsoft.com/office/drawing/2014/main" id="{2D385A3E-AC31-D11C-E1AD-C2BABE0EECF3}"/>
                </a:ext>
              </a:extLst>
            </p:cNvPr>
            <p:cNvSpPr txBox="1">
              <a:spLocks/>
            </p:cNvSpPr>
            <p:nvPr/>
          </p:nvSpPr>
          <p:spPr>
            <a:xfrm>
              <a:off x="4711404" y="2853061"/>
              <a:ext cx="1195151" cy="221876"/>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1"/>
                  </a:solidFill>
                  <a:latin typeface="Chakra Petch" panose="00000500000000000000" pitchFamily="2" charset="-34"/>
                  <a:cs typeface="Chakra Petch" panose="00000500000000000000" pitchFamily="2" charset="-34"/>
                </a:rPr>
                <a:t>Peak picking</a:t>
              </a:r>
            </a:p>
          </p:txBody>
        </p:sp>
        <p:cxnSp>
          <p:nvCxnSpPr>
            <p:cNvPr id="36" name="Straight Arrow Connector 35">
              <a:extLst>
                <a:ext uri="{FF2B5EF4-FFF2-40B4-BE49-F238E27FC236}">
                  <a16:creationId xmlns:a16="http://schemas.microsoft.com/office/drawing/2014/main" id="{D6CC441F-CD90-4D5F-D3D6-190945B55CC9}"/>
                </a:ext>
              </a:extLst>
            </p:cNvPr>
            <p:cNvCxnSpPr>
              <a:cxnSpLocks/>
              <a:endCxn id="35" idx="0"/>
            </p:cNvCxnSpPr>
            <p:nvPr/>
          </p:nvCxnSpPr>
          <p:spPr>
            <a:xfrm>
              <a:off x="5308980" y="2724727"/>
              <a:ext cx="0" cy="128334"/>
            </a:xfrm>
            <a:prstGeom prst="straightConnector1">
              <a:avLst/>
            </a:prstGeom>
            <a:ln>
              <a:solidFill>
                <a:schemeClr val="bg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C06AB5A2-DC73-8336-05A4-FB3C8890AE70}"/>
              </a:ext>
            </a:extLst>
          </p:cNvPr>
          <p:cNvGrpSpPr/>
          <p:nvPr/>
        </p:nvGrpSpPr>
        <p:grpSpPr>
          <a:xfrm>
            <a:off x="8378090" y="2724727"/>
            <a:ext cx="1195151" cy="353399"/>
            <a:chOff x="8378090" y="2724727"/>
            <a:chExt cx="1195151" cy="353399"/>
          </a:xfrm>
        </p:grpSpPr>
        <p:sp>
          <p:nvSpPr>
            <p:cNvPr id="37" name="Title 1">
              <a:extLst>
                <a:ext uri="{FF2B5EF4-FFF2-40B4-BE49-F238E27FC236}">
                  <a16:creationId xmlns:a16="http://schemas.microsoft.com/office/drawing/2014/main" id="{270FC4D7-F527-184F-EF67-5C4B208C52AC}"/>
                </a:ext>
              </a:extLst>
            </p:cNvPr>
            <p:cNvSpPr txBox="1">
              <a:spLocks/>
            </p:cNvSpPr>
            <p:nvPr/>
          </p:nvSpPr>
          <p:spPr>
            <a:xfrm>
              <a:off x="8378090" y="2856250"/>
              <a:ext cx="1195151" cy="221876"/>
            </a:xfrm>
            <a:prstGeom prst="rect">
              <a:avLst/>
            </a:prstGeom>
          </p:spPr>
          <p:txBody>
            <a:bodyPr vert="horz" lIns="91440" tIns="45720" rIns="91440" bIns="45720" rtlCol="0" anchor="ct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1"/>
                  </a:solidFill>
                  <a:latin typeface="Chakra Petch" panose="00000500000000000000" pitchFamily="2" charset="-34"/>
                  <a:cs typeface="Chakra Petch" panose="00000500000000000000" pitchFamily="2" charset="-34"/>
                </a:rPr>
                <a:t>Spectral binning</a:t>
              </a:r>
            </a:p>
          </p:txBody>
        </p:sp>
        <p:cxnSp>
          <p:nvCxnSpPr>
            <p:cNvPr id="38" name="Straight Arrow Connector 37">
              <a:extLst>
                <a:ext uri="{FF2B5EF4-FFF2-40B4-BE49-F238E27FC236}">
                  <a16:creationId xmlns:a16="http://schemas.microsoft.com/office/drawing/2014/main" id="{43E6D9FC-5566-7E66-2188-A8A1165A0A84}"/>
                </a:ext>
              </a:extLst>
            </p:cNvPr>
            <p:cNvCxnSpPr>
              <a:cxnSpLocks/>
              <a:endCxn id="37" idx="0"/>
            </p:cNvCxnSpPr>
            <p:nvPr/>
          </p:nvCxnSpPr>
          <p:spPr>
            <a:xfrm>
              <a:off x="8975666" y="2724727"/>
              <a:ext cx="0" cy="131523"/>
            </a:xfrm>
            <a:prstGeom prst="straightConnector1">
              <a:avLst/>
            </a:prstGeom>
            <a:ln>
              <a:solidFill>
                <a:schemeClr val="bg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grpSp>
        <p:nvGrpSpPr>
          <p:cNvPr id="52" name="Group 51">
            <a:extLst>
              <a:ext uri="{FF2B5EF4-FFF2-40B4-BE49-F238E27FC236}">
                <a16:creationId xmlns:a16="http://schemas.microsoft.com/office/drawing/2014/main" id="{EAECDE9A-AD51-ECA4-76A8-BFD3841184A2}"/>
              </a:ext>
            </a:extLst>
          </p:cNvPr>
          <p:cNvGrpSpPr/>
          <p:nvPr/>
        </p:nvGrpSpPr>
        <p:grpSpPr>
          <a:xfrm>
            <a:off x="7304141" y="2724727"/>
            <a:ext cx="1195151" cy="339707"/>
            <a:chOff x="7304141" y="2724727"/>
            <a:chExt cx="1195151" cy="339707"/>
          </a:xfrm>
        </p:grpSpPr>
        <p:sp>
          <p:nvSpPr>
            <p:cNvPr id="39" name="Title 1">
              <a:extLst>
                <a:ext uri="{FF2B5EF4-FFF2-40B4-BE49-F238E27FC236}">
                  <a16:creationId xmlns:a16="http://schemas.microsoft.com/office/drawing/2014/main" id="{4501F66C-647B-C4A2-BB5F-C7CF1271D335}"/>
                </a:ext>
              </a:extLst>
            </p:cNvPr>
            <p:cNvSpPr txBox="1">
              <a:spLocks/>
            </p:cNvSpPr>
            <p:nvPr/>
          </p:nvSpPr>
          <p:spPr>
            <a:xfrm>
              <a:off x="7304141" y="2842558"/>
              <a:ext cx="1195151" cy="221876"/>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1"/>
                  </a:solidFill>
                  <a:latin typeface="Chakra Petch" panose="00000500000000000000" pitchFamily="2" charset="-34"/>
                  <a:cs typeface="Chakra Petch" panose="00000500000000000000" pitchFamily="2" charset="-34"/>
                </a:rPr>
                <a:t>Peak alignment</a:t>
              </a:r>
            </a:p>
          </p:txBody>
        </p:sp>
        <p:cxnSp>
          <p:nvCxnSpPr>
            <p:cNvPr id="40" name="Straight Arrow Connector 39">
              <a:extLst>
                <a:ext uri="{FF2B5EF4-FFF2-40B4-BE49-F238E27FC236}">
                  <a16:creationId xmlns:a16="http://schemas.microsoft.com/office/drawing/2014/main" id="{93E6F57E-9CC6-87BF-501B-49E9F65D0CCB}"/>
                </a:ext>
              </a:extLst>
            </p:cNvPr>
            <p:cNvCxnSpPr>
              <a:cxnSpLocks/>
              <a:endCxn id="39" idx="0"/>
            </p:cNvCxnSpPr>
            <p:nvPr/>
          </p:nvCxnSpPr>
          <p:spPr>
            <a:xfrm>
              <a:off x="7901717" y="2724727"/>
              <a:ext cx="0" cy="117831"/>
            </a:xfrm>
            <a:prstGeom prst="straightConnector1">
              <a:avLst/>
            </a:prstGeom>
            <a:ln>
              <a:solidFill>
                <a:schemeClr val="bg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grpSp>
        <p:nvGrpSpPr>
          <p:cNvPr id="51" name="Group 50">
            <a:extLst>
              <a:ext uri="{FF2B5EF4-FFF2-40B4-BE49-F238E27FC236}">
                <a16:creationId xmlns:a16="http://schemas.microsoft.com/office/drawing/2014/main" id="{780084D4-8D58-52EE-DE72-EA095A5509E0}"/>
              </a:ext>
            </a:extLst>
          </p:cNvPr>
          <p:cNvGrpSpPr/>
          <p:nvPr/>
        </p:nvGrpSpPr>
        <p:grpSpPr>
          <a:xfrm>
            <a:off x="6175468" y="2724727"/>
            <a:ext cx="1195151" cy="339707"/>
            <a:chOff x="6175468" y="2724727"/>
            <a:chExt cx="1195151" cy="339707"/>
          </a:xfrm>
        </p:grpSpPr>
        <p:sp>
          <p:nvSpPr>
            <p:cNvPr id="41" name="Title 1">
              <a:extLst>
                <a:ext uri="{FF2B5EF4-FFF2-40B4-BE49-F238E27FC236}">
                  <a16:creationId xmlns:a16="http://schemas.microsoft.com/office/drawing/2014/main" id="{D5AC15CE-CF55-2D21-B2B6-8040D7E85B60}"/>
                </a:ext>
              </a:extLst>
            </p:cNvPr>
            <p:cNvSpPr txBox="1">
              <a:spLocks/>
            </p:cNvSpPr>
            <p:nvPr/>
          </p:nvSpPr>
          <p:spPr>
            <a:xfrm>
              <a:off x="6175468" y="2842558"/>
              <a:ext cx="1195151" cy="221876"/>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chemeClr val="bg1"/>
                  </a:solidFill>
                  <a:latin typeface="Chakra Petch" panose="00000500000000000000" pitchFamily="2" charset="-34"/>
                  <a:cs typeface="Chakra Petch" panose="00000500000000000000" pitchFamily="2" charset="-34"/>
                </a:rPr>
                <a:t>Quality control</a:t>
              </a:r>
            </a:p>
          </p:txBody>
        </p:sp>
        <p:cxnSp>
          <p:nvCxnSpPr>
            <p:cNvPr id="42" name="Straight Arrow Connector 41">
              <a:extLst>
                <a:ext uri="{FF2B5EF4-FFF2-40B4-BE49-F238E27FC236}">
                  <a16:creationId xmlns:a16="http://schemas.microsoft.com/office/drawing/2014/main" id="{7A9D4F34-DB0E-2E5F-F889-8282CDD66FD4}"/>
                </a:ext>
              </a:extLst>
            </p:cNvPr>
            <p:cNvCxnSpPr>
              <a:cxnSpLocks/>
              <a:endCxn id="41" idx="0"/>
            </p:cNvCxnSpPr>
            <p:nvPr/>
          </p:nvCxnSpPr>
          <p:spPr>
            <a:xfrm>
              <a:off x="6773043" y="2724727"/>
              <a:ext cx="1" cy="117831"/>
            </a:xfrm>
            <a:prstGeom prst="straightConnector1">
              <a:avLst/>
            </a:prstGeom>
            <a:ln>
              <a:solidFill>
                <a:schemeClr val="bg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spTree>
    <p:custDataLst>
      <p:tags r:id="rId1"/>
    </p:custDataLst>
    <p:extLst>
      <p:ext uri="{BB962C8B-B14F-4D97-AF65-F5344CB8AC3E}">
        <p14:creationId xmlns:p14="http://schemas.microsoft.com/office/powerpoint/2010/main" val="297782435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edge">
                                      <p:cBhvr>
                                        <p:cTn id="7" dur="500"/>
                                        <p:tgtEl>
                                          <p:spTgt spid="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up)">
                                      <p:cBhvr>
                                        <p:cTn id="11" dur="500"/>
                                        <p:tgtEl>
                                          <p:spTgt spid="24"/>
                                        </p:tgtEl>
                                      </p:cBhvr>
                                    </p:animEffect>
                                  </p:childTnLst>
                                </p:cTn>
                              </p:par>
                              <p:par>
                                <p:cTn id="12" presetID="10" presetClass="entr" presetSubtype="0" fill="hold" nodeType="withEffect">
                                  <p:stCondLst>
                                    <p:cond delay="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par>
                                <p:cTn id="15" presetID="10"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500"/>
                                        <p:tgtEl>
                                          <p:spTgt spid="53"/>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500"/>
                                        <p:tgtEl>
                                          <p:spTgt spid="52"/>
                                        </p:tgtEl>
                                      </p:cBhvr>
                                    </p:animEffect>
                                  </p:childTnLst>
                                </p:cTn>
                              </p:par>
                              <p:par>
                                <p:cTn id="22" presetID="10" presetClass="entr" presetSubtype="0" fill="hold"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fade">
                                      <p:cBhvr>
                                        <p:cTn id="28" dur="500"/>
                                        <p:tgtEl>
                                          <p:spTgt spid="51"/>
                                        </p:tgtEl>
                                      </p:cBhvr>
                                    </p:animEffect>
                                  </p:childTnLst>
                                </p:cTn>
                              </p:par>
                              <p:par>
                                <p:cTn id="29" presetID="10"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childTnLst>
                          </p:cTn>
                        </p:par>
                        <p:par>
                          <p:cTn id="32" fill="hold">
                            <p:stCondLst>
                              <p:cond delay="2000"/>
                            </p:stCondLst>
                            <p:childTnLst>
                              <p:par>
                                <p:cTn id="33" presetID="47" presetClass="entr" presetSubtype="0" fill="hold"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1000"/>
                                        <p:tgtEl>
                                          <p:spTgt spid="27"/>
                                        </p:tgtEl>
                                      </p:cBhvr>
                                    </p:animEffect>
                                    <p:anim calcmode="lin" valueType="num">
                                      <p:cBhvr>
                                        <p:cTn id="36" dur="1000" fill="hold"/>
                                        <p:tgtEl>
                                          <p:spTgt spid="27"/>
                                        </p:tgtEl>
                                        <p:attrNameLst>
                                          <p:attrName>ppt_x</p:attrName>
                                        </p:attrNameLst>
                                      </p:cBhvr>
                                      <p:tavLst>
                                        <p:tav tm="0">
                                          <p:val>
                                            <p:strVal val="#ppt_x"/>
                                          </p:val>
                                        </p:tav>
                                        <p:tav tm="100000">
                                          <p:val>
                                            <p:strVal val="#ppt_x"/>
                                          </p:val>
                                        </p:tav>
                                      </p:tavLst>
                                    </p:anim>
                                    <p:anim calcmode="lin" valueType="num">
                                      <p:cBhvr>
                                        <p:cTn id="37"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anim calcmode="lin" valueType="num">
                                      <p:cBhvr>
                                        <p:cTn id="43" dur="500" fill="hold"/>
                                        <p:tgtEl>
                                          <p:spTgt spid="26"/>
                                        </p:tgtEl>
                                        <p:attrNameLst>
                                          <p:attrName>ppt_x</p:attrName>
                                        </p:attrNameLst>
                                      </p:cBhvr>
                                      <p:tavLst>
                                        <p:tav tm="0">
                                          <p:val>
                                            <p:strVal val="#ppt_x"/>
                                          </p:val>
                                        </p:tav>
                                        <p:tav tm="100000">
                                          <p:val>
                                            <p:strVal val="#ppt_x"/>
                                          </p:val>
                                        </p:tav>
                                      </p:tavLst>
                                    </p:anim>
                                    <p:anim calcmode="lin" valueType="num">
                                      <p:cBhvr>
                                        <p:cTn id="44" dur="5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phic 14" descr="Crane outline">
            <a:extLst>
              <a:ext uri="{FF2B5EF4-FFF2-40B4-BE49-F238E27FC236}">
                <a16:creationId xmlns:a16="http://schemas.microsoft.com/office/drawing/2014/main" id="{1044BB86-25A0-83CB-D076-3D27432C88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60576" y="2393576"/>
            <a:ext cx="2070848" cy="2070848"/>
          </a:xfrm>
          <a:prstGeom prst="rect">
            <a:avLst/>
          </a:prstGeom>
        </p:spPr>
      </p:pic>
      <p:sp>
        <p:nvSpPr>
          <p:cNvPr id="5" name="Title">
            <a:extLst>
              <a:ext uri="{FF2B5EF4-FFF2-40B4-BE49-F238E27FC236}">
                <a16:creationId xmlns:a16="http://schemas.microsoft.com/office/drawing/2014/main" id="{9690ED8F-B601-5E9A-519B-21A35C82C23F}"/>
              </a:ext>
            </a:extLst>
          </p:cNvPr>
          <p:cNvSpPr txBox="1">
            <a:spLocks/>
          </p:cNvSpPr>
          <p:nvPr/>
        </p:nvSpPr>
        <p:spPr>
          <a:xfrm>
            <a:off x="0" y="1"/>
            <a:ext cx="3140364" cy="65578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hakra Petch" panose="00000500000000000000" pitchFamily="2" charset="-34"/>
                <a:cs typeface="Chakra Petch" panose="00000500000000000000" pitchFamily="2" charset="-34"/>
              </a:rPr>
              <a:t>Results</a:t>
            </a:r>
          </a:p>
        </p:txBody>
      </p:sp>
    </p:spTree>
    <p:extLst>
      <p:ext uri="{BB962C8B-B14F-4D97-AF65-F5344CB8AC3E}">
        <p14:creationId xmlns:p14="http://schemas.microsoft.com/office/powerpoint/2010/main" val="3185349978"/>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phic 14" descr="Crane outline">
            <a:extLst>
              <a:ext uri="{FF2B5EF4-FFF2-40B4-BE49-F238E27FC236}">
                <a16:creationId xmlns:a16="http://schemas.microsoft.com/office/drawing/2014/main" id="{1044BB86-25A0-83CB-D076-3D27432C88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57281" y="2393576"/>
            <a:ext cx="2070848" cy="2070848"/>
          </a:xfrm>
          <a:prstGeom prst="rect">
            <a:avLst/>
          </a:prstGeom>
        </p:spPr>
      </p:pic>
      <p:sp>
        <p:nvSpPr>
          <p:cNvPr id="3" name="TextBox 2">
            <a:extLst>
              <a:ext uri="{FF2B5EF4-FFF2-40B4-BE49-F238E27FC236}">
                <a16:creationId xmlns:a16="http://schemas.microsoft.com/office/drawing/2014/main" id="{F7F0C786-C5B1-E720-91D6-CC5DDB5E6A3F}"/>
              </a:ext>
            </a:extLst>
          </p:cNvPr>
          <p:cNvSpPr txBox="1"/>
          <p:nvPr/>
        </p:nvSpPr>
        <p:spPr>
          <a:xfrm>
            <a:off x="5452439" y="2690336"/>
            <a:ext cx="726290" cy="1477328"/>
          </a:xfrm>
          <a:prstGeom prst="rect">
            <a:avLst/>
          </a:prstGeom>
          <a:noFill/>
        </p:spPr>
        <p:txBody>
          <a:bodyPr wrap="square" lIns="0" tIns="0" rIns="0" bIns="0" rtlCol="0">
            <a:spAutoFit/>
          </a:bodyPr>
          <a:lstStyle/>
          <a:p>
            <a:r>
              <a:rPr lang="en-US" sz="9600" dirty="0">
                <a:solidFill>
                  <a:schemeClr val="bg1"/>
                </a:solidFill>
              </a:rPr>
              <a:t>=</a:t>
            </a:r>
          </a:p>
        </p:txBody>
      </p:sp>
      <p:sp>
        <p:nvSpPr>
          <p:cNvPr id="5" name="Title 1">
            <a:extLst>
              <a:ext uri="{FF2B5EF4-FFF2-40B4-BE49-F238E27FC236}">
                <a16:creationId xmlns:a16="http://schemas.microsoft.com/office/drawing/2014/main" id="{5FDE0647-29CF-D6BB-EBC4-6CF4AA430705}"/>
              </a:ext>
            </a:extLst>
          </p:cNvPr>
          <p:cNvSpPr txBox="1">
            <a:spLocks/>
          </p:cNvSpPr>
          <p:nvPr/>
        </p:nvSpPr>
        <p:spPr>
          <a:xfrm>
            <a:off x="6240581" y="4167664"/>
            <a:ext cx="1729509" cy="4701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i="1" dirty="0">
                <a:solidFill>
                  <a:schemeClr val="bg1"/>
                </a:solidFill>
                <a:latin typeface="Chakra Petch" panose="00000500000000000000" pitchFamily="2" charset="-34"/>
                <a:cs typeface="Chakra Petch" panose="00000500000000000000" pitchFamily="2" charset="-34"/>
              </a:rPr>
              <a:t>metaboPipe</a:t>
            </a:r>
          </a:p>
        </p:txBody>
      </p:sp>
      <p:pic>
        <p:nvPicPr>
          <p:cNvPr id="4" name="Picture 2">
            <a:extLst>
              <a:ext uri="{FF2B5EF4-FFF2-40B4-BE49-F238E27FC236}">
                <a16:creationId xmlns:a16="http://schemas.microsoft.com/office/drawing/2014/main" id="{5D33CAAE-6AE1-3DDF-1BC1-133973E792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203039" y="2096816"/>
            <a:ext cx="1804594" cy="2070848"/>
          </a:xfrm>
          <a:prstGeom prst="rect">
            <a:avLst/>
          </a:prstGeom>
        </p:spPr>
      </p:pic>
      <p:sp>
        <p:nvSpPr>
          <p:cNvPr id="8" name="Title">
            <a:extLst>
              <a:ext uri="{FF2B5EF4-FFF2-40B4-BE49-F238E27FC236}">
                <a16:creationId xmlns:a16="http://schemas.microsoft.com/office/drawing/2014/main" id="{9B00D2D4-A708-78C2-5862-933C0F899AC6}"/>
              </a:ext>
            </a:extLst>
          </p:cNvPr>
          <p:cNvSpPr txBox="1">
            <a:spLocks/>
          </p:cNvSpPr>
          <p:nvPr/>
        </p:nvSpPr>
        <p:spPr>
          <a:xfrm>
            <a:off x="0" y="1"/>
            <a:ext cx="3140364" cy="65578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hakra Petch" panose="00000500000000000000" pitchFamily="2" charset="-34"/>
                <a:cs typeface="Chakra Petch" panose="00000500000000000000" pitchFamily="2" charset="-34"/>
              </a:rPr>
              <a:t>Results</a:t>
            </a:r>
          </a:p>
        </p:txBody>
      </p:sp>
    </p:spTree>
    <p:extLst>
      <p:ext uri="{BB962C8B-B14F-4D97-AF65-F5344CB8AC3E}">
        <p14:creationId xmlns:p14="http://schemas.microsoft.com/office/powerpoint/2010/main" val="758383601"/>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31F5CEAB-CB19-897D-FD66-08EF2F9B7E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193703" y="2393576"/>
            <a:ext cx="1804594" cy="2070848"/>
          </a:xfrm>
          <a:prstGeom prst="rect">
            <a:avLst/>
          </a:prstGeom>
        </p:spPr>
      </p:pic>
      <p:sp>
        <p:nvSpPr>
          <p:cNvPr id="5" name="Title 1">
            <a:extLst>
              <a:ext uri="{FF2B5EF4-FFF2-40B4-BE49-F238E27FC236}">
                <a16:creationId xmlns:a16="http://schemas.microsoft.com/office/drawing/2014/main" id="{5092C86E-AFE5-350B-0BFC-7BF852B7B135}"/>
              </a:ext>
            </a:extLst>
          </p:cNvPr>
          <p:cNvSpPr txBox="1">
            <a:spLocks/>
          </p:cNvSpPr>
          <p:nvPr/>
        </p:nvSpPr>
        <p:spPr>
          <a:xfrm>
            <a:off x="5193703" y="4464424"/>
            <a:ext cx="1804594" cy="4701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i="1" dirty="0">
                <a:solidFill>
                  <a:schemeClr val="bg1"/>
                </a:solidFill>
                <a:latin typeface="Chakra Petch" panose="00000500000000000000" pitchFamily="2" charset="-34"/>
                <a:cs typeface="Chakra Petch" panose="00000500000000000000" pitchFamily="2" charset="-34"/>
              </a:rPr>
              <a:t>metaboPipe</a:t>
            </a:r>
          </a:p>
        </p:txBody>
      </p:sp>
      <p:sp>
        <p:nvSpPr>
          <p:cNvPr id="7" name="Title">
            <a:extLst>
              <a:ext uri="{FF2B5EF4-FFF2-40B4-BE49-F238E27FC236}">
                <a16:creationId xmlns:a16="http://schemas.microsoft.com/office/drawing/2014/main" id="{29645441-B9B1-547F-FBA4-2AC58CDAA674}"/>
              </a:ext>
            </a:extLst>
          </p:cNvPr>
          <p:cNvSpPr txBox="1">
            <a:spLocks/>
          </p:cNvSpPr>
          <p:nvPr/>
        </p:nvSpPr>
        <p:spPr>
          <a:xfrm>
            <a:off x="0" y="1"/>
            <a:ext cx="3140364" cy="65578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hakra Petch" panose="00000500000000000000" pitchFamily="2" charset="-34"/>
                <a:cs typeface="Chakra Petch" panose="00000500000000000000" pitchFamily="2" charset="-34"/>
              </a:rPr>
              <a:t>Results</a:t>
            </a:r>
          </a:p>
        </p:txBody>
      </p:sp>
    </p:spTree>
    <p:extLst>
      <p:ext uri="{BB962C8B-B14F-4D97-AF65-F5344CB8AC3E}">
        <p14:creationId xmlns:p14="http://schemas.microsoft.com/office/powerpoint/2010/main" val="29192703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30658AB-4479-8E6C-58B8-13B4E65FAA91}"/>
              </a:ext>
            </a:extLst>
          </p:cNvPr>
          <p:cNvSpPr txBox="1"/>
          <p:nvPr/>
        </p:nvSpPr>
        <p:spPr>
          <a:xfrm>
            <a:off x="2347912" y="3244334"/>
            <a:ext cx="1783556" cy="369332"/>
          </a:xfrm>
          <a:prstGeom prst="rect">
            <a:avLst/>
          </a:prstGeom>
          <a:noFill/>
        </p:spPr>
        <p:txBody>
          <a:bodyPr wrap="square">
            <a:spAutoFit/>
          </a:bodyPr>
          <a:lstStyle/>
          <a:p>
            <a:pPr algn="ctr"/>
            <a:r>
              <a:rPr lang="en-US" sz="1800" b="1" cap="small" dirty="0">
                <a:solidFill>
                  <a:schemeClr val="bg1"/>
                </a:solidFill>
                <a:effectLst/>
                <a:latin typeface="Chakra Petch" panose="00000500000000000000" pitchFamily="2" charset="-34"/>
                <a:cs typeface="Chakra Petch" panose="00000500000000000000" pitchFamily="2" charset="-34"/>
              </a:rPr>
              <a:t>structToolbox</a:t>
            </a:r>
          </a:p>
        </p:txBody>
      </p:sp>
      <p:sp>
        <p:nvSpPr>
          <p:cNvPr id="6" name="TextBox 5">
            <a:extLst>
              <a:ext uri="{FF2B5EF4-FFF2-40B4-BE49-F238E27FC236}">
                <a16:creationId xmlns:a16="http://schemas.microsoft.com/office/drawing/2014/main" id="{61659B02-8AF8-A0C0-FD85-9570AAFF36D0}"/>
              </a:ext>
            </a:extLst>
          </p:cNvPr>
          <p:cNvSpPr txBox="1"/>
          <p:nvPr/>
        </p:nvSpPr>
        <p:spPr>
          <a:xfrm>
            <a:off x="8060532" y="3244334"/>
            <a:ext cx="992981" cy="369332"/>
          </a:xfrm>
          <a:prstGeom prst="rect">
            <a:avLst/>
          </a:prstGeom>
          <a:noFill/>
        </p:spPr>
        <p:txBody>
          <a:bodyPr wrap="square">
            <a:spAutoFit/>
          </a:bodyPr>
          <a:lstStyle/>
          <a:p>
            <a:pPr algn="ctr"/>
            <a:r>
              <a:rPr lang="en-US" sz="1800" b="1" cap="small" dirty="0">
                <a:solidFill>
                  <a:schemeClr val="bg1"/>
                </a:solidFill>
                <a:effectLst/>
                <a:latin typeface="Chakra Petch" panose="00000500000000000000" pitchFamily="2" charset="-34"/>
                <a:cs typeface="Chakra Petch" panose="00000500000000000000" pitchFamily="2" charset="-34"/>
              </a:rPr>
              <a:t>targets</a:t>
            </a:r>
          </a:p>
        </p:txBody>
      </p:sp>
      <p:sp>
        <p:nvSpPr>
          <p:cNvPr id="2" name="Title">
            <a:extLst>
              <a:ext uri="{FF2B5EF4-FFF2-40B4-BE49-F238E27FC236}">
                <a16:creationId xmlns:a16="http://schemas.microsoft.com/office/drawing/2014/main" id="{7D08964C-7BD8-0326-A20F-B4FFC44D36E1}"/>
              </a:ext>
            </a:extLst>
          </p:cNvPr>
          <p:cNvSpPr txBox="1">
            <a:spLocks/>
          </p:cNvSpPr>
          <p:nvPr/>
        </p:nvSpPr>
        <p:spPr>
          <a:xfrm>
            <a:off x="0" y="1"/>
            <a:ext cx="3140364" cy="65578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hakra Petch" panose="00000500000000000000" pitchFamily="2" charset="-34"/>
                <a:cs typeface="Chakra Petch" panose="00000500000000000000" pitchFamily="2" charset="-34"/>
              </a:rPr>
              <a:t>Results</a:t>
            </a:r>
          </a:p>
        </p:txBody>
      </p:sp>
      <p:pic>
        <p:nvPicPr>
          <p:cNvPr id="9" name="Picture 2">
            <a:extLst>
              <a:ext uri="{FF2B5EF4-FFF2-40B4-BE49-F238E27FC236}">
                <a16:creationId xmlns:a16="http://schemas.microsoft.com/office/drawing/2014/main" id="{A0BB1F88-E05E-0417-8D9F-8D6BF84538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193703" y="2393576"/>
            <a:ext cx="1804594" cy="2070848"/>
          </a:xfrm>
          <a:prstGeom prst="rect">
            <a:avLst/>
          </a:prstGeom>
        </p:spPr>
      </p:pic>
      <p:sp>
        <p:nvSpPr>
          <p:cNvPr id="10" name="Title 1">
            <a:extLst>
              <a:ext uri="{FF2B5EF4-FFF2-40B4-BE49-F238E27FC236}">
                <a16:creationId xmlns:a16="http://schemas.microsoft.com/office/drawing/2014/main" id="{444AF40C-8C5F-42ED-F9CD-3F01059153B8}"/>
              </a:ext>
            </a:extLst>
          </p:cNvPr>
          <p:cNvSpPr txBox="1">
            <a:spLocks/>
          </p:cNvSpPr>
          <p:nvPr/>
        </p:nvSpPr>
        <p:spPr>
          <a:xfrm>
            <a:off x="5193703" y="4464424"/>
            <a:ext cx="1804594" cy="4701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i="1" dirty="0">
                <a:solidFill>
                  <a:schemeClr val="bg1"/>
                </a:solidFill>
                <a:latin typeface="Chakra Petch" panose="00000500000000000000" pitchFamily="2" charset="-34"/>
                <a:cs typeface="Chakra Petch" panose="00000500000000000000" pitchFamily="2" charset="-34"/>
              </a:rPr>
              <a:t>metaboPipe</a:t>
            </a:r>
          </a:p>
        </p:txBody>
      </p:sp>
    </p:spTree>
    <p:extLst>
      <p:ext uri="{BB962C8B-B14F-4D97-AF65-F5344CB8AC3E}">
        <p14:creationId xmlns:p14="http://schemas.microsoft.com/office/powerpoint/2010/main" val="21260315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30658AB-4479-8E6C-58B8-13B4E65FAA91}"/>
              </a:ext>
            </a:extLst>
          </p:cNvPr>
          <p:cNvSpPr txBox="1"/>
          <p:nvPr/>
        </p:nvSpPr>
        <p:spPr>
          <a:xfrm>
            <a:off x="4551363" y="679824"/>
            <a:ext cx="3089275" cy="523220"/>
          </a:xfrm>
          <a:prstGeom prst="rect">
            <a:avLst/>
          </a:prstGeom>
          <a:noFill/>
        </p:spPr>
        <p:txBody>
          <a:bodyPr wrap="square">
            <a:spAutoFit/>
          </a:bodyPr>
          <a:lstStyle/>
          <a:p>
            <a:pPr algn="ctr"/>
            <a:r>
              <a:rPr lang="en-US" sz="2800" b="1" cap="small" dirty="0">
                <a:solidFill>
                  <a:schemeClr val="bg1"/>
                </a:solidFill>
                <a:effectLst/>
                <a:latin typeface="Chakra Petch" panose="00000500000000000000" pitchFamily="2" charset="-34"/>
                <a:cs typeface="Chakra Petch" panose="00000500000000000000" pitchFamily="2" charset="-34"/>
              </a:rPr>
              <a:t>structToolbox</a:t>
            </a:r>
          </a:p>
        </p:txBody>
      </p:sp>
      <p:sp>
        <p:nvSpPr>
          <p:cNvPr id="8" name="TextBox 7">
            <a:extLst>
              <a:ext uri="{FF2B5EF4-FFF2-40B4-BE49-F238E27FC236}">
                <a16:creationId xmlns:a16="http://schemas.microsoft.com/office/drawing/2014/main" id="{136B94C3-0FD5-93C6-4612-76899AE69FF4}"/>
              </a:ext>
            </a:extLst>
          </p:cNvPr>
          <p:cNvSpPr txBox="1"/>
          <p:nvPr/>
        </p:nvSpPr>
        <p:spPr>
          <a:xfrm>
            <a:off x="4310953" y="1183344"/>
            <a:ext cx="3570089" cy="461665"/>
          </a:xfrm>
          <a:prstGeom prst="rect">
            <a:avLst/>
          </a:prstGeom>
          <a:noFill/>
        </p:spPr>
        <p:txBody>
          <a:bodyPr wrap="square">
            <a:spAutoFit/>
          </a:bodyPr>
          <a:lstStyle/>
          <a:p>
            <a:pPr algn="ctr"/>
            <a:r>
              <a:rPr lang="en-US" sz="2400" dirty="0">
                <a:solidFill>
                  <a:schemeClr val="bg1"/>
                </a:solidFill>
                <a:effectLst/>
                <a:latin typeface="Chakra Petch" panose="00000500000000000000" pitchFamily="2" charset="-34"/>
                <a:cs typeface="Chakra Petch" panose="00000500000000000000" pitchFamily="2" charset="-34"/>
              </a:rPr>
              <a:t>DatasetExperiment</a:t>
            </a:r>
          </a:p>
        </p:txBody>
      </p:sp>
      <p:sp>
        <p:nvSpPr>
          <p:cNvPr id="9" name="TextBox 8">
            <a:extLst>
              <a:ext uri="{FF2B5EF4-FFF2-40B4-BE49-F238E27FC236}">
                <a16:creationId xmlns:a16="http://schemas.microsoft.com/office/drawing/2014/main" id="{03044B03-BB03-E657-2D10-74A35865E224}"/>
              </a:ext>
            </a:extLst>
          </p:cNvPr>
          <p:cNvSpPr txBox="1"/>
          <p:nvPr/>
        </p:nvSpPr>
        <p:spPr>
          <a:xfrm>
            <a:off x="4850010" y="2580441"/>
            <a:ext cx="2491978" cy="369332"/>
          </a:xfrm>
          <a:prstGeom prst="rect">
            <a:avLst/>
          </a:prstGeom>
          <a:noFill/>
        </p:spPr>
        <p:txBody>
          <a:bodyPr wrap="square">
            <a:spAutoFit/>
          </a:bodyPr>
          <a:lstStyle/>
          <a:p>
            <a:pPr algn="ctr"/>
            <a:r>
              <a:rPr lang="en-US" sz="1800" b="1" dirty="0">
                <a:solidFill>
                  <a:schemeClr val="bg1"/>
                </a:solidFill>
                <a:effectLst/>
                <a:latin typeface="Chakra Petch" panose="00000500000000000000" pitchFamily="2" charset="-34"/>
                <a:cs typeface="Chakra Petch" panose="00000500000000000000" pitchFamily="2" charset="-34"/>
              </a:rPr>
              <a:t>sample_meta</a:t>
            </a:r>
          </a:p>
        </p:txBody>
      </p:sp>
      <p:sp>
        <p:nvSpPr>
          <p:cNvPr id="10" name="TextBox 9">
            <a:extLst>
              <a:ext uri="{FF2B5EF4-FFF2-40B4-BE49-F238E27FC236}">
                <a16:creationId xmlns:a16="http://schemas.microsoft.com/office/drawing/2014/main" id="{8C9A6B88-D937-E1FE-2A2E-2B648628919A}"/>
              </a:ext>
            </a:extLst>
          </p:cNvPr>
          <p:cNvSpPr txBox="1"/>
          <p:nvPr/>
        </p:nvSpPr>
        <p:spPr>
          <a:xfrm>
            <a:off x="1179016" y="2580441"/>
            <a:ext cx="2491978" cy="369332"/>
          </a:xfrm>
          <a:prstGeom prst="rect">
            <a:avLst/>
          </a:prstGeom>
          <a:noFill/>
        </p:spPr>
        <p:txBody>
          <a:bodyPr wrap="square">
            <a:spAutoFit/>
          </a:bodyPr>
          <a:lstStyle/>
          <a:p>
            <a:pPr algn="ctr"/>
            <a:r>
              <a:rPr lang="en-US" b="1" dirty="0">
                <a:solidFill>
                  <a:schemeClr val="bg1"/>
                </a:solidFill>
                <a:latin typeface="Chakra Petch" panose="00000500000000000000" pitchFamily="2" charset="-34"/>
                <a:cs typeface="Chakra Petch" panose="00000500000000000000" pitchFamily="2" charset="-34"/>
              </a:rPr>
              <a:t>data</a:t>
            </a:r>
            <a:endParaRPr lang="en-US" sz="1800" b="1" dirty="0">
              <a:solidFill>
                <a:schemeClr val="bg1"/>
              </a:solidFill>
              <a:effectLst/>
              <a:latin typeface="Chakra Petch" panose="00000500000000000000" pitchFamily="2" charset="-34"/>
              <a:cs typeface="Chakra Petch" panose="00000500000000000000" pitchFamily="2" charset="-34"/>
            </a:endParaRPr>
          </a:p>
        </p:txBody>
      </p:sp>
      <p:sp>
        <p:nvSpPr>
          <p:cNvPr id="11" name="TextBox 10">
            <a:extLst>
              <a:ext uri="{FF2B5EF4-FFF2-40B4-BE49-F238E27FC236}">
                <a16:creationId xmlns:a16="http://schemas.microsoft.com/office/drawing/2014/main" id="{3E05B1A4-D454-1BA8-4A21-2E4C487DEBE4}"/>
              </a:ext>
            </a:extLst>
          </p:cNvPr>
          <p:cNvSpPr txBox="1"/>
          <p:nvPr/>
        </p:nvSpPr>
        <p:spPr>
          <a:xfrm>
            <a:off x="8521005" y="2580441"/>
            <a:ext cx="2491978" cy="369332"/>
          </a:xfrm>
          <a:prstGeom prst="rect">
            <a:avLst/>
          </a:prstGeom>
          <a:noFill/>
        </p:spPr>
        <p:txBody>
          <a:bodyPr wrap="square">
            <a:spAutoFit/>
          </a:bodyPr>
          <a:lstStyle/>
          <a:p>
            <a:pPr algn="ctr"/>
            <a:r>
              <a:rPr lang="en-US" sz="1800" b="1" dirty="0">
                <a:solidFill>
                  <a:schemeClr val="bg1"/>
                </a:solidFill>
                <a:effectLst/>
                <a:latin typeface="Chakra Petch" panose="00000500000000000000" pitchFamily="2" charset="-34"/>
                <a:cs typeface="Chakra Petch" panose="00000500000000000000" pitchFamily="2" charset="-34"/>
              </a:rPr>
              <a:t>variable_meta</a:t>
            </a:r>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E0E3B81C-BEFA-1D60-852D-0DA3C0560048}"/>
                  </a:ext>
                </a:extLst>
              </p:cNvPr>
              <p:cNvGraphicFramePr>
                <a:graphicFrameLocks noGrp="1"/>
              </p:cNvGraphicFramePr>
              <p:nvPr/>
            </p:nvGraphicFramePr>
            <p:xfrm>
              <a:off x="415231" y="2949773"/>
              <a:ext cx="4019548" cy="1524000"/>
            </p:xfrm>
            <a:graphic>
              <a:graphicData uri="http://schemas.openxmlformats.org/drawingml/2006/table">
                <a:tbl>
                  <a:tblPr firstRow="1" bandRow="1">
                    <a:tableStyleId>{793D81CF-94F2-401A-BA57-92F5A7B2D0C5}</a:tableStyleId>
                  </a:tblPr>
                  <a:tblGrid>
                    <a:gridCol w="935189">
                      <a:extLst>
                        <a:ext uri="{9D8B030D-6E8A-4147-A177-3AD203B41FA5}">
                          <a16:colId xmlns:a16="http://schemas.microsoft.com/office/drawing/2014/main" val="2266369248"/>
                        </a:ext>
                      </a:extLst>
                    </a:gridCol>
                    <a:gridCol w="935189">
                      <a:extLst>
                        <a:ext uri="{9D8B030D-6E8A-4147-A177-3AD203B41FA5}">
                          <a16:colId xmlns:a16="http://schemas.microsoft.com/office/drawing/2014/main" val="571172494"/>
                        </a:ext>
                      </a:extLst>
                    </a:gridCol>
                    <a:gridCol w="935189">
                      <a:extLst>
                        <a:ext uri="{9D8B030D-6E8A-4147-A177-3AD203B41FA5}">
                          <a16:colId xmlns:a16="http://schemas.microsoft.com/office/drawing/2014/main" val="62063635"/>
                        </a:ext>
                      </a:extLst>
                    </a:gridCol>
                    <a:gridCol w="282321">
                      <a:extLst>
                        <a:ext uri="{9D8B030D-6E8A-4147-A177-3AD203B41FA5}">
                          <a16:colId xmlns:a16="http://schemas.microsoft.com/office/drawing/2014/main" val="3636307865"/>
                        </a:ext>
                      </a:extLst>
                    </a:gridCol>
                    <a:gridCol w="931660">
                      <a:extLst>
                        <a:ext uri="{9D8B030D-6E8A-4147-A177-3AD203B41FA5}">
                          <a16:colId xmlns:a16="http://schemas.microsoft.com/office/drawing/2014/main" val="1735463142"/>
                        </a:ext>
                      </a:extLst>
                    </a:gridCol>
                  </a:tblGrid>
                  <a:tr h="275029">
                    <a:tc>
                      <a:txBody>
                        <a:bodyPr/>
                        <a:lstStyle/>
                        <a:p>
                          <a:pPr algn="ctr"/>
                          <a14:m>
                            <m:oMathPara xmlns:m="http://schemas.openxmlformats.org/officeDocument/2006/math">
                              <m:oMathParaPr>
                                <m:jc m:val="centerGroup"/>
                              </m:oMathParaPr>
                              <m:oMath xmlns:m="http://schemas.openxmlformats.org/officeDocument/2006/math">
                                <m:r>
                                  <a:rPr lang="en-US" sz="1400" b="0" i="1" dirty="0" smtClean="0">
                                    <a:solidFill>
                                      <a:schemeClr val="bg1"/>
                                    </a:solidFill>
                                    <a:latin typeface="Cambria Math" panose="02040503050406030204" pitchFamily="18" charset="0"/>
                                    <a:cs typeface="Chakra Petch" panose="00000500000000000000" pitchFamily="2" charset="-34"/>
                                  </a:rPr>
                                  <m:t>𝑛</m:t>
                                </m:r>
                                <m:r>
                                  <a:rPr lang="en-US" sz="1400" b="0" i="1" dirty="0" smtClean="0">
                                    <a:solidFill>
                                      <a:schemeClr val="bg1"/>
                                    </a:solidFill>
                                    <a:latin typeface="Cambria Math" panose="02040503050406030204" pitchFamily="18" charset="0"/>
                                    <a:ea typeface="Cambria Math" panose="02040503050406030204" pitchFamily="18" charset="0"/>
                                    <a:cs typeface="Chakra Petch" panose="00000500000000000000" pitchFamily="2" charset="-34"/>
                                  </a:rPr>
                                  <m:t>×</m:t>
                                </m:r>
                                <m:r>
                                  <a:rPr lang="en-US" sz="1400" b="0" i="1" dirty="0" smtClean="0">
                                    <a:solidFill>
                                      <a:schemeClr val="bg1"/>
                                    </a:solidFill>
                                    <a:latin typeface="Cambria Math" panose="02040503050406030204" pitchFamily="18" charset="0"/>
                                    <a:cs typeface="Chakra Petch" panose="00000500000000000000" pitchFamily="2" charset="-34"/>
                                  </a:rPr>
                                  <m:t>𝑚</m:t>
                                </m:r>
                              </m:oMath>
                            </m:oMathPara>
                          </a14:m>
                          <a:endParaRPr lang="en-US" sz="1400" b="0" dirty="0">
                            <a:solidFill>
                              <a:schemeClr val="bg1"/>
                            </a:solidFill>
                            <a:latin typeface="Chakra Petch" panose="00000500000000000000" pitchFamily="2" charset="-34"/>
                            <a:cs typeface="Chakra Petch" panose="00000500000000000000" pitchFamily="2" charset="-34"/>
                          </a:endParaRP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solidFill>
                                          <a:schemeClr val="bg1"/>
                                        </a:solidFill>
                                        <a:latin typeface="Cambria Math" panose="02040503050406030204" pitchFamily="18" charset="0"/>
                                        <a:cs typeface="Chakra Petch" panose="00000500000000000000" pitchFamily="2" charset="-34"/>
                                      </a:rPr>
                                    </m:ctrlPr>
                                  </m:sSubPr>
                                  <m:e>
                                    <m:r>
                                      <a:rPr lang="en-US" sz="1400" b="1" i="1" smtClean="0">
                                        <a:solidFill>
                                          <a:schemeClr val="bg1"/>
                                        </a:solidFill>
                                        <a:latin typeface="Cambria Math" panose="02040503050406030204" pitchFamily="18" charset="0"/>
                                        <a:cs typeface="Chakra Petch" panose="00000500000000000000" pitchFamily="2" charset="-34"/>
                                      </a:rPr>
                                      <m:t>𝑭𝒆𝒂𝒕𝒖𝒓𝒆</m:t>
                                    </m:r>
                                  </m:e>
                                  <m:sub>
                                    <m:r>
                                      <a:rPr lang="en-US" sz="1400" b="1" i="1" smtClean="0">
                                        <a:solidFill>
                                          <a:schemeClr val="bg1"/>
                                        </a:solidFill>
                                        <a:latin typeface="Cambria Math" panose="02040503050406030204" pitchFamily="18" charset="0"/>
                                        <a:cs typeface="Chakra Petch" panose="00000500000000000000" pitchFamily="2" charset="-34"/>
                                      </a:rPr>
                                      <m:t>𝟏</m:t>
                                    </m:r>
                                  </m:sub>
                                </m:sSub>
                              </m:oMath>
                            </m:oMathPara>
                          </a14:m>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solidFill>
                                          <a:schemeClr val="bg1"/>
                                        </a:solidFill>
                                        <a:latin typeface="Cambria Math" panose="02040503050406030204" pitchFamily="18" charset="0"/>
                                        <a:cs typeface="Chakra Petch" panose="00000500000000000000" pitchFamily="2" charset="-34"/>
                                      </a:rPr>
                                    </m:ctrlPr>
                                  </m:sSubPr>
                                  <m:e>
                                    <m:r>
                                      <a:rPr lang="en-US" sz="1400" b="1" i="1" smtClean="0">
                                        <a:solidFill>
                                          <a:schemeClr val="bg1"/>
                                        </a:solidFill>
                                        <a:latin typeface="Cambria Math" panose="02040503050406030204" pitchFamily="18" charset="0"/>
                                        <a:cs typeface="Chakra Petch" panose="00000500000000000000" pitchFamily="2" charset="-34"/>
                                      </a:rPr>
                                      <m:t>𝑭𝒆𝒂𝒕𝒖𝒓𝒆</m:t>
                                    </m:r>
                                  </m:e>
                                  <m:sub>
                                    <m:r>
                                      <a:rPr lang="en-US" sz="1400" b="1" i="1" smtClean="0">
                                        <a:solidFill>
                                          <a:schemeClr val="bg1"/>
                                        </a:solidFill>
                                        <a:latin typeface="Cambria Math" panose="02040503050406030204" pitchFamily="18" charset="0"/>
                                        <a:cs typeface="Chakra Petch" panose="00000500000000000000" pitchFamily="2" charset="-34"/>
                                      </a:rPr>
                                      <m:t>𝟐</m:t>
                                    </m:r>
                                  </m:sub>
                                </m:sSub>
                              </m:oMath>
                            </m:oMathPara>
                          </a14:m>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
                              </m:oMathParaPr>
                              <m:oMath xmlns:m="http://schemas.openxmlformats.org/officeDocument/2006/math">
                                <m:r>
                                  <a:rPr lang="en-US" sz="1400" i="1" smtClean="0">
                                    <a:solidFill>
                                      <a:schemeClr val="bg1"/>
                                    </a:solidFill>
                                    <a:latin typeface="Cambria Math" panose="02040503050406030204" pitchFamily="18" charset="0"/>
                                    <a:ea typeface="Cambria Math" panose="02040503050406030204" pitchFamily="18" charset="0"/>
                                    <a:cs typeface="Chakra Petch" panose="00000500000000000000" pitchFamily="2" charset="-34"/>
                                  </a:rPr>
                                  <m:t>⋯</m:t>
                                </m:r>
                              </m:oMath>
                            </m:oMathPara>
                          </a14:m>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solidFill>
                                          <a:schemeClr val="bg1"/>
                                        </a:solidFill>
                                        <a:latin typeface="Cambria Math" panose="02040503050406030204" pitchFamily="18" charset="0"/>
                                        <a:cs typeface="Chakra Petch" panose="00000500000000000000" pitchFamily="2" charset="-34"/>
                                      </a:rPr>
                                    </m:ctrlPr>
                                  </m:sSubPr>
                                  <m:e>
                                    <m:r>
                                      <a:rPr lang="en-US" sz="1400" b="1" i="1" smtClean="0">
                                        <a:solidFill>
                                          <a:schemeClr val="bg1"/>
                                        </a:solidFill>
                                        <a:latin typeface="Cambria Math" panose="02040503050406030204" pitchFamily="18" charset="0"/>
                                        <a:cs typeface="Chakra Petch" panose="00000500000000000000" pitchFamily="2" charset="-34"/>
                                      </a:rPr>
                                      <m:t>𝑭𝒆𝒂𝒕𝒖𝒓𝒆</m:t>
                                    </m:r>
                                  </m:e>
                                  <m:sub>
                                    <m:r>
                                      <a:rPr lang="en-US" sz="1400" b="1" i="1" smtClean="0">
                                        <a:solidFill>
                                          <a:schemeClr val="bg1"/>
                                        </a:solidFill>
                                        <a:latin typeface="Cambria Math" panose="02040503050406030204" pitchFamily="18" charset="0"/>
                                        <a:cs typeface="Chakra Petch" panose="00000500000000000000" pitchFamily="2" charset="-34"/>
                                      </a:rPr>
                                      <m:t>𝒎</m:t>
                                    </m:r>
                                  </m:sub>
                                </m:sSub>
                              </m:oMath>
                            </m:oMathPara>
                          </a14:m>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2556646"/>
                      </a:ext>
                    </a:extLst>
                  </a:tr>
                  <a:tr h="275029">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solidFill>
                                          <a:schemeClr val="bg1"/>
                                        </a:solidFill>
                                        <a:latin typeface="Cambria Math" panose="02040503050406030204" pitchFamily="18" charset="0"/>
                                        <a:cs typeface="Chakra Petch" panose="00000500000000000000" pitchFamily="2" charset="-34"/>
                                      </a:rPr>
                                    </m:ctrlPr>
                                  </m:sSubPr>
                                  <m:e>
                                    <m:r>
                                      <a:rPr lang="en-US" sz="1400" b="1" i="1" smtClean="0">
                                        <a:solidFill>
                                          <a:schemeClr val="bg1"/>
                                        </a:solidFill>
                                        <a:latin typeface="Cambria Math" panose="02040503050406030204" pitchFamily="18" charset="0"/>
                                        <a:cs typeface="Chakra Petch" panose="00000500000000000000" pitchFamily="2" charset="-34"/>
                                      </a:rPr>
                                      <m:t>𝑺𝒂𝒎𝒑𝒍𝒆</m:t>
                                    </m:r>
                                  </m:e>
                                  <m:sub>
                                    <m:r>
                                      <a:rPr lang="en-US" sz="1400" b="1" i="1" smtClean="0">
                                        <a:solidFill>
                                          <a:schemeClr val="bg1"/>
                                        </a:solidFill>
                                        <a:latin typeface="Cambria Math" panose="02040503050406030204" pitchFamily="18" charset="0"/>
                                        <a:cs typeface="Chakra Petch" panose="00000500000000000000" pitchFamily="2" charset="-34"/>
                                      </a:rPr>
                                      <m:t>𝟏</m:t>
                                    </m:r>
                                  </m:sub>
                                </m:sSub>
                              </m:oMath>
                            </m:oMathPara>
                          </a14:m>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9218803"/>
                      </a:ext>
                    </a:extLst>
                  </a:tr>
                  <a:tr h="275029">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solidFill>
                                          <a:schemeClr val="bg1"/>
                                        </a:solidFill>
                                        <a:latin typeface="Cambria Math" panose="02040503050406030204" pitchFamily="18" charset="0"/>
                                        <a:cs typeface="Chakra Petch" panose="00000500000000000000" pitchFamily="2" charset="-34"/>
                                      </a:rPr>
                                    </m:ctrlPr>
                                  </m:sSubPr>
                                  <m:e>
                                    <m:r>
                                      <a:rPr lang="en-US" sz="1400" b="1" i="1" smtClean="0">
                                        <a:solidFill>
                                          <a:schemeClr val="bg1"/>
                                        </a:solidFill>
                                        <a:latin typeface="Cambria Math" panose="02040503050406030204" pitchFamily="18" charset="0"/>
                                        <a:cs typeface="Chakra Petch" panose="00000500000000000000" pitchFamily="2" charset="-34"/>
                                      </a:rPr>
                                      <m:t>𝑺𝒂𝒎𝒑𝒍𝒆</m:t>
                                    </m:r>
                                  </m:e>
                                  <m:sub>
                                    <m:r>
                                      <a:rPr lang="en-US" sz="1400" b="1" i="1" smtClean="0">
                                        <a:solidFill>
                                          <a:schemeClr val="bg1"/>
                                        </a:solidFill>
                                        <a:latin typeface="Cambria Math" panose="02040503050406030204" pitchFamily="18" charset="0"/>
                                        <a:cs typeface="Chakra Petch" panose="00000500000000000000" pitchFamily="2" charset="-34"/>
                                      </a:rPr>
                                      <m:t>𝟐</m:t>
                                    </m:r>
                                  </m:sub>
                                </m:sSub>
                              </m:oMath>
                            </m:oMathPara>
                          </a14:m>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6806903"/>
                      </a:ext>
                    </a:extLst>
                  </a:tr>
                  <a:tr h="274320">
                    <a:tc>
                      <a:txBody>
                        <a:bodyPr/>
                        <a:lstStyle/>
                        <a:p>
                          <a:pPr algn="ctr"/>
                          <a14:m>
                            <m:oMathPara xmlns:m="http://schemas.openxmlformats.org/officeDocument/2006/math">
                              <m:oMathParaPr>
                                <m:jc m:val="centerGroup"/>
                              </m:oMathParaPr>
                              <m:oMath xmlns:m="http://schemas.openxmlformats.org/officeDocument/2006/math">
                                <m:r>
                                  <a:rPr lang="en-US" sz="1400" i="1" smtClean="0">
                                    <a:solidFill>
                                      <a:schemeClr val="bg1"/>
                                    </a:solidFill>
                                    <a:latin typeface="Cambria Math" panose="02040503050406030204" pitchFamily="18" charset="0"/>
                                    <a:ea typeface="Cambria Math" panose="02040503050406030204" pitchFamily="18" charset="0"/>
                                    <a:cs typeface="Chakra Petch" panose="00000500000000000000" pitchFamily="2" charset="-34"/>
                                  </a:rPr>
                                  <m:t>⋮</m:t>
                                </m:r>
                              </m:oMath>
                            </m:oMathPara>
                          </a14:m>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0357097"/>
                      </a:ext>
                    </a:extLst>
                  </a:tr>
                  <a:tr h="275029">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solidFill>
                                          <a:schemeClr val="bg1"/>
                                        </a:solidFill>
                                        <a:latin typeface="Cambria Math" panose="02040503050406030204" pitchFamily="18" charset="0"/>
                                        <a:cs typeface="Chakra Petch" panose="00000500000000000000" pitchFamily="2" charset="-34"/>
                                      </a:rPr>
                                    </m:ctrlPr>
                                  </m:sSubPr>
                                  <m:e>
                                    <m:r>
                                      <a:rPr lang="en-US" sz="1400" b="1" i="1" smtClean="0">
                                        <a:solidFill>
                                          <a:schemeClr val="bg1"/>
                                        </a:solidFill>
                                        <a:latin typeface="Cambria Math" panose="02040503050406030204" pitchFamily="18" charset="0"/>
                                        <a:cs typeface="Chakra Petch" panose="00000500000000000000" pitchFamily="2" charset="-34"/>
                                      </a:rPr>
                                      <m:t>𝑺𝒂𝒎𝒑𝒍𝒆</m:t>
                                    </m:r>
                                  </m:e>
                                  <m:sub>
                                    <m:r>
                                      <a:rPr lang="en-US" sz="1400" b="1" i="1" smtClean="0">
                                        <a:solidFill>
                                          <a:schemeClr val="bg1"/>
                                        </a:solidFill>
                                        <a:latin typeface="Cambria Math" panose="02040503050406030204" pitchFamily="18" charset="0"/>
                                        <a:cs typeface="Chakra Petch" panose="00000500000000000000" pitchFamily="2" charset="-34"/>
                                      </a:rPr>
                                      <m:t>𝒏</m:t>
                                    </m:r>
                                  </m:sub>
                                </m:sSub>
                              </m:oMath>
                            </m:oMathPara>
                          </a14:m>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8089675"/>
                      </a:ext>
                    </a:extLst>
                  </a:tr>
                </a:tbl>
              </a:graphicData>
            </a:graphic>
          </p:graphicFrame>
        </mc:Choice>
        <mc:Fallback xmlns="">
          <p:graphicFrame>
            <p:nvGraphicFramePr>
              <p:cNvPr id="12" name="Table 11">
                <a:extLst>
                  <a:ext uri="{FF2B5EF4-FFF2-40B4-BE49-F238E27FC236}">
                    <a16:creationId xmlns:a16="http://schemas.microsoft.com/office/drawing/2014/main" id="{E0E3B81C-BEFA-1D60-852D-0DA3C0560048}"/>
                  </a:ext>
                </a:extLst>
              </p:cNvPr>
              <p:cNvGraphicFramePr>
                <a:graphicFrameLocks noGrp="1"/>
              </p:cNvGraphicFramePr>
              <p:nvPr>
                <p:extLst>
                  <p:ext uri="{D42A27DB-BD31-4B8C-83A1-F6EECF244321}">
                    <p14:modId xmlns:p14="http://schemas.microsoft.com/office/powerpoint/2010/main" val="1593589286"/>
                  </p:ext>
                </p:extLst>
              </p:nvPr>
            </p:nvGraphicFramePr>
            <p:xfrm>
              <a:off x="415231" y="2949773"/>
              <a:ext cx="4019548" cy="1524000"/>
            </p:xfrm>
            <a:graphic>
              <a:graphicData uri="http://schemas.openxmlformats.org/drawingml/2006/table">
                <a:tbl>
                  <a:tblPr firstRow="1" bandRow="1">
                    <a:tableStyleId>{793D81CF-94F2-401A-BA57-92F5A7B2D0C5}</a:tableStyleId>
                  </a:tblPr>
                  <a:tblGrid>
                    <a:gridCol w="935189">
                      <a:extLst>
                        <a:ext uri="{9D8B030D-6E8A-4147-A177-3AD203B41FA5}">
                          <a16:colId xmlns:a16="http://schemas.microsoft.com/office/drawing/2014/main" val="2266369248"/>
                        </a:ext>
                      </a:extLst>
                    </a:gridCol>
                    <a:gridCol w="935189">
                      <a:extLst>
                        <a:ext uri="{9D8B030D-6E8A-4147-A177-3AD203B41FA5}">
                          <a16:colId xmlns:a16="http://schemas.microsoft.com/office/drawing/2014/main" val="571172494"/>
                        </a:ext>
                      </a:extLst>
                    </a:gridCol>
                    <a:gridCol w="935189">
                      <a:extLst>
                        <a:ext uri="{9D8B030D-6E8A-4147-A177-3AD203B41FA5}">
                          <a16:colId xmlns:a16="http://schemas.microsoft.com/office/drawing/2014/main" val="62063635"/>
                        </a:ext>
                      </a:extLst>
                    </a:gridCol>
                    <a:gridCol w="282321">
                      <a:extLst>
                        <a:ext uri="{9D8B030D-6E8A-4147-A177-3AD203B41FA5}">
                          <a16:colId xmlns:a16="http://schemas.microsoft.com/office/drawing/2014/main" val="3636307865"/>
                        </a:ext>
                      </a:extLst>
                    </a:gridCol>
                    <a:gridCol w="931660">
                      <a:extLst>
                        <a:ext uri="{9D8B030D-6E8A-4147-A177-3AD203B41FA5}">
                          <a16:colId xmlns:a16="http://schemas.microsoft.com/office/drawing/2014/main" val="1735463142"/>
                        </a:ext>
                      </a:extLst>
                    </a:gridCol>
                  </a:tblGrid>
                  <a:tr h="304800">
                    <a:tc>
                      <a:txBody>
                        <a:bodyPr/>
                        <a:lstStyle/>
                        <a:p>
                          <a:endParaRPr lang="en-US"/>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4"/>
                          <a:stretch>
                            <a:fillRect r="-329221" b="-410000"/>
                          </a:stretch>
                        </a:blipFill>
                      </a:tcPr>
                    </a:tc>
                    <a:tc>
                      <a:txBody>
                        <a:bodyPr/>
                        <a:lstStyle/>
                        <a:p>
                          <a:endParaRPr lang="en-US"/>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4"/>
                          <a:stretch>
                            <a:fillRect l="-100654" r="-231373" b="-410000"/>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4"/>
                          <a:stretch>
                            <a:fillRect l="-199351" r="-129870" b="-410000"/>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4"/>
                          <a:stretch>
                            <a:fillRect l="-1002174" r="-334783" b="-410000"/>
                          </a:stretch>
                        </a:blipFill>
                      </a:tcPr>
                    </a:tc>
                    <a:tc>
                      <a:txBody>
                        <a:bodyPr/>
                        <a:lstStyle/>
                        <a:p>
                          <a:endParaRPr lang="en-US"/>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4"/>
                          <a:stretch>
                            <a:fillRect l="-331373" r="-654" b="-410000"/>
                          </a:stretch>
                        </a:blipFill>
                      </a:tcPr>
                    </a:tc>
                    <a:extLst>
                      <a:ext uri="{0D108BD9-81ED-4DB2-BD59-A6C34878D82A}">
                        <a16:rowId xmlns:a16="http://schemas.microsoft.com/office/drawing/2014/main" val="832556646"/>
                      </a:ext>
                    </a:extLst>
                  </a:tr>
                  <a:tr h="304800">
                    <a:tc>
                      <a:txBody>
                        <a:bodyPr/>
                        <a:lstStyle/>
                        <a:p>
                          <a:endParaRPr lang="en-US"/>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100000" r="-329221" b="-310000"/>
                          </a:stretch>
                        </a:blip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9218803"/>
                      </a:ext>
                    </a:extLst>
                  </a:tr>
                  <a:tr h="304800">
                    <a:tc>
                      <a:txBody>
                        <a:bodyPr/>
                        <a:lstStyle/>
                        <a:p>
                          <a:endParaRPr lang="en-US"/>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196078" r="-329221" b="-203922"/>
                          </a:stretch>
                        </a:blip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6806903"/>
                      </a:ext>
                    </a:extLst>
                  </a:tr>
                  <a:tr h="304800">
                    <a:tc>
                      <a:txBody>
                        <a:bodyPr/>
                        <a:lstStyle/>
                        <a:p>
                          <a:endParaRPr lang="en-US"/>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302000" r="-329221" b="-108000"/>
                          </a:stretch>
                        </a:blip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0357097"/>
                      </a:ext>
                    </a:extLst>
                  </a:tr>
                  <a:tr h="304800">
                    <a:tc>
                      <a:txBody>
                        <a:bodyPr/>
                        <a:lstStyle/>
                        <a:p>
                          <a:endParaRPr lang="en-US"/>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402000" r="-329221" b="-8000"/>
                          </a:stretch>
                        </a:blip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808967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C1910ECE-1BA5-831B-95CD-5CEBC1268F1A}"/>
                  </a:ext>
                </a:extLst>
              </p:cNvPr>
              <p:cNvGraphicFramePr>
                <a:graphicFrameLocks noGrp="1"/>
              </p:cNvGraphicFramePr>
              <p:nvPr/>
            </p:nvGraphicFramePr>
            <p:xfrm>
              <a:off x="4086225" y="3535573"/>
              <a:ext cx="4019548" cy="1543114"/>
            </p:xfrm>
            <a:graphic>
              <a:graphicData uri="http://schemas.openxmlformats.org/drawingml/2006/table">
                <a:tbl>
                  <a:tblPr firstRow="1" bandRow="1">
                    <a:tableStyleId>{793D81CF-94F2-401A-BA57-92F5A7B2D0C5}</a:tableStyleId>
                  </a:tblPr>
                  <a:tblGrid>
                    <a:gridCol w="935189">
                      <a:extLst>
                        <a:ext uri="{9D8B030D-6E8A-4147-A177-3AD203B41FA5}">
                          <a16:colId xmlns:a16="http://schemas.microsoft.com/office/drawing/2014/main" val="2266369248"/>
                        </a:ext>
                      </a:extLst>
                    </a:gridCol>
                    <a:gridCol w="935189">
                      <a:extLst>
                        <a:ext uri="{9D8B030D-6E8A-4147-A177-3AD203B41FA5}">
                          <a16:colId xmlns:a16="http://schemas.microsoft.com/office/drawing/2014/main" val="571172494"/>
                        </a:ext>
                      </a:extLst>
                    </a:gridCol>
                    <a:gridCol w="935189">
                      <a:extLst>
                        <a:ext uri="{9D8B030D-6E8A-4147-A177-3AD203B41FA5}">
                          <a16:colId xmlns:a16="http://schemas.microsoft.com/office/drawing/2014/main" val="62063635"/>
                        </a:ext>
                      </a:extLst>
                    </a:gridCol>
                    <a:gridCol w="282321">
                      <a:extLst>
                        <a:ext uri="{9D8B030D-6E8A-4147-A177-3AD203B41FA5}">
                          <a16:colId xmlns:a16="http://schemas.microsoft.com/office/drawing/2014/main" val="3636307865"/>
                        </a:ext>
                      </a:extLst>
                    </a:gridCol>
                    <a:gridCol w="931660">
                      <a:extLst>
                        <a:ext uri="{9D8B030D-6E8A-4147-A177-3AD203B41FA5}">
                          <a16:colId xmlns:a16="http://schemas.microsoft.com/office/drawing/2014/main" val="1735463142"/>
                        </a:ext>
                      </a:extLst>
                    </a:gridCol>
                  </a:tblGrid>
                  <a:tr h="275029">
                    <a:tc>
                      <a:txBody>
                        <a:bodyPr/>
                        <a:lstStyle/>
                        <a:p>
                          <a:pPr algn="ctr"/>
                          <a14:m>
                            <m:oMathPara xmlns:m="http://schemas.openxmlformats.org/officeDocument/2006/math">
                              <m:oMathParaPr>
                                <m:jc m:val="centerGroup"/>
                              </m:oMathParaPr>
                              <m:oMath xmlns:m="http://schemas.openxmlformats.org/officeDocument/2006/math">
                                <m:r>
                                  <a:rPr lang="en-US" sz="1400" b="0" i="1" dirty="0" smtClean="0">
                                    <a:solidFill>
                                      <a:schemeClr val="bg1"/>
                                    </a:solidFill>
                                    <a:latin typeface="Cambria Math" panose="02040503050406030204" pitchFamily="18" charset="0"/>
                                    <a:cs typeface="Chakra Petch" panose="00000500000000000000" pitchFamily="2" charset="-34"/>
                                  </a:rPr>
                                  <m:t>𝑛</m:t>
                                </m:r>
                                <m:r>
                                  <a:rPr lang="en-US" sz="1400" b="0" i="1" dirty="0" smtClean="0">
                                    <a:solidFill>
                                      <a:schemeClr val="bg1"/>
                                    </a:solidFill>
                                    <a:latin typeface="Cambria Math" panose="02040503050406030204" pitchFamily="18" charset="0"/>
                                    <a:ea typeface="Cambria Math" panose="02040503050406030204" pitchFamily="18" charset="0"/>
                                    <a:cs typeface="Chakra Petch" panose="00000500000000000000" pitchFamily="2" charset="-34"/>
                                  </a:rPr>
                                  <m:t>×</m:t>
                                </m:r>
                                <m:r>
                                  <a:rPr lang="en-US" sz="1400" b="0" i="1" dirty="0" smtClean="0">
                                    <a:solidFill>
                                      <a:schemeClr val="bg1"/>
                                    </a:solidFill>
                                    <a:latin typeface="Cambria Math" panose="02040503050406030204" pitchFamily="18" charset="0"/>
                                    <a:ea typeface="Cambria Math" panose="02040503050406030204" pitchFamily="18" charset="0"/>
                                    <a:cs typeface="Chakra Petch" panose="00000500000000000000" pitchFamily="2" charset="-34"/>
                                  </a:rPr>
                                  <m:t>𝑝</m:t>
                                </m:r>
                              </m:oMath>
                            </m:oMathPara>
                          </a14:m>
                          <a:endParaRPr lang="en-US" sz="1400" b="0" dirty="0">
                            <a:solidFill>
                              <a:schemeClr val="bg1"/>
                            </a:solidFill>
                            <a:latin typeface="Chakra Petch" panose="00000500000000000000" pitchFamily="2" charset="-34"/>
                            <a:cs typeface="Chakra Petch" panose="00000500000000000000" pitchFamily="2" charset="-34"/>
                          </a:endParaRP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solidFill>
                                          <a:schemeClr val="bg1"/>
                                        </a:solidFill>
                                        <a:latin typeface="Cambria Math" panose="02040503050406030204" pitchFamily="18" charset="0"/>
                                        <a:cs typeface="Chakra Petch" panose="00000500000000000000" pitchFamily="2" charset="-34"/>
                                      </a:rPr>
                                    </m:ctrlPr>
                                  </m:sSubPr>
                                  <m:e>
                                    <m:r>
                                      <a:rPr lang="en-US" sz="1400" b="1" i="1" smtClean="0">
                                        <a:solidFill>
                                          <a:schemeClr val="bg1"/>
                                        </a:solidFill>
                                        <a:latin typeface="Cambria Math" panose="02040503050406030204" pitchFamily="18" charset="0"/>
                                        <a:cs typeface="Chakra Petch" panose="00000500000000000000" pitchFamily="2" charset="-34"/>
                                      </a:rPr>
                                      <m:t>𝑭𝒂𝒄𝒕𝒐𝒓</m:t>
                                    </m:r>
                                  </m:e>
                                  <m:sub>
                                    <m:r>
                                      <a:rPr lang="en-US" sz="1400" b="1" i="1" smtClean="0">
                                        <a:solidFill>
                                          <a:schemeClr val="bg1"/>
                                        </a:solidFill>
                                        <a:latin typeface="Cambria Math" panose="02040503050406030204" pitchFamily="18" charset="0"/>
                                        <a:cs typeface="Chakra Petch" panose="00000500000000000000" pitchFamily="2" charset="-34"/>
                                      </a:rPr>
                                      <m:t>𝟏</m:t>
                                    </m:r>
                                  </m:sub>
                                </m:sSub>
                              </m:oMath>
                            </m:oMathPara>
                          </a14:m>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solidFill>
                                          <a:schemeClr val="bg1"/>
                                        </a:solidFill>
                                        <a:latin typeface="Cambria Math" panose="02040503050406030204" pitchFamily="18" charset="0"/>
                                        <a:cs typeface="Chakra Petch" panose="00000500000000000000" pitchFamily="2" charset="-34"/>
                                      </a:rPr>
                                    </m:ctrlPr>
                                  </m:sSubPr>
                                  <m:e>
                                    <m:r>
                                      <a:rPr lang="en-US" sz="1400" b="1" i="1" smtClean="0">
                                        <a:solidFill>
                                          <a:schemeClr val="bg1"/>
                                        </a:solidFill>
                                        <a:latin typeface="Cambria Math" panose="02040503050406030204" pitchFamily="18" charset="0"/>
                                        <a:cs typeface="Chakra Petch" panose="00000500000000000000" pitchFamily="2" charset="-34"/>
                                      </a:rPr>
                                      <m:t>𝑭𝒂𝒄𝒕𝒐𝒓</m:t>
                                    </m:r>
                                  </m:e>
                                  <m:sub>
                                    <m:r>
                                      <a:rPr lang="en-US" sz="1400" b="1" i="1" smtClean="0">
                                        <a:solidFill>
                                          <a:schemeClr val="bg1"/>
                                        </a:solidFill>
                                        <a:latin typeface="Cambria Math" panose="02040503050406030204" pitchFamily="18" charset="0"/>
                                        <a:cs typeface="Chakra Petch" panose="00000500000000000000" pitchFamily="2" charset="-34"/>
                                      </a:rPr>
                                      <m:t>𝟐</m:t>
                                    </m:r>
                                  </m:sub>
                                </m:sSub>
                              </m:oMath>
                            </m:oMathPara>
                          </a14:m>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
                              </m:oMathParaPr>
                              <m:oMath xmlns:m="http://schemas.openxmlformats.org/officeDocument/2006/math">
                                <m:r>
                                  <a:rPr lang="en-US" sz="1400" i="1" smtClean="0">
                                    <a:solidFill>
                                      <a:schemeClr val="bg1"/>
                                    </a:solidFill>
                                    <a:latin typeface="Cambria Math" panose="02040503050406030204" pitchFamily="18" charset="0"/>
                                    <a:ea typeface="Cambria Math" panose="02040503050406030204" pitchFamily="18" charset="0"/>
                                    <a:cs typeface="Chakra Petch" panose="00000500000000000000" pitchFamily="2" charset="-34"/>
                                  </a:rPr>
                                  <m:t>⋯</m:t>
                                </m:r>
                              </m:oMath>
                            </m:oMathPara>
                          </a14:m>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solidFill>
                                          <a:schemeClr val="bg1"/>
                                        </a:solidFill>
                                        <a:latin typeface="Cambria Math" panose="02040503050406030204" pitchFamily="18" charset="0"/>
                                        <a:cs typeface="Chakra Petch" panose="00000500000000000000" pitchFamily="2" charset="-34"/>
                                      </a:rPr>
                                    </m:ctrlPr>
                                  </m:sSubPr>
                                  <m:e>
                                    <m:r>
                                      <a:rPr lang="en-US" sz="1400" b="1" i="1" smtClean="0">
                                        <a:solidFill>
                                          <a:schemeClr val="bg1"/>
                                        </a:solidFill>
                                        <a:latin typeface="Cambria Math" panose="02040503050406030204" pitchFamily="18" charset="0"/>
                                        <a:cs typeface="Chakra Petch" panose="00000500000000000000" pitchFamily="2" charset="-34"/>
                                      </a:rPr>
                                      <m:t>𝑭𝒂𝒄𝒕𝒐𝒓</m:t>
                                    </m:r>
                                  </m:e>
                                  <m:sub>
                                    <m:r>
                                      <a:rPr lang="en-US" sz="1400" b="1" i="1" smtClean="0">
                                        <a:solidFill>
                                          <a:schemeClr val="bg1"/>
                                        </a:solidFill>
                                        <a:latin typeface="Cambria Math" panose="02040503050406030204" pitchFamily="18" charset="0"/>
                                        <a:cs typeface="Chakra Petch" panose="00000500000000000000" pitchFamily="2" charset="-34"/>
                                      </a:rPr>
                                      <m:t>𝒑</m:t>
                                    </m:r>
                                  </m:sub>
                                </m:sSub>
                              </m:oMath>
                            </m:oMathPara>
                          </a14:m>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2556646"/>
                      </a:ext>
                    </a:extLst>
                  </a:tr>
                  <a:tr h="275029">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solidFill>
                                          <a:schemeClr val="bg1"/>
                                        </a:solidFill>
                                        <a:latin typeface="Cambria Math" panose="02040503050406030204" pitchFamily="18" charset="0"/>
                                        <a:cs typeface="Chakra Petch" panose="00000500000000000000" pitchFamily="2" charset="-34"/>
                                      </a:rPr>
                                    </m:ctrlPr>
                                  </m:sSubPr>
                                  <m:e>
                                    <m:r>
                                      <a:rPr lang="en-US" sz="1400" b="1" i="1" smtClean="0">
                                        <a:solidFill>
                                          <a:schemeClr val="bg1"/>
                                        </a:solidFill>
                                        <a:latin typeface="Cambria Math" panose="02040503050406030204" pitchFamily="18" charset="0"/>
                                        <a:cs typeface="Chakra Petch" panose="00000500000000000000" pitchFamily="2" charset="-34"/>
                                      </a:rPr>
                                      <m:t>𝑺𝒂𝒎𝒑𝒍𝒆</m:t>
                                    </m:r>
                                  </m:e>
                                  <m:sub>
                                    <m:r>
                                      <a:rPr lang="en-US" sz="1400" b="1" i="1" smtClean="0">
                                        <a:solidFill>
                                          <a:schemeClr val="bg1"/>
                                        </a:solidFill>
                                        <a:latin typeface="Cambria Math" panose="02040503050406030204" pitchFamily="18" charset="0"/>
                                        <a:cs typeface="Chakra Petch" panose="00000500000000000000" pitchFamily="2" charset="-34"/>
                                      </a:rPr>
                                      <m:t>𝟏</m:t>
                                    </m:r>
                                  </m:sub>
                                </m:sSub>
                              </m:oMath>
                            </m:oMathPara>
                          </a14:m>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9218803"/>
                      </a:ext>
                    </a:extLst>
                  </a:tr>
                  <a:tr h="275029">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solidFill>
                                          <a:schemeClr val="bg1"/>
                                        </a:solidFill>
                                        <a:latin typeface="Cambria Math" panose="02040503050406030204" pitchFamily="18" charset="0"/>
                                        <a:cs typeface="Chakra Petch" panose="00000500000000000000" pitchFamily="2" charset="-34"/>
                                      </a:rPr>
                                    </m:ctrlPr>
                                  </m:sSubPr>
                                  <m:e>
                                    <m:r>
                                      <a:rPr lang="en-US" sz="1400" b="1" i="1" smtClean="0">
                                        <a:solidFill>
                                          <a:schemeClr val="bg1"/>
                                        </a:solidFill>
                                        <a:latin typeface="Cambria Math" panose="02040503050406030204" pitchFamily="18" charset="0"/>
                                        <a:cs typeface="Chakra Petch" panose="00000500000000000000" pitchFamily="2" charset="-34"/>
                                      </a:rPr>
                                      <m:t>𝑺𝒂𝒎𝒑𝒍𝒆</m:t>
                                    </m:r>
                                  </m:e>
                                  <m:sub>
                                    <m:r>
                                      <a:rPr lang="en-US" sz="1400" b="1" i="1" smtClean="0">
                                        <a:solidFill>
                                          <a:schemeClr val="bg1"/>
                                        </a:solidFill>
                                        <a:latin typeface="Cambria Math" panose="02040503050406030204" pitchFamily="18" charset="0"/>
                                        <a:cs typeface="Chakra Petch" panose="00000500000000000000" pitchFamily="2" charset="-34"/>
                                      </a:rPr>
                                      <m:t>𝟐</m:t>
                                    </m:r>
                                  </m:sub>
                                </m:sSub>
                              </m:oMath>
                            </m:oMathPara>
                          </a14:m>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6806903"/>
                      </a:ext>
                    </a:extLst>
                  </a:tr>
                  <a:tr h="274320">
                    <a:tc>
                      <a:txBody>
                        <a:bodyPr/>
                        <a:lstStyle/>
                        <a:p>
                          <a:pPr algn="ctr"/>
                          <a14:m>
                            <m:oMathPara xmlns:m="http://schemas.openxmlformats.org/officeDocument/2006/math">
                              <m:oMathParaPr>
                                <m:jc m:val="centerGroup"/>
                              </m:oMathParaPr>
                              <m:oMath xmlns:m="http://schemas.openxmlformats.org/officeDocument/2006/math">
                                <m:r>
                                  <a:rPr lang="en-US" sz="1400" i="1" smtClean="0">
                                    <a:solidFill>
                                      <a:schemeClr val="bg1"/>
                                    </a:solidFill>
                                    <a:latin typeface="Cambria Math" panose="02040503050406030204" pitchFamily="18" charset="0"/>
                                    <a:ea typeface="Cambria Math" panose="02040503050406030204" pitchFamily="18" charset="0"/>
                                    <a:cs typeface="Chakra Petch" panose="00000500000000000000" pitchFamily="2" charset="-34"/>
                                  </a:rPr>
                                  <m:t>⋮</m:t>
                                </m:r>
                              </m:oMath>
                            </m:oMathPara>
                          </a14:m>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0357097"/>
                      </a:ext>
                    </a:extLst>
                  </a:tr>
                  <a:tr h="275029">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solidFill>
                                          <a:schemeClr val="bg1"/>
                                        </a:solidFill>
                                        <a:latin typeface="Cambria Math" panose="02040503050406030204" pitchFamily="18" charset="0"/>
                                        <a:cs typeface="Chakra Petch" panose="00000500000000000000" pitchFamily="2" charset="-34"/>
                                      </a:rPr>
                                    </m:ctrlPr>
                                  </m:sSubPr>
                                  <m:e>
                                    <m:r>
                                      <a:rPr lang="en-US" sz="1400" b="1" i="1" smtClean="0">
                                        <a:solidFill>
                                          <a:schemeClr val="bg1"/>
                                        </a:solidFill>
                                        <a:latin typeface="Cambria Math" panose="02040503050406030204" pitchFamily="18" charset="0"/>
                                        <a:cs typeface="Chakra Petch" panose="00000500000000000000" pitchFamily="2" charset="-34"/>
                                      </a:rPr>
                                      <m:t>𝑺𝒂𝒎𝒑𝒍𝒆</m:t>
                                    </m:r>
                                  </m:e>
                                  <m:sub>
                                    <m:r>
                                      <a:rPr lang="en-US" sz="1400" b="1" i="1" smtClean="0">
                                        <a:solidFill>
                                          <a:schemeClr val="bg1"/>
                                        </a:solidFill>
                                        <a:latin typeface="Cambria Math" panose="02040503050406030204" pitchFamily="18" charset="0"/>
                                        <a:cs typeface="Chakra Petch" panose="00000500000000000000" pitchFamily="2" charset="-34"/>
                                      </a:rPr>
                                      <m:t>𝒏</m:t>
                                    </m:r>
                                  </m:sub>
                                </m:sSub>
                              </m:oMath>
                            </m:oMathPara>
                          </a14:m>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8089675"/>
                      </a:ext>
                    </a:extLst>
                  </a:tr>
                </a:tbl>
              </a:graphicData>
            </a:graphic>
          </p:graphicFrame>
        </mc:Choice>
        <mc:Fallback xmlns="">
          <p:graphicFrame>
            <p:nvGraphicFramePr>
              <p:cNvPr id="13" name="Table 12">
                <a:extLst>
                  <a:ext uri="{FF2B5EF4-FFF2-40B4-BE49-F238E27FC236}">
                    <a16:creationId xmlns:a16="http://schemas.microsoft.com/office/drawing/2014/main" id="{C1910ECE-1BA5-831B-95CD-5CEBC1268F1A}"/>
                  </a:ext>
                </a:extLst>
              </p:cNvPr>
              <p:cNvGraphicFramePr>
                <a:graphicFrameLocks noGrp="1"/>
              </p:cNvGraphicFramePr>
              <p:nvPr>
                <p:extLst>
                  <p:ext uri="{D42A27DB-BD31-4B8C-83A1-F6EECF244321}">
                    <p14:modId xmlns:p14="http://schemas.microsoft.com/office/powerpoint/2010/main" val="123306860"/>
                  </p:ext>
                </p:extLst>
              </p:nvPr>
            </p:nvGraphicFramePr>
            <p:xfrm>
              <a:off x="4086225" y="3535573"/>
              <a:ext cx="4019548" cy="1543114"/>
            </p:xfrm>
            <a:graphic>
              <a:graphicData uri="http://schemas.openxmlformats.org/drawingml/2006/table">
                <a:tbl>
                  <a:tblPr firstRow="1" bandRow="1">
                    <a:tableStyleId>{793D81CF-94F2-401A-BA57-92F5A7B2D0C5}</a:tableStyleId>
                  </a:tblPr>
                  <a:tblGrid>
                    <a:gridCol w="935189">
                      <a:extLst>
                        <a:ext uri="{9D8B030D-6E8A-4147-A177-3AD203B41FA5}">
                          <a16:colId xmlns:a16="http://schemas.microsoft.com/office/drawing/2014/main" val="2266369248"/>
                        </a:ext>
                      </a:extLst>
                    </a:gridCol>
                    <a:gridCol w="935189">
                      <a:extLst>
                        <a:ext uri="{9D8B030D-6E8A-4147-A177-3AD203B41FA5}">
                          <a16:colId xmlns:a16="http://schemas.microsoft.com/office/drawing/2014/main" val="571172494"/>
                        </a:ext>
                      </a:extLst>
                    </a:gridCol>
                    <a:gridCol w="935189">
                      <a:extLst>
                        <a:ext uri="{9D8B030D-6E8A-4147-A177-3AD203B41FA5}">
                          <a16:colId xmlns:a16="http://schemas.microsoft.com/office/drawing/2014/main" val="62063635"/>
                        </a:ext>
                      </a:extLst>
                    </a:gridCol>
                    <a:gridCol w="282321">
                      <a:extLst>
                        <a:ext uri="{9D8B030D-6E8A-4147-A177-3AD203B41FA5}">
                          <a16:colId xmlns:a16="http://schemas.microsoft.com/office/drawing/2014/main" val="3636307865"/>
                        </a:ext>
                      </a:extLst>
                    </a:gridCol>
                    <a:gridCol w="931660">
                      <a:extLst>
                        <a:ext uri="{9D8B030D-6E8A-4147-A177-3AD203B41FA5}">
                          <a16:colId xmlns:a16="http://schemas.microsoft.com/office/drawing/2014/main" val="1735463142"/>
                        </a:ext>
                      </a:extLst>
                    </a:gridCol>
                  </a:tblGrid>
                  <a:tr h="323914">
                    <a:tc>
                      <a:txBody>
                        <a:bodyPr/>
                        <a:lstStyle/>
                        <a:p>
                          <a:endParaRPr lang="en-US"/>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5"/>
                          <a:stretch>
                            <a:fillRect r="-329221" b="-379630"/>
                          </a:stretch>
                        </a:blipFill>
                      </a:tcPr>
                    </a:tc>
                    <a:tc>
                      <a:txBody>
                        <a:bodyPr/>
                        <a:lstStyle/>
                        <a:p>
                          <a:endParaRPr lang="en-US"/>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5"/>
                          <a:stretch>
                            <a:fillRect l="-100654" r="-231373" b="-379630"/>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5"/>
                          <a:stretch>
                            <a:fillRect l="-199351" r="-129870" b="-379630"/>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5"/>
                          <a:stretch>
                            <a:fillRect l="-1002174" r="-334783" b="-379630"/>
                          </a:stretch>
                        </a:blipFill>
                      </a:tcPr>
                    </a:tc>
                    <a:tc>
                      <a:txBody>
                        <a:bodyPr/>
                        <a:lstStyle/>
                        <a:p>
                          <a:endParaRPr lang="en-US"/>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5"/>
                          <a:stretch>
                            <a:fillRect l="-331373" r="-654" b="-379630"/>
                          </a:stretch>
                        </a:blipFill>
                      </a:tcPr>
                    </a:tc>
                    <a:extLst>
                      <a:ext uri="{0D108BD9-81ED-4DB2-BD59-A6C34878D82A}">
                        <a16:rowId xmlns:a16="http://schemas.microsoft.com/office/drawing/2014/main" val="832556646"/>
                      </a:ext>
                    </a:extLst>
                  </a:tr>
                  <a:tr h="304800">
                    <a:tc>
                      <a:txBody>
                        <a:bodyPr/>
                        <a:lstStyle/>
                        <a:p>
                          <a:endParaRPr lang="en-US"/>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t="-108000" r="-329221" b="-310000"/>
                          </a:stretch>
                        </a:blip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9218803"/>
                      </a:ext>
                    </a:extLst>
                  </a:tr>
                  <a:tr h="304800">
                    <a:tc>
                      <a:txBody>
                        <a:bodyPr/>
                        <a:lstStyle/>
                        <a:p>
                          <a:endParaRPr lang="en-US"/>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t="-208000" r="-329221" b="-210000"/>
                          </a:stretch>
                        </a:blip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6806903"/>
                      </a:ext>
                    </a:extLst>
                  </a:tr>
                  <a:tr h="304800">
                    <a:tc>
                      <a:txBody>
                        <a:bodyPr/>
                        <a:lstStyle/>
                        <a:p>
                          <a:endParaRPr lang="en-US"/>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t="-301961" r="-329221" b="-105882"/>
                          </a:stretch>
                        </a:blip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0357097"/>
                      </a:ext>
                    </a:extLst>
                  </a:tr>
                  <a:tr h="304800">
                    <a:tc>
                      <a:txBody>
                        <a:bodyPr/>
                        <a:lstStyle/>
                        <a:p>
                          <a:endParaRPr lang="en-US"/>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t="-410000" r="-329221" b="-8000"/>
                          </a:stretch>
                        </a:blip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808967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568BF449-1FDD-514C-746C-A380FA286FA6}"/>
                  </a:ext>
                </a:extLst>
              </p:cNvPr>
              <p:cNvGraphicFramePr>
                <a:graphicFrameLocks noGrp="1"/>
              </p:cNvGraphicFramePr>
              <p:nvPr/>
            </p:nvGraphicFramePr>
            <p:xfrm>
              <a:off x="7757219" y="4121310"/>
              <a:ext cx="4019548" cy="1543177"/>
            </p:xfrm>
            <a:graphic>
              <a:graphicData uri="http://schemas.openxmlformats.org/drawingml/2006/table">
                <a:tbl>
                  <a:tblPr firstRow="1" bandRow="1">
                    <a:tableStyleId>{793D81CF-94F2-401A-BA57-92F5A7B2D0C5}</a:tableStyleId>
                  </a:tblPr>
                  <a:tblGrid>
                    <a:gridCol w="935189">
                      <a:extLst>
                        <a:ext uri="{9D8B030D-6E8A-4147-A177-3AD203B41FA5}">
                          <a16:colId xmlns:a16="http://schemas.microsoft.com/office/drawing/2014/main" val="2266369248"/>
                        </a:ext>
                      </a:extLst>
                    </a:gridCol>
                    <a:gridCol w="935189">
                      <a:extLst>
                        <a:ext uri="{9D8B030D-6E8A-4147-A177-3AD203B41FA5}">
                          <a16:colId xmlns:a16="http://schemas.microsoft.com/office/drawing/2014/main" val="571172494"/>
                        </a:ext>
                      </a:extLst>
                    </a:gridCol>
                    <a:gridCol w="935189">
                      <a:extLst>
                        <a:ext uri="{9D8B030D-6E8A-4147-A177-3AD203B41FA5}">
                          <a16:colId xmlns:a16="http://schemas.microsoft.com/office/drawing/2014/main" val="62063635"/>
                        </a:ext>
                      </a:extLst>
                    </a:gridCol>
                    <a:gridCol w="282321">
                      <a:extLst>
                        <a:ext uri="{9D8B030D-6E8A-4147-A177-3AD203B41FA5}">
                          <a16:colId xmlns:a16="http://schemas.microsoft.com/office/drawing/2014/main" val="3636307865"/>
                        </a:ext>
                      </a:extLst>
                    </a:gridCol>
                    <a:gridCol w="931660">
                      <a:extLst>
                        <a:ext uri="{9D8B030D-6E8A-4147-A177-3AD203B41FA5}">
                          <a16:colId xmlns:a16="http://schemas.microsoft.com/office/drawing/2014/main" val="1735463142"/>
                        </a:ext>
                      </a:extLst>
                    </a:gridCol>
                  </a:tblGrid>
                  <a:tr h="275029">
                    <a:tc>
                      <a:txBody>
                        <a:bodyPr/>
                        <a:lstStyle/>
                        <a:p>
                          <a:pPr algn="ctr"/>
                          <a14:m>
                            <m:oMathPara xmlns:m="http://schemas.openxmlformats.org/officeDocument/2006/math">
                              <m:oMathParaPr>
                                <m:jc m:val="centerGroup"/>
                              </m:oMathParaPr>
                              <m:oMath xmlns:m="http://schemas.openxmlformats.org/officeDocument/2006/math">
                                <m:r>
                                  <a:rPr lang="en-US" sz="1400" b="0" i="1" dirty="0" smtClean="0">
                                    <a:solidFill>
                                      <a:schemeClr val="bg1"/>
                                    </a:solidFill>
                                    <a:latin typeface="Cambria Math" panose="02040503050406030204" pitchFamily="18" charset="0"/>
                                    <a:ea typeface="Cambria Math" panose="02040503050406030204" pitchFamily="18" charset="0"/>
                                    <a:cs typeface="Chakra Petch" panose="00000500000000000000" pitchFamily="2" charset="-34"/>
                                  </a:rPr>
                                  <m:t>𝑚</m:t>
                                </m:r>
                                <m:r>
                                  <a:rPr lang="en-US" sz="1400" b="0" i="1" dirty="0" smtClean="0">
                                    <a:solidFill>
                                      <a:schemeClr val="bg1"/>
                                    </a:solidFill>
                                    <a:latin typeface="Cambria Math" panose="02040503050406030204" pitchFamily="18" charset="0"/>
                                    <a:ea typeface="Cambria Math" panose="02040503050406030204" pitchFamily="18" charset="0"/>
                                    <a:cs typeface="Chakra Petch" panose="00000500000000000000" pitchFamily="2" charset="-34"/>
                                  </a:rPr>
                                  <m:t>×</m:t>
                                </m:r>
                                <m:r>
                                  <a:rPr lang="en-US" sz="1400" b="0" i="1" dirty="0" smtClean="0">
                                    <a:solidFill>
                                      <a:schemeClr val="bg1"/>
                                    </a:solidFill>
                                    <a:latin typeface="Cambria Math" panose="02040503050406030204" pitchFamily="18" charset="0"/>
                                    <a:ea typeface="Cambria Math" panose="02040503050406030204" pitchFamily="18" charset="0"/>
                                    <a:cs typeface="Chakra Petch" panose="00000500000000000000" pitchFamily="2" charset="-34"/>
                                  </a:rPr>
                                  <m:t>𝑞</m:t>
                                </m:r>
                              </m:oMath>
                            </m:oMathPara>
                          </a14:m>
                          <a:endParaRPr lang="en-US" sz="1400" b="0" dirty="0">
                            <a:solidFill>
                              <a:schemeClr val="bg1"/>
                            </a:solidFill>
                            <a:latin typeface="Chakra Petch" panose="00000500000000000000" pitchFamily="2" charset="-34"/>
                            <a:cs typeface="Chakra Petch" panose="00000500000000000000" pitchFamily="2" charset="-34"/>
                          </a:endParaRP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solidFill>
                                          <a:schemeClr val="bg1"/>
                                        </a:solidFill>
                                        <a:latin typeface="Cambria Math" panose="02040503050406030204" pitchFamily="18" charset="0"/>
                                        <a:cs typeface="Chakra Petch" panose="00000500000000000000" pitchFamily="2" charset="-34"/>
                                      </a:rPr>
                                    </m:ctrlPr>
                                  </m:sSubPr>
                                  <m:e>
                                    <m:r>
                                      <a:rPr lang="en-US" sz="1400" b="1" i="1" smtClean="0">
                                        <a:solidFill>
                                          <a:schemeClr val="bg1"/>
                                        </a:solidFill>
                                        <a:latin typeface="Cambria Math" panose="02040503050406030204" pitchFamily="18" charset="0"/>
                                        <a:cs typeface="Chakra Petch" panose="00000500000000000000" pitchFamily="2" charset="-34"/>
                                      </a:rPr>
                                      <m:t>𝑭𝒂𝒄𝒕𝒐𝒓</m:t>
                                    </m:r>
                                  </m:e>
                                  <m:sub>
                                    <m:r>
                                      <a:rPr lang="en-US" sz="1400" b="1" i="1" smtClean="0">
                                        <a:solidFill>
                                          <a:schemeClr val="bg1"/>
                                        </a:solidFill>
                                        <a:latin typeface="Cambria Math" panose="02040503050406030204" pitchFamily="18" charset="0"/>
                                        <a:cs typeface="Chakra Petch" panose="00000500000000000000" pitchFamily="2" charset="-34"/>
                                      </a:rPr>
                                      <m:t>𝟏</m:t>
                                    </m:r>
                                  </m:sub>
                                </m:sSub>
                              </m:oMath>
                            </m:oMathPara>
                          </a14:m>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solidFill>
                                          <a:schemeClr val="bg1"/>
                                        </a:solidFill>
                                        <a:latin typeface="Cambria Math" panose="02040503050406030204" pitchFamily="18" charset="0"/>
                                        <a:cs typeface="Chakra Petch" panose="00000500000000000000" pitchFamily="2" charset="-34"/>
                                      </a:rPr>
                                    </m:ctrlPr>
                                  </m:sSubPr>
                                  <m:e>
                                    <m:r>
                                      <a:rPr lang="en-US" sz="1400" b="1" i="1" smtClean="0">
                                        <a:solidFill>
                                          <a:schemeClr val="bg1"/>
                                        </a:solidFill>
                                        <a:latin typeface="Cambria Math" panose="02040503050406030204" pitchFamily="18" charset="0"/>
                                        <a:cs typeface="Chakra Petch" panose="00000500000000000000" pitchFamily="2" charset="-34"/>
                                      </a:rPr>
                                      <m:t>𝑭𝒂𝒄𝒕𝒐𝒓</m:t>
                                    </m:r>
                                  </m:e>
                                  <m:sub>
                                    <m:r>
                                      <a:rPr lang="en-US" sz="1400" b="1" i="1" smtClean="0">
                                        <a:solidFill>
                                          <a:schemeClr val="bg1"/>
                                        </a:solidFill>
                                        <a:latin typeface="Cambria Math" panose="02040503050406030204" pitchFamily="18" charset="0"/>
                                        <a:cs typeface="Chakra Petch" panose="00000500000000000000" pitchFamily="2" charset="-34"/>
                                      </a:rPr>
                                      <m:t>𝟐</m:t>
                                    </m:r>
                                  </m:sub>
                                </m:sSub>
                              </m:oMath>
                            </m:oMathPara>
                          </a14:m>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
                              </m:oMathParaPr>
                              <m:oMath xmlns:m="http://schemas.openxmlformats.org/officeDocument/2006/math">
                                <m:r>
                                  <a:rPr lang="en-US" sz="1400" i="1" smtClean="0">
                                    <a:solidFill>
                                      <a:schemeClr val="bg1"/>
                                    </a:solidFill>
                                    <a:latin typeface="Cambria Math" panose="02040503050406030204" pitchFamily="18" charset="0"/>
                                    <a:ea typeface="Cambria Math" panose="02040503050406030204" pitchFamily="18" charset="0"/>
                                    <a:cs typeface="Chakra Petch" panose="00000500000000000000" pitchFamily="2" charset="-34"/>
                                  </a:rPr>
                                  <m:t>⋯</m:t>
                                </m:r>
                              </m:oMath>
                            </m:oMathPara>
                          </a14:m>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solidFill>
                                          <a:schemeClr val="bg1"/>
                                        </a:solidFill>
                                        <a:latin typeface="Cambria Math" panose="02040503050406030204" pitchFamily="18" charset="0"/>
                                        <a:cs typeface="Chakra Petch" panose="00000500000000000000" pitchFamily="2" charset="-34"/>
                                      </a:rPr>
                                    </m:ctrlPr>
                                  </m:sSubPr>
                                  <m:e>
                                    <m:r>
                                      <a:rPr lang="en-US" sz="1400" b="1" i="1" smtClean="0">
                                        <a:solidFill>
                                          <a:schemeClr val="bg1"/>
                                        </a:solidFill>
                                        <a:latin typeface="Cambria Math" panose="02040503050406030204" pitchFamily="18" charset="0"/>
                                        <a:cs typeface="Chakra Petch" panose="00000500000000000000" pitchFamily="2" charset="-34"/>
                                      </a:rPr>
                                      <m:t>𝑭𝒂𝒄𝒕𝒐𝒓</m:t>
                                    </m:r>
                                  </m:e>
                                  <m:sub>
                                    <m:r>
                                      <a:rPr lang="en-US" sz="1400" b="1" i="1" smtClean="0">
                                        <a:solidFill>
                                          <a:schemeClr val="bg1"/>
                                        </a:solidFill>
                                        <a:latin typeface="Cambria Math" panose="02040503050406030204" pitchFamily="18" charset="0"/>
                                        <a:cs typeface="Chakra Petch" panose="00000500000000000000" pitchFamily="2" charset="-34"/>
                                      </a:rPr>
                                      <m:t>𝒒</m:t>
                                    </m:r>
                                  </m:sub>
                                </m:sSub>
                              </m:oMath>
                            </m:oMathPara>
                          </a14:m>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2556646"/>
                      </a:ext>
                    </a:extLst>
                  </a:tr>
                  <a:tr h="275029">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solidFill>
                                          <a:schemeClr val="bg1"/>
                                        </a:solidFill>
                                        <a:latin typeface="Cambria Math" panose="02040503050406030204" pitchFamily="18" charset="0"/>
                                        <a:cs typeface="Chakra Petch" panose="00000500000000000000" pitchFamily="2" charset="-34"/>
                                      </a:rPr>
                                    </m:ctrlPr>
                                  </m:sSubPr>
                                  <m:e>
                                    <m:r>
                                      <a:rPr lang="en-US" sz="1400" b="1" i="1" smtClean="0">
                                        <a:solidFill>
                                          <a:schemeClr val="bg1"/>
                                        </a:solidFill>
                                        <a:latin typeface="Cambria Math" panose="02040503050406030204" pitchFamily="18" charset="0"/>
                                        <a:cs typeface="Chakra Petch" panose="00000500000000000000" pitchFamily="2" charset="-34"/>
                                      </a:rPr>
                                      <m:t>𝑭𝒆𝒂𝒕𝒖𝒓𝒆</m:t>
                                    </m:r>
                                  </m:e>
                                  <m:sub>
                                    <m:r>
                                      <a:rPr lang="en-US" sz="1400" b="1" i="1" smtClean="0">
                                        <a:solidFill>
                                          <a:schemeClr val="bg1"/>
                                        </a:solidFill>
                                        <a:latin typeface="Cambria Math" panose="02040503050406030204" pitchFamily="18" charset="0"/>
                                        <a:cs typeface="Chakra Petch" panose="00000500000000000000" pitchFamily="2" charset="-34"/>
                                      </a:rPr>
                                      <m:t>𝟏</m:t>
                                    </m:r>
                                  </m:sub>
                                </m:sSub>
                              </m:oMath>
                            </m:oMathPara>
                          </a14:m>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9218803"/>
                      </a:ext>
                    </a:extLst>
                  </a:tr>
                  <a:tr h="275029">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solidFill>
                                          <a:schemeClr val="bg1"/>
                                        </a:solidFill>
                                        <a:latin typeface="Cambria Math" panose="02040503050406030204" pitchFamily="18" charset="0"/>
                                        <a:cs typeface="Chakra Petch" panose="00000500000000000000" pitchFamily="2" charset="-34"/>
                                      </a:rPr>
                                    </m:ctrlPr>
                                  </m:sSubPr>
                                  <m:e>
                                    <m:r>
                                      <a:rPr lang="en-US" sz="1400" b="1" i="1" smtClean="0">
                                        <a:solidFill>
                                          <a:schemeClr val="bg1"/>
                                        </a:solidFill>
                                        <a:latin typeface="Cambria Math" panose="02040503050406030204" pitchFamily="18" charset="0"/>
                                        <a:cs typeface="Chakra Petch" panose="00000500000000000000" pitchFamily="2" charset="-34"/>
                                      </a:rPr>
                                      <m:t>𝑭𝒆𝒂𝒕𝒖𝒓𝒆</m:t>
                                    </m:r>
                                  </m:e>
                                  <m:sub>
                                    <m:r>
                                      <a:rPr lang="en-US" sz="1400" b="1" i="1" smtClean="0">
                                        <a:solidFill>
                                          <a:schemeClr val="bg1"/>
                                        </a:solidFill>
                                        <a:latin typeface="Cambria Math" panose="02040503050406030204" pitchFamily="18" charset="0"/>
                                        <a:cs typeface="Chakra Petch" panose="00000500000000000000" pitchFamily="2" charset="-34"/>
                                      </a:rPr>
                                      <m:t>𝟐</m:t>
                                    </m:r>
                                  </m:sub>
                                </m:sSub>
                              </m:oMath>
                            </m:oMathPara>
                          </a14:m>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6806903"/>
                      </a:ext>
                    </a:extLst>
                  </a:tr>
                  <a:tr h="274320">
                    <a:tc>
                      <a:txBody>
                        <a:bodyPr/>
                        <a:lstStyle/>
                        <a:p>
                          <a:pPr algn="ctr"/>
                          <a14:m>
                            <m:oMathPara xmlns:m="http://schemas.openxmlformats.org/officeDocument/2006/math">
                              <m:oMathParaPr>
                                <m:jc m:val="centerGroup"/>
                              </m:oMathParaPr>
                              <m:oMath xmlns:m="http://schemas.openxmlformats.org/officeDocument/2006/math">
                                <m:r>
                                  <a:rPr lang="en-US" sz="1400" i="1" smtClean="0">
                                    <a:solidFill>
                                      <a:schemeClr val="bg1"/>
                                    </a:solidFill>
                                    <a:latin typeface="Cambria Math" panose="02040503050406030204" pitchFamily="18" charset="0"/>
                                    <a:ea typeface="Cambria Math" panose="02040503050406030204" pitchFamily="18" charset="0"/>
                                    <a:cs typeface="Chakra Petch" panose="00000500000000000000" pitchFamily="2" charset="-34"/>
                                  </a:rPr>
                                  <m:t>⋮</m:t>
                                </m:r>
                              </m:oMath>
                            </m:oMathPara>
                          </a14:m>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0357097"/>
                      </a:ext>
                    </a:extLst>
                  </a:tr>
                  <a:tr h="275029">
                    <a:tc>
                      <a:txBody>
                        <a:bodyPr/>
                        <a:lstStyle/>
                        <a:p>
                          <a:pPr algn="ctr"/>
                          <a14:m>
                            <m:oMathPara xmlns:m="http://schemas.openxmlformats.org/officeDocument/2006/math">
                              <m:oMathParaPr>
                                <m:jc m:val="centerGroup"/>
                              </m:oMathParaPr>
                              <m:oMath xmlns:m="http://schemas.openxmlformats.org/officeDocument/2006/math">
                                <m:sSub>
                                  <m:sSubPr>
                                    <m:ctrlPr>
                                      <a:rPr lang="en-US" sz="1400" b="1" i="1" smtClean="0">
                                        <a:solidFill>
                                          <a:schemeClr val="bg1"/>
                                        </a:solidFill>
                                        <a:latin typeface="Cambria Math" panose="02040503050406030204" pitchFamily="18" charset="0"/>
                                        <a:cs typeface="Chakra Petch" panose="00000500000000000000" pitchFamily="2" charset="-34"/>
                                      </a:rPr>
                                    </m:ctrlPr>
                                  </m:sSubPr>
                                  <m:e>
                                    <m:r>
                                      <a:rPr lang="en-US" sz="1400" b="1" i="1" smtClean="0">
                                        <a:solidFill>
                                          <a:schemeClr val="bg1"/>
                                        </a:solidFill>
                                        <a:latin typeface="Cambria Math" panose="02040503050406030204" pitchFamily="18" charset="0"/>
                                        <a:cs typeface="Chakra Petch" panose="00000500000000000000" pitchFamily="2" charset="-34"/>
                                      </a:rPr>
                                      <m:t>𝑭𝒆𝒂𝒕𝒖𝒓𝒆</m:t>
                                    </m:r>
                                  </m:e>
                                  <m:sub>
                                    <m:r>
                                      <a:rPr lang="en-US" sz="1400" b="1" i="1" smtClean="0">
                                        <a:solidFill>
                                          <a:schemeClr val="bg1"/>
                                        </a:solidFill>
                                        <a:latin typeface="Cambria Math" panose="02040503050406030204" pitchFamily="18" charset="0"/>
                                        <a:cs typeface="Chakra Petch" panose="00000500000000000000" pitchFamily="2" charset="-34"/>
                                      </a:rPr>
                                      <m:t>𝒏</m:t>
                                    </m:r>
                                  </m:sub>
                                </m:sSub>
                              </m:oMath>
                            </m:oMathPara>
                          </a14:m>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8089675"/>
                      </a:ext>
                    </a:extLst>
                  </a:tr>
                </a:tbl>
              </a:graphicData>
            </a:graphic>
          </p:graphicFrame>
        </mc:Choice>
        <mc:Fallback xmlns="">
          <p:graphicFrame>
            <p:nvGraphicFramePr>
              <p:cNvPr id="14" name="Table 13">
                <a:extLst>
                  <a:ext uri="{FF2B5EF4-FFF2-40B4-BE49-F238E27FC236}">
                    <a16:creationId xmlns:a16="http://schemas.microsoft.com/office/drawing/2014/main" id="{568BF449-1FDD-514C-746C-A380FA286FA6}"/>
                  </a:ext>
                </a:extLst>
              </p:cNvPr>
              <p:cNvGraphicFramePr>
                <a:graphicFrameLocks noGrp="1"/>
              </p:cNvGraphicFramePr>
              <p:nvPr>
                <p:extLst>
                  <p:ext uri="{D42A27DB-BD31-4B8C-83A1-F6EECF244321}">
                    <p14:modId xmlns:p14="http://schemas.microsoft.com/office/powerpoint/2010/main" val="2827858126"/>
                  </p:ext>
                </p:extLst>
              </p:nvPr>
            </p:nvGraphicFramePr>
            <p:xfrm>
              <a:off x="7757219" y="4121310"/>
              <a:ext cx="4019548" cy="1543177"/>
            </p:xfrm>
            <a:graphic>
              <a:graphicData uri="http://schemas.openxmlformats.org/drawingml/2006/table">
                <a:tbl>
                  <a:tblPr firstRow="1" bandRow="1">
                    <a:tableStyleId>{793D81CF-94F2-401A-BA57-92F5A7B2D0C5}</a:tableStyleId>
                  </a:tblPr>
                  <a:tblGrid>
                    <a:gridCol w="935189">
                      <a:extLst>
                        <a:ext uri="{9D8B030D-6E8A-4147-A177-3AD203B41FA5}">
                          <a16:colId xmlns:a16="http://schemas.microsoft.com/office/drawing/2014/main" val="2266369248"/>
                        </a:ext>
                      </a:extLst>
                    </a:gridCol>
                    <a:gridCol w="935189">
                      <a:extLst>
                        <a:ext uri="{9D8B030D-6E8A-4147-A177-3AD203B41FA5}">
                          <a16:colId xmlns:a16="http://schemas.microsoft.com/office/drawing/2014/main" val="571172494"/>
                        </a:ext>
                      </a:extLst>
                    </a:gridCol>
                    <a:gridCol w="935189">
                      <a:extLst>
                        <a:ext uri="{9D8B030D-6E8A-4147-A177-3AD203B41FA5}">
                          <a16:colId xmlns:a16="http://schemas.microsoft.com/office/drawing/2014/main" val="62063635"/>
                        </a:ext>
                      </a:extLst>
                    </a:gridCol>
                    <a:gridCol w="282321">
                      <a:extLst>
                        <a:ext uri="{9D8B030D-6E8A-4147-A177-3AD203B41FA5}">
                          <a16:colId xmlns:a16="http://schemas.microsoft.com/office/drawing/2014/main" val="3636307865"/>
                        </a:ext>
                      </a:extLst>
                    </a:gridCol>
                    <a:gridCol w="931660">
                      <a:extLst>
                        <a:ext uri="{9D8B030D-6E8A-4147-A177-3AD203B41FA5}">
                          <a16:colId xmlns:a16="http://schemas.microsoft.com/office/drawing/2014/main" val="1735463142"/>
                        </a:ext>
                      </a:extLst>
                    </a:gridCol>
                  </a:tblGrid>
                  <a:tr h="323977">
                    <a:tc>
                      <a:txBody>
                        <a:bodyPr/>
                        <a:lstStyle/>
                        <a:p>
                          <a:endParaRPr lang="en-US"/>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6"/>
                          <a:stretch>
                            <a:fillRect r="-329221" b="-381132"/>
                          </a:stretch>
                        </a:blipFill>
                      </a:tcPr>
                    </a:tc>
                    <a:tc>
                      <a:txBody>
                        <a:bodyPr/>
                        <a:lstStyle/>
                        <a:p>
                          <a:endParaRPr lang="en-US"/>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6"/>
                          <a:stretch>
                            <a:fillRect l="-100654" r="-231373" b="-381132"/>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6"/>
                          <a:stretch>
                            <a:fillRect l="-199351" r="-129870" b="-381132"/>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6"/>
                          <a:stretch>
                            <a:fillRect l="-1002174" r="-334783" b="-381132"/>
                          </a:stretch>
                        </a:blipFill>
                      </a:tcPr>
                    </a:tc>
                    <a:tc>
                      <a:txBody>
                        <a:bodyPr/>
                        <a:lstStyle/>
                        <a:p>
                          <a:endParaRPr lang="en-US"/>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6"/>
                          <a:stretch>
                            <a:fillRect l="-331373" r="-654" b="-381132"/>
                          </a:stretch>
                        </a:blipFill>
                      </a:tcPr>
                    </a:tc>
                    <a:extLst>
                      <a:ext uri="{0D108BD9-81ED-4DB2-BD59-A6C34878D82A}">
                        <a16:rowId xmlns:a16="http://schemas.microsoft.com/office/drawing/2014/main" val="832556646"/>
                      </a:ext>
                    </a:extLst>
                  </a:tr>
                  <a:tr h="304800">
                    <a:tc>
                      <a:txBody>
                        <a:bodyPr/>
                        <a:lstStyle/>
                        <a:p>
                          <a:endParaRPr lang="en-US"/>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6"/>
                          <a:stretch>
                            <a:fillRect t="-106000" r="-329221" b="-304000"/>
                          </a:stretch>
                        </a:blip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9218803"/>
                      </a:ext>
                    </a:extLst>
                  </a:tr>
                  <a:tr h="304800">
                    <a:tc>
                      <a:txBody>
                        <a:bodyPr/>
                        <a:lstStyle/>
                        <a:p>
                          <a:endParaRPr lang="en-US"/>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6"/>
                          <a:stretch>
                            <a:fillRect t="-201961" r="-329221" b="-198039"/>
                          </a:stretch>
                        </a:blip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6806903"/>
                      </a:ext>
                    </a:extLst>
                  </a:tr>
                  <a:tr h="304800">
                    <a:tc>
                      <a:txBody>
                        <a:bodyPr/>
                        <a:lstStyle/>
                        <a:p>
                          <a:endParaRPr lang="en-US"/>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6"/>
                          <a:stretch>
                            <a:fillRect t="-308000" r="-329221" b="-102000"/>
                          </a:stretch>
                        </a:blip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0357097"/>
                      </a:ext>
                    </a:extLst>
                  </a:tr>
                  <a:tr h="304800">
                    <a:tc>
                      <a:txBody>
                        <a:bodyPr/>
                        <a:lstStyle/>
                        <a:p>
                          <a:endParaRPr lang="en-US"/>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6"/>
                          <a:stretch>
                            <a:fillRect t="-408000" r="-329221" b="-2000"/>
                          </a:stretch>
                        </a:blip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chemeClr val="bg1"/>
                            </a:solidFill>
                            <a:latin typeface="Chakra Petch" panose="00000500000000000000" pitchFamily="2" charset="-34"/>
                            <a:cs typeface="Chakra Petch" panose="00000500000000000000" pitchFamily="2" charset="-34"/>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8089675"/>
                      </a:ext>
                    </a:extLst>
                  </a:tr>
                </a:tbl>
              </a:graphicData>
            </a:graphic>
          </p:graphicFrame>
        </mc:Fallback>
      </mc:AlternateContent>
      <p:sp>
        <p:nvSpPr>
          <p:cNvPr id="15" name="TextBox 14">
            <a:extLst>
              <a:ext uri="{FF2B5EF4-FFF2-40B4-BE49-F238E27FC236}">
                <a16:creationId xmlns:a16="http://schemas.microsoft.com/office/drawing/2014/main" id="{C452A42E-45FC-7EE8-F107-F1E3ED6B48A2}"/>
              </a:ext>
            </a:extLst>
          </p:cNvPr>
          <p:cNvSpPr txBox="1"/>
          <p:nvPr/>
        </p:nvSpPr>
        <p:spPr>
          <a:xfrm>
            <a:off x="12480132" y="3244334"/>
            <a:ext cx="992981" cy="369332"/>
          </a:xfrm>
          <a:prstGeom prst="rect">
            <a:avLst/>
          </a:prstGeom>
          <a:noFill/>
        </p:spPr>
        <p:txBody>
          <a:bodyPr wrap="square">
            <a:spAutoFit/>
          </a:bodyPr>
          <a:lstStyle/>
          <a:p>
            <a:pPr algn="ctr"/>
            <a:r>
              <a:rPr lang="en-US" sz="1800" b="1" cap="small" dirty="0">
                <a:solidFill>
                  <a:schemeClr val="bg1"/>
                </a:solidFill>
                <a:effectLst/>
                <a:latin typeface="Chakra Petch" panose="00000500000000000000" pitchFamily="2" charset="-34"/>
                <a:cs typeface="Chakra Petch" panose="00000500000000000000" pitchFamily="2" charset="-34"/>
              </a:rPr>
              <a:t>targets</a:t>
            </a:r>
          </a:p>
        </p:txBody>
      </p:sp>
      <p:sp>
        <p:nvSpPr>
          <p:cNvPr id="6" name="Title">
            <a:extLst>
              <a:ext uri="{FF2B5EF4-FFF2-40B4-BE49-F238E27FC236}">
                <a16:creationId xmlns:a16="http://schemas.microsoft.com/office/drawing/2014/main" id="{EDEC0D90-EAF4-55FA-B6F6-2A82E5718026}"/>
              </a:ext>
            </a:extLst>
          </p:cNvPr>
          <p:cNvSpPr txBox="1">
            <a:spLocks/>
          </p:cNvSpPr>
          <p:nvPr/>
        </p:nvSpPr>
        <p:spPr>
          <a:xfrm>
            <a:off x="0" y="1"/>
            <a:ext cx="3140364" cy="65578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latin typeface="Chakra Petch" panose="00000500000000000000" pitchFamily="2" charset="-34"/>
                <a:cs typeface="Chakra Petch" panose="00000500000000000000" pitchFamily="2" charset="-34"/>
              </a:rPr>
              <a:t>Results</a:t>
            </a:r>
            <a:endParaRPr lang="en-US" dirty="0">
              <a:solidFill>
                <a:schemeClr val="bg1"/>
              </a:solidFill>
              <a:latin typeface="Chakra Petch" panose="00000500000000000000" pitchFamily="2" charset="-34"/>
              <a:cs typeface="Chakra Petch" panose="00000500000000000000" pitchFamily="2" charset="-34"/>
            </a:endParaRPr>
          </a:p>
        </p:txBody>
      </p:sp>
      <p:pic>
        <p:nvPicPr>
          <p:cNvPr id="2" name="Picture 2">
            <a:extLst>
              <a:ext uri="{FF2B5EF4-FFF2-40B4-BE49-F238E27FC236}">
                <a16:creationId xmlns:a16="http://schemas.microsoft.com/office/drawing/2014/main" id="{484F720F-FDE4-C2C2-2AAF-666424CEA0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0870108" y="168582"/>
            <a:ext cx="1178522" cy="1352404"/>
          </a:xfrm>
          <a:prstGeom prst="rect">
            <a:avLst/>
          </a:prstGeom>
        </p:spPr>
      </p:pic>
      <p:pic>
        <p:nvPicPr>
          <p:cNvPr id="3" name="Graphic 49" descr="Cube with solid fill">
            <a:extLst>
              <a:ext uri="{FF2B5EF4-FFF2-40B4-BE49-F238E27FC236}">
                <a16:creationId xmlns:a16="http://schemas.microsoft.com/office/drawing/2014/main" id="{718BC632-6108-E414-8D9E-A5FF574BB22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38797" y="1645009"/>
            <a:ext cx="914400" cy="914400"/>
          </a:xfrm>
          <a:prstGeom prst="rect">
            <a:avLst/>
          </a:prstGeom>
        </p:spPr>
      </p:pic>
    </p:spTree>
    <p:custDataLst>
      <p:tags r:id="rId1"/>
    </p:custDataLst>
    <p:extLst>
      <p:ext uri="{BB962C8B-B14F-4D97-AF65-F5344CB8AC3E}">
        <p14:creationId xmlns:p14="http://schemas.microsoft.com/office/powerpoint/2010/main" val="155150834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1000"/>
                            </p:stCondLst>
                            <p:childTnLst>
                              <p:par>
                                <p:cTn id="15" presetID="47" presetClass="entr" presetSubtype="0"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anim calcmode="lin" valueType="num">
                                      <p:cBhvr>
                                        <p:cTn id="18" dur="500" fill="hold"/>
                                        <p:tgtEl>
                                          <p:spTgt spid="10"/>
                                        </p:tgtEl>
                                        <p:attrNameLst>
                                          <p:attrName>ppt_x</p:attrName>
                                        </p:attrNameLst>
                                      </p:cBhvr>
                                      <p:tavLst>
                                        <p:tav tm="0">
                                          <p:val>
                                            <p:strVal val="#ppt_x"/>
                                          </p:val>
                                        </p:tav>
                                        <p:tav tm="100000">
                                          <p:val>
                                            <p:strVal val="#ppt_x"/>
                                          </p:val>
                                        </p:tav>
                                      </p:tavLst>
                                    </p:anim>
                                    <p:anim calcmode="lin" valueType="num">
                                      <p:cBhvr>
                                        <p:cTn id="19" dur="500" fill="hold"/>
                                        <p:tgtEl>
                                          <p:spTgt spid="10"/>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anim calcmode="lin" valueType="num">
                                      <p:cBhvr>
                                        <p:cTn id="23" dur="500" fill="hold"/>
                                        <p:tgtEl>
                                          <p:spTgt spid="9"/>
                                        </p:tgtEl>
                                        <p:attrNameLst>
                                          <p:attrName>ppt_x</p:attrName>
                                        </p:attrNameLst>
                                      </p:cBhvr>
                                      <p:tavLst>
                                        <p:tav tm="0">
                                          <p:val>
                                            <p:strVal val="#ppt_x"/>
                                          </p:val>
                                        </p:tav>
                                        <p:tav tm="100000">
                                          <p:val>
                                            <p:strVal val="#ppt_x"/>
                                          </p:val>
                                        </p:tav>
                                      </p:tavLst>
                                    </p:anim>
                                    <p:anim calcmode="lin" valueType="num">
                                      <p:cBhvr>
                                        <p:cTn id="24" dur="500" fill="hold"/>
                                        <p:tgtEl>
                                          <p:spTgt spid="9"/>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Hammer with solid fill">
            <a:extLst>
              <a:ext uri="{FF2B5EF4-FFF2-40B4-BE49-F238E27FC236}">
                <a16:creationId xmlns:a16="http://schemas.microsoft.com/office/drawing/2014/main" id="{4A76CCB6-1128-72BE-91AF-A1A042021D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8800" y="414278"/>
            <a:ext cx="914400" cy="914400"/>
          </a:xfrm>
          <a:prstGeom prst="rect">
            <a:avLst/>
          </a:prstGeom>
        </p:spPr>
      </p:pic>
      <p:pic>
        <p:nvPicPr>
          <p:cNvPr id="7" name="Graphic 6" descr="Wrench with solid fill">
            <a:extLst>
              <a:ext uri="{FF2B5EF4-FFF2-40B4-BE49-F238E27FC236}">
                <a16:creationId xmlns:a16="http://schemas.microsoft.com/office/drawing/2014/main" id="{A32C6C11-CD40-51A4-4DDE-6B7F5932CC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414278"/>
            <a:ext cx="914400" cy="914400"/>
          </a:xfrm>
          <a:prstGeom prst="rect">
            <a:avLst/>
          </a:prstGeom>
        </p:spPr>
      </p:pic>
      <p:pic>
        <p:nvPicPr>
          <p:cNvPr id="15" name="Graphic 14" descr="Screwdriver with solid fill">
            <a:extLst>
              <a:ext uri="{FF2B5EF4-FFF2-40B4-BE49-F238E27FC236}">
                <a16:creationId xmlns:a16="http://schemas.microsoft.com/office/drawing/2014/main" id="{FAFD4CB3-4774-1E91-AC05-9DF28B15063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38800" y="414278"/>
            <a:ext cx="914400" cy="914400"/>
          </a:xfrm>
          <a:prstGeom prst="rect">
            <a:avLst/>
          </a:prstGeom>
        </p:spPr>
      </p:pic>
      <p:pic>
        <p:nvPicPr>
          <p:cNvPr id="16" name="Graphic 15" descr="Gears with solid fill">
            <a:extLst>
              <a:ext uri="{FF2B5EF4-FFF2-40B4-BE49-F238E27FC236}">
                <a16:creationId xmlns:a16="http://schemas.microsoft.com/office/drawing/2014/main" id="{9822C990-CFFA-B05A-DE8D-349C1C773DF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38800" y="414278"/>
            <a:ext cx="914400" cy="914400"/>
          </a:xfrm>
          <a:prstGeom prst="rect">
            <a:avLst/>
          </a:prstGeom>
        </p:spPr>
      </p:pic>
      <p:sp>
        <p:nvSpPr>
          <p:cNvPr id="9" name="TextBox 8">
            <a:extLst>
              <a:ext uri="{FF2B5EF4-FFF2-40B4-BE49-F238E27FC236}">
                <a16:creationId xmlns:a16="http://schemas.microsoft.com/office/drawing/2014/main" id="{03044B03-BB03-E657-2D10-74A35865E224}"/>
              </a:ext>
            </a:extLst>
          </p:cNvPr>
          <p:cNvSpPr txBox="1"/>
          <p:nvPr/>
        </p:nvSpPr>
        <p:spPr>
          <a:xfrm>
            <a:off x="4850011" y="1494591"/>
            <a:ext cx="2491978" cy="369332"/>
          </a:xfrm>
          <a:prstGeom prst="rect">
            <a:avLst/>
          </a:prstGeom>
          <a:noFill/>
        </p:spPr>
        <p:txBody>
          <a:bodyPr wrap="square">
            <a:spAutoFit/>
          </a:bodyPr>
          <a:lstStyle/>
          <a:p>
            <a:pPr algn="ctr"/>
            <a:r>
              <a:rPr lang="en-US" sz="1800" b="1" dirty="0">
                <a:solidFill>
                  <a:schemeClr val="tx1">
                    <a:lumMod val="95000"/>
                    <a:lumOff val="5000"/>
                  </a:schemeClr>
                </a:solidFill>
                <a:effectLst/>
                <a:latin typeface="Chakra Petch" panose="00000500000000000000" pitchFamily="2" charset="-34"/>
                <a:cs typeface="Chakra Petch" panose="00000500000000000000" pitchFamily="2" charset="-34"/>
              </a:rPr>
              <a:t>sample_meta</a:t>
            </a:r>
          </a:p>
        </p:txBody>
      </p:sp>
      <p:sp>
        <p:nvSpPr>
          <p:cNvPr id="10" name="TextBox 9">
            <a:extLst>
              <a:ext uri="{FF2B5EF4-FFF2-40B4-BE49-F238E27FC236}">
                <a16:creationId xmlns:a16="http://schemas.microsoft.com/office/drawing/2014/main" id="{8C9A6B88-D937-E1FE-2A2E-2B648628919A}"/>
              </a:ext>
            </a:extLst>
          </p:cNvPr>
          <p:cNvSpPr txBox="1"/>
          <p:nvPr/>
        </p:nvSpPr>
        <p:spPr>
          <a:xfrm>
            <a:off x="4850011" y="1494591"/>
            <a:ext cx="2491978" cy="369332"/>
          </a:xfrm>
          <a:prstGeom prst="rect">
            <a:avLst/>
          </a:prstGeom>
          <a:noFill/>
        </p:spPr>
        <p:txBody>
          <a:bodyPr wrap="square">
            <a:spAutoFit/>
          </a:bodyPr>
          <a:lstStyle/>
          <a:p>
            <a:pPr algn="ctr"/>
            <a:r>
              <a:rPr lang="en-US" b="1" dirty="0">
                <a:solidFill>
                  <a:schemeClr val="tx1">
                    <a:lumMod val="95000"/>
                    <a:lumOff val="5000"/>
                  </a:schemeClr>
                </a:solidFill>
                <a:latin typeface="Chakra Petch" panose="00000500000000000000" pitchFamily="2" charset="-34"/>
                <a:cs typeface="Chakra Petch" panose="00000500000000000000" pitchFamily="2" charset="-34"/>
              </a:rPr>
              <a:t>data</a:t>
            </a:r>
            <a:endParaRPr lang="en-US" sz="1800" b="1" dirty="0">
              <a:solidFill>
                <a:schemeClr val="tx1">
                  <a:lumMod val="95000"/>
                  <a:lumOff val="5000"/>
                </a:schemeClr>
              </a:solidFill>
              <a:effectLst/>
              <a:latin typeface="Chakra Petch" panose="00000500000000000000" pitchFamily="2" charset="-34"/>
              <a:cs typeface="Chakra Petch" panose="00000500000000000000" pitchFamily="2" charset="-34"/>
            </a:endParaRPr>
          </a:p>
        </p:txBody>
      </p:sp>
      <p:sp>
        <p:nvSpPr>
          <p:cNvPr id="11" name="TextBox 10">
            <a:extLst>
              <a:ext uri="{FF2B5EF4-FFF2-40B4-BE49-F238E27FC236}">
                <a16:creationId xmlns:a16="http://schemas.microsoft.com/office/drawing/2014/main" id="{3E05B1A4-D454-1BA8-4A21-2E4C487DEBE4}"/>
              </a:ext>
            </a:extLst>
          </p:cNvPr>
          <p:cNvSpPr txBox="1"/>
          <p:nvPr/>
        </p:nvSpPr>
        <p:spPr>
          <a:xfrm>
            <a:off x="4850011" y="1494591"/>
            <a:ext cx="2491978" cy="369332"/>
          </a:xfrm>
          <a:prstGeom prst="rect">
            <a:avLst/>
          </a:prstGeom>
          <a:noFill/>
        </p:spPr>
        <p:txBody>
          <a:bodyPr wrap="square">
            <a:spAutoFit/>
          </a:bodyPr>
          <a:lstStyle/>
          <a:p>
            <a:pPr algn="ctr"/>
            <a:r>
              <a:rPr lang="en-US" sz="1800" b="1" dirty="0">
                <a:solidFill>
                  <a:schemeClr val="tx1">
                    <a:lumMod val="95000"/>
                    <a:lumOff val="5000"/>
                  </a:schemeClr>
                </a:solidFill>
                <a:effectLst/>
                <a:latin typeface="Chakra Petch" panose="00000500000000000000" pitchFamily="2" charset="-34"/>
                <a:cs typeface="Chakra Petch" panose="00000500000000000000" pitchFamily="2" charset="-34"/>
              </a:rPr>
              <a:t>variable_meta</a:t>
            </a:r>
          </a:p>
        </p:txBody>
      </p:sp>
      <p:sp>
        <p:nvSpPr>
          <p:cNvPr id="4" name="TextBox 3">
            <a:extLst>
              <a:ext uri="{FF2B5EF4-FFF2-40B4-BE49-F238E27FC236}">
                <a16:creationId xmlns:a16="http://schemas.microsoft.com/office/drawing/2014/main" id="{930658AB-4479-8E6C-58B8-13B4E65FAA91}"/>
              </a:ext>
            </a:extLst>
          </p:cNvPr>
          <p:cNvSpPr txBox="1"/>
          <p:nvPr/>
        </p:nvSpPr>
        <p:spPr>
          <a:xfrm>
            <a:off x="4551363" y="679824"/>
            <a:ext cx="3089275" cy="523220"/>
          </a:xfrm>
          <a:prstGeom prst="rect">
            <a:avLst/>
          </a:prstGeom>
          <a:noFill/>
        </p:spPr>
        <p:txBody>
          <a:bodyPr wrap="square">
            <a:spAutoFit/>
          </a:bodyPr>
          <a:lstStyle/>
          <a:p>
            <a:pPr algn="ctr"/>
            <a:r>
              <a:rPr lang="en-US" sz="2800" b="1" cap="small" dirty="0">
                <a:solidFill>
                  <a:schemeClr val="bg1"/>
                </a:solidFill>
                <a:effectLst/>
                <a:latin typeface="Chakra Petch" panose="00000500000000000000" pitchFamily="2" charset="-34"/>
                <a:cs typeface="Chakra Petch" panose="00000500000000000000" pitchFamily="2" charset="-34"/>
              </a:rPr>
              <a:t>structToolbox</a:t>
            </a:r>
          </a:p>
        </p:txBody>
      </p:sp>
      <p:sp>
        <p:nvSpPr>
          <p:cNvPr id="3" name="TextBox 2">
            <a:extLst>
              <a:ext uri="{FF2B5EF4-FFF2-40B4-BE49-F238E27FC236}">
                <a16:creationId xmlns:a16="http://schemas.microsoft.com/office/drawing/2014/main" id="{4D09D201-84BC-5438-73E8-5092B53C65E9}"/>
              </a:ext>
            </a:extLst>
          </p:cNvPr>
          <p:cNvSpPr txBox="1"/>
          <p:nvPr/>
        </p:nvSpPr>
        <p:spPr>
          <a:xfrm>
            <a:off x="12425362" y="679824"/>
            <a:ext cx="3089275" cy="523220"/>
          </a:xfrm>
          <a:prstGeom prst="rect">
            <a:avLst/>
          </a:prstGeom>
          <a:noFill/>
        </p:spPr>
        <p:txBody>
          <a:bodyPr wrap="square">
            <a:spAutoFit/>
          </a:bodyPr>
          <a:lstStyle/>
          <a:p>
            <a:pPr algn="ctr"/>
            <a:r>
              <a:rPr lang="en-US" sz="2800" b="1" cap="small" dirty="0">
                <a:solidFill>
                  <a:schemeClr val="bg1"/>
                </a:solidFill>
                <a:effectLst/>
                <a:latin typeface="Chakra Petch" panose="00000500000000000000" pitchFamily="2" charset="-34"/>
                <a:cs typeface="Chakra Petch" panose="00000500000000000000" pitchFamily="2" charset="-34"/>
              </a:rPr>
              <a:t>Targets</a:t>
            </a:r>
          </a:p>
        </p:txBody>
      </p:sp>
      <p:sp>
        <p:nvSpPr>
          <p:cNvPr id="13" name="Title">
            <a:extLst>
              <a:ext uri="{FF2B5EF4-FFF2-40B4-BE49-F238E27FC236}">
                <a16:creationId xmlns:a16="http://schemas.microsoft.com/office/drawing/2014/main" id="{3DADA961-2ACD-4F05-4CF6-9619411DBE85}"/>
              </a:ext>
            </a:extLst>
          </p:cNvPr>
          <p:cNvSpPr txBox="1">
            <a:spLocks/>
          </p:cNvSpPr>
          <p:nvPr/>
        </p:nvSpPr>
        <p:spPr>
          <a:xfrm>
            <a:off x="0" y="1"/>
            <a:ext cx="3140364" cy="65578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latin typeface="Chakra Petch" panose="00000500000000000000" pitchFamily="2" charset="-34"/>
                <a:cs typeface="Chakra Petch" panose="00000500000000000000" pitchFamily="2" charset="-34"/>
              </a:rPr>
              <a:t>Results</a:t>
            </a:r>
            <a:endParaRPr lang="en-US" dirty="0">
              <a:solidFill>
                <a:schemeClr val="bg1"/>
              </a:solidFill>
              <a:latin typeface="Chakra Petch" panose="00000500000000000000" pitchFamily="2" charset="-34"/>
              <a:cs typeface="Chakra Petch" panose="00000500000000000000" pitchFamily="2" charset="-34"/>
            </a:endParaRPr>
          </a:p>
        </p:txBody>
      </p:sp>
      <p:sp>
        <p:nvSpPr>
          <p:cNvPr id="14" name="TextBox 7">
            <a:extLst>
              <a:ext uri="{FF2B5EF4-FFF2-40B4-BE49-F238E27FC236}">
                <a16:creationId xmlns:a16="http://schemas.microsoft.com/office/drawing/2014/main" id="{17E163CC-14BB-5243-93E4-CA194D18C0A5}"/>
              </a:ext>
            </a:extLst>
          </p:cNvPr>
          <p:cNvSpPr txBox="1"/>
          <p:nvPr/>
        </p:nvSpPr>
        <p:spPr>
          <a:xfrm>
            <a:off x="4310953" y="1183344"/>
            <a:ext cx="3570089" cy="461665"/>
          </a:xfrm>
          <a:prstGeom prst="rect">
            <a:avLst/>
          </a:prstGeom>
          <a:noFill/>
        </p:spPr>
        <p:txBody>
          <a:bodyPr wrap="square">
            <a:spAutoFit/>
          </a:bodyPr>
          <a:lstStyle/>
          <a:p>
            <a:pPr algn="ctr"/>
            <a:r>
              <a:rPr lang="en-US" sz="2400" dirty="0">
                <a:solidFill>
                  <a:schemeClr val="bg1"/>
                </a:solidFill>
                <a:effectLst/>
                <a:latin typeface="Chakra Petch" panose="00000500000000000000" pitchFamily="2" charset="-34"/>
                <a:cs typeface="Chakra Petch" panose="00000500000000000000" pitchFamily="2" charset="-34"/>
              </a:rPr>
              <a:t>DatasetExperiment</a:t>
            </a:r>
          </a:p>
        </p:txBody>
      </p:sp>
      <p:pic>
        <p:nvPicPr>
          <p:cNvPr id="17" name="Graphic 49" descr="Cube with solid fill">
            <a:extLst>
              <a:ext uri="{FF2B5EF4-FFF2-40B4-BE49-F238E27FC236}">
                <a16:creationId xmlns:a16="http://schemas.microsoft.com/office/drawing/2014/main" id="{335C72E6-E174-54F7-E665-E3C6A7DF34C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38797" y="1645009"/>
            <a:ext cx="914400" cy="914400"/>
          </a:xfrm>
          <a:prstGeom prst="rect">
            <a:avLst/>
          </a:prstGeom>
        </p:spPr>
      </p:pic>
    </p:spTree>
    <p:extLst>
      <p:ext uri="{BB962C8B-B14F-4D97-AF65-F5344CB8AC3E}">
        <p14:creationId xmlns:p14="http://schemas.microsoft.com/office/powerpoint/2010/main" val="2282402016"/>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30658AB-4479-8E6C-58B8-13B4E65FAA91}"/>
              </a:ext>
            </a:extLst>
          </p:cNvPr>
          <p:cNvSpPr txBox="1"/>
          <p:nvPr/>
        </p:nvSpPr>
        <p:spPr>
          <a:xfrm>
            <a:off x="4551363" y="679824"/>
            <a:ext cx="3089275" cy="523220"/>
          </a:xfrm>
          <a:prstGeom prst="rect">
            <a:avLst/>
          </a:prstGeom>
          <a:noFill/>
        </p:spPr>
        <p:txBody>
          <a:bodyPr wrap="square">
            <a:spAutoFit/>
          </a:bodyPr>
          <a:lstStyle/>
          <a:p>
            <a:pPr algn="ctr"/>
            <a:r>
              <a:rPr lang="en-US" sz="2800" b="1" cap="small" dirty="0">
                <a:solidFill>
                  <a:schemeClr val="bg1"/>
                </a:solidFill>
                <a:effectLst/>
                <a:latin typeface="Chakra Petch" panose="00000500000000000000" pitchFamily="2" charset="-34"/>
                <a:cs typeface="Chakra Petch" panose="00000500000000000000" pitchFamily="2" charset="-34"/>
              </a:rPr>
              <a:t>structToolbox</a:t>
            </a:r>
          </a:p>
        </p:txBody>
      </p:sp>
      <p:sp>
        <p:nvSpPr>
          <p:cNvPr id="8" name="TextBox 7">
            <a:extLst>
              <a:ext uri="{FF2B5EF4-FFF2-40B4-BE49-F238E27FC236}">
                <a16:creationId xmlns:a16="http://schemas.microsoft.com/office/drawing/2014/main" id="{136B94C3-0FD5-93C6-4612-76899AE69FF4}"/>
              </a:ext>
            </a:extLst>
          </p:cNvPr>
          <p:cNvSpPr txBox="1"/>
          <p:nvPr/>
        </p:nvSpPr>
        <p:spPr>
          <a:xfrm>
            <a:off x="-99120" y="3886199"/>
            <a:ext cx="3570089" cy="461665"/>
          </a:xfrm>
          <a:prstGeom prst="rect">
            <a:avLst/>
          </a:prstGeom>
          <a:noFill/>
        </p:spPr>
        <p:txBody>
          <a:bodyPr wrap="square">
            <a:spAutoFit/>
          </a:bodyPr>
          <a:lstStyle/>
          <a:p>
            <a:pPr algn="ctr"/>
            <a:r>
              <a:rPr lang="en-US" sz="2400" dirty="0">
                <a:solidFill>
                  <a:schemeClr val="bg1"/>
                </a:solidFill>
                <a:effectLst/>
                <a:latin typeface="Chakra Petch" panose="00000500000000000000" pitchFamily="2" charset="-34"/>
                <a:cs typeface="Chakra Petch" panose="00000500000000000000" pitchFamily="2" charset="-34"/>
              </a:rPr>
              <a:t>DatasetExperiment</a:t>
            </a:r>
          </a:p>
        </p:txBody>
      </p:sp>
      <p:sp>
        <p:nvSpPr>
          <p:cNvPr id="3" name="TextBox 2">
            <a:extLst>
              <a:ext uri="{FF2B5EF4-FFF2-40B4-BE49-F238E27FC236}">
                <a16:creationId xmlns:a16="http://schemas.microsoft.com/office/drawing/2014/main" id="{4D09D201-84BC-5438-73E8-5092B53C65E9}"/>
              </a:ext>
            </a:extLst>
          </p:cNvPr>
          <p:cNvSpPr txBox="1"/>
          <p:nvPr/>
        </p:nvSpPr>
        <p:spPr>
          <a:xfrm>
            <a:off x="12425362" y="679824"/>
            <a:ext cx="3089275" cy="523220"/>
          </a:xfrm>
          <a:prstGeom prst="rect">
            <a:avLst/>
          </a:prstGeom>
          <a:noFill/>
        </p:spPr>
        <p:txBody>
          <a:bodyPr wrap="square">
            <a:spAutoFit/>
          </a:bodyPr>
          <a:lstStyle/>
          <a:p>
            <a:pPr algn="ctr"/>
            <a:r>
              <a:rPr lang="en-US" sz="2800" b="1" cap="small" dirty="0">
                <a:solidFill>
                  <a:schemeClr val="bg1"/>
                </a:solidFill>
                <a:effectLst/>
                <a:latin typeface="Chakra Petch" panose="00000500000000000000" pitchFamily="2" charset="-34"/>
                <a:cs typeface="Chakra Petch" panose="00000500000000000000" pitchFamily="2" charset="-34"/>
              </a:rPr>
              <a:t>Targets</a:t>
            </a:r>
          </a:p>
        </p:txBody>
      </p:sp>
      <p:pic>
        <p:nvPicPr>
          <p:cNvPr id="6" name="Graphic 5" descr="Hammer with solid fill">
            <a:extLst>
              <a:ext uri="{FF2B5EF4-FFF2-40B4-BE49-F238E27FC236}">
                <a16:creationId xmlns:a16="http://schemas.microsoft.com/office/drawing/2014/main" id="{84523CB9-C213-DBA8-F301-0E3821DDA3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1600" y="1585098"/>
            <a:ext cx="914400" cy="914400"/>
          </a:xfrm>
          <a:prstGeom prst="rect">
            <a:avLst/>
          </a:prstGeom>
        </p:spPr>
      </p:pic>
      <p:pic>
        <p:nvPicPr>
          <p:cNvPr id="12" name="Graphic 11" descr="Wrench with solid fill">
            <a:extLst>
              <a:ext uri="{FF2B5EF4-FFF2-40B4-BE49-F238E27FC236}">
                <a16:creationId xmlns:a16="http://schemas.microsoft.com/office/drawing/2014/main" id="{4938B6C0-C6AB-22B4-225C-C4C94D7376D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16701" y="1585098"/>
            <a:ext cx="914400" cy="914400"/>
          </a:xfrm>
          <a:prstGeom prst="rect">
            <a:avLst/>
          </a:prstGeom>
        </p:spPr>
      </p:pic>
      <p:pic>
        <p:nvPicPr>
          <p:cNvPr id="14" name="Graphic 13" descr="Screwdriver with solid fill">
            <a:extLst>
              <a:ext uri="{FF2B5EF4-FFF2-40B4-BE49-F238E27FC236}">
                <a16:creationId xmlns:a16="http://schemas.microsoft.com/office/drawing/2014/main" id="{DDD76E60-5D2E-5044-4D72-DA84F1470FC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36963" y="1585098"/>
            <a:ext cx="914400" cy="914400"/>
          </a:xfrm>
          <a:prstGeom prst="rect">
            <a:avLst/>
          </a:prstGeom>
        </p:spPr>
      </p:pic>
      <p:pic>
        <p:nvPicPr>
          <p:cNvPr id="16" name="Graphic 15" descr="Gears with solid fill">
            <a:extLst>
              <a:ext uri="{FF2B5EF4-FFF2-40B4-BE49-F238E27FC236}">
                <a16:creationId xmlns:a16="http://schemas.microsoft.com/office/drawing/2014/main" id="{FE59C9EC-597C-DD02-5728-1174B2A4DD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45438" y="1585098"/>
            <a:ext cx="914400" cy="914400"/>
          </a:xfrm>
          <a:prstGeom prst="rect">
            <a:avLst/>
          </a:prstGeom>
        </p:spPr>
      </p:pic>
      <mc:AlternateContent xmlns:mc="http://schemas.openxmlformats.org/markup-compatibility/2006" xmlns:cx1="http://schemas.microsoft.com/office/drawing/2015/9/8/chartex">
        <mc:Choice Requires="cx1">
          <p:graphicFrame>
            <p:nvGraphicFramePr>
              <p:cNvPr id="25" name="Chart 24">
                <a:extLst>
                  <a:ext uri="{FF2B5EF4-FFF2-40B4-BE49-F238E27FC236}">
                    <a16:creationId xmlns:a16="http://schemas.microsoft.com/office/drawing/2014/main" id="{3AF5FDBF-03AE-FCC3-FFF7-887DE1A51507}"/>
                  </a:ext>
                </a:extLst>
              </p:cNvPr>
              <p:cNvGraphicFramePr/>
              <p:nvPr/>
            </p:nvGraphicFramePr>
            <p:xfrm>
              <a:off x="3371850" y="2590800"/>
              <a:ext cx="8820150" cy="4267199"/>
            </p:xfrm>
            <a:graphic>
              <a:graphicData uri="http://schemas.microsoft.com/office/drawing/2014/chartex">
                <cx:chart xmlns:cx="http://schemas.microsoft.com/office/drawing/2014/chartex" xmlns:r="http://schemas.openxmlformats.org/officeDocument/2006/relationships" r:id="rId11"/>
              </a:graphicData>
            </a:graphic>
          </p:graphicFrame>
        </mc:Choice>
        <mc:Fallback xmlns="">
          <p:pic>
            <p:nvPicPr>
              <p:cNvPr id="25" name="Chart 24">
                <a:extLst>
                  <a:ext uri="{FF2B5EF4-FFF2-40B4-BE49-F238E27FC236}">
                    <a16:creationId xmlns:a16="http://schemas.microsoft.com/office/drawing/2014/main" id="{3AF5FDBF-03AE-FCC3-FFF7-887DE1A51507}"/>
                  </a:ext>
                </a:extLst>
              </p:cNvPr>
              <p:cNvPicPr>
                <a:picLocks noGrp="1" noRot="1" noChangeAspect="1" noMove="1" noResize="1" noEditPoints="1" noAdjustHandles="1" noChangeArrowheads="1" noChangeShapeType="1"/>
              </p:cNvPicPr>
              <p:nvPr/>
            </p:nvPicPr>
            <p:blipFill>
              <a:blip r:embed="rId12"/>
              <a:stretch>
                <a:fillRect/>
              </a:stretch>
            </p:blipFill>
            <p:spPr>
              <a:xfrm>
                <a:off x="3371850" y="2590800"/>
                <a:ext cx="8820150" cy="4267199"/>
              </a:xfrm>
              <a:prstGeom prst="rect">
                <a:avLst/>
              </a:prstGeom>
            </p:spPr>
          </p:pic>
        </mc:Fallback>
      </mc:AlternateContent>
      <p:sp>
        <p:nvSpPr>
          <p:cNvPr id="9" name="Title">
            <a:extLst>
              <a:ext uri="{FF2B5EF4-FFF2-40B4-BE49-F238E27FC236}">
                <a16:creationId xmlns:a16="http://schemas.microsoft.com/office/drawing/2014/main" id="{D0047A23-9574-288D-3A26-0CBFA08AC975}"/>
              </a:ext>
            </a:extLst>
          </p:cNvPr>
          <p:cNvSpPr txBox="1">
            <a:spLocks/>
          </p:cNvSpPr>
          <p:nvPr/>
        </p:nvSpPr>
        <p:spPr>
          <a:xfrm>
            <a:off x="0" y="1"/>
            <a:ext cx="3140364" cy="65578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latin typeface="Chakra Petch" panose="00000500000000000000" pitchFamily="2" charset="-34"/>
                <a:cs typeface="Chakra Petch" panose="00000500000000000000" pitchFamily="2" charset="-34"/>
              </a:rPr>
              <a:t>Results</a:t>
            </a:r>
            <a:endParaRPr lang="en-US" dirty="0">
              <a:solidFill>
                <a:schemeClr val="bg1"/>
              </a:solidFill>
              <a:latin typeface="Chakra Petch" panose="00000500000000000000" pitchFamily="2" charset="-34"/>
              <a:cs typeface="Chakra Petch" panose="00000500000000000000" pitchFamily="2" charset="-34"/>
            </a:endParaRPr>
          </a:p>
        </p:txBody>
      </p:sp>
      <p:pic>
        <p:nvPicPr>
          <p:cNvPr id="2" name="Graphic 49" descr="Cube with solid fill">
            <a:extLst>
              <a:ext uri="{FF2B5EF4-FFF2-40B4-BE49-F238E27FC236}">
                <a16:creationId xmlns:a16="http://schemas.microsoft.com/office/drawing/2014/main" id="{9460E315-A3B5-6CF5-F303-1837C500CFC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28725" y="2971799"/>
            <a:ext cx="914400" cy="914400"/>
          </a:xfrm>
          <a:prstGeom prst="rect">
            <a:avLst/>
          </a:prstGeom>
        </p:spPr>
      </p:pic>
    </p:spTree>
    <p:extLst>
      <p:ext uri="{BB962C8B-B14F-4D97-AF65-F5344CB8AC3E}">
        <p14:creationId xmlns:p14="http://schemas.microsoft.com/office/powerpoint/2010/main" val="305782797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phic 13" descr="Screwdriver with solid fill">
            <a:extLst>
              <a:ext uri="{FF2B5EF4-FFF2-40B4-BE49-F238E27FC236}">
                <a16:creationId xmlns:a16="http://schemas.microsoft.com/office/drawing/2014/main" id="{DDD76E60-5D2E-5044-4D72-DA84F1470F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7844" y="2971799"/>
            <a:ext cx="914400" cy="914400"/>
          </a:xfrm>
          <a:prstGeom prst="rect">
            <a:avLst/>
          </a:prstGeom>
        </p:spPr>
      </p:pic>
      <p:sp>
        <p:nvSpPr>
          <p:cNvPr id="4" name="TextBox 3">
            <a:extLst>
              <a:ext uri="{FF2B5EF4-FFF2-40B4-BE49-F238E27FC236}">
                <a16:creationId xmlns:a16="http://schemas.microsoft.com/office/drawing/2014/main" id="{930658AB-4479-8E6C-58B8-13B4E65FAA91}"/>
              </a:ext>
            </a:extLst>
          </p:cNvPr>
          <p:cNvSpPr txBox="1"/>
          <p:nvPr/>
        </p:nvSpPr>
        <p:spPr>
          <a:xfrm>
            <a:off x="4551363" y="679824"/>
            <a:ext cx="3089275" cy="523220"/>
          </a:xfrm>
          <a:prstGeom prst="rect">
            <a:avLst/>
          </a:prstGeom>
          <a:noFill/>
        </p:spPr>
        <p:txBody>
          <a:bodyPr wrap="square">
            <a:spAutoFit/>
          </a:bodyPr>
          <a:lstStyle/>
          <a:p>
            <a:pPr algn="ctr"/>
            <a:r>
              <a:rPr lang="en-US" sz="2800" b="1" cap="small" dirty="0">
                <a:solidFill>
                  <a:schemeClr val="bg1"/>
                </a:solidFill>
                <a:effectLst/>
                <a:latin typeface="Chakra Petch" panose="00000500000000000000" pitchFamily="2" charset="-34"/>
                <a:cs typeface="Chakra Petch" panose="00000500000000000000" pitchFamily="2" charset="-34"/>
              </a:rPr>
              <a:t>structToolbox</a:t>
            </a:r>
          </a:p>
        </p:txBody>
      </p:sp>
      <p:sp>
        <p:nvSpPr>
          <p:cNvPr id="3" name="TextBox 2">
            <a:extLst>
              <a:ext uri="{FF2B5EF4-FFF2-40B4-BE49-F238E27FC236}">
                <a16:creationId xmlns:a16="http://schemas.microsoft.com/office/drawing/2014/main" id="{4D09D201-84BC-5438-73E8-5092B53C65E9}"/>
              </a:ext>
            </a:extLst>
          </p:cNvPr>
          <p:cNvSpPr txBox="1"/>
          <p:nvPr/>
        </p:nvSpPr>
        <p:spPr>
          <a:xfrm>
            <a:off x="12425362" y="679824"/>
            <a:ext cx="3089275" cy="523220"/>
          </a:xfrm>
          <a:prstGeom prst="rect">
            <a:avLst/>
          </a:prstGeom>
          <a:noFill/>
        </p:spPr>
        <p:txBody>
          <a:bodyPr wrap="square">
            <a:spAutoFit/>
          </a:bodyPr>
          <a:lstStyle/>
          <a:p>
            <a:pPr algn="ctr"/>
            <a:r>
              <a:rPr lang="en-US" sz="2800" b="1" cap="small" dirty="0">
                <a:solidFill>
                  <a:schemeClr val="bg1"/>
                </a:solidFill>
                <a:effectLst/>
                <a:latin typeface="Chakra Petch" panose="00000500000000000000" pitchFamily="2" charset="-34"/>
                <a:cs typeface="Chakra Petch" panose="00000500000000000000" pitchFamily="2" charset="-34"/>
              </a:rPr>
              <a:t>Targets</a:t>
            </a:r>
          </a:p>
        </p:txBody>
      </p:sp>
      <p:pic>
        <p:nvPicPr>
          <p:cNvPr id="6" name="Graphic 5" descr="Hammer with solid fill">
            <a:extLst>
              <a:ext uri="{FF2B5EF4-FFF2-40B4-BE49-F238E27FC236}">
                <a16:creationId xmlns:a16="http://schemas.microsoft.com/office/drawing/2014/main" id="{84523CB9-C213-DBA8-F301-0E3821DDA3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81600" y="1585098"/>
            <a:ext cx="914400" cy="914400"/>
          </a:xfrm>
          <a:prstGeom prst="rect">
            <a:avLst/>
          </a:prstGeom>
        </p:spPr>
      </p:pic>
      <p:pic>
        <p:nvPicPr>
          <p:cNvPr id="12" name="Graphic 11" descr="Wrench with solid fill">
            <a:extLst>
              <a:ext uri="{FF2B5EF4-FFF2-40B4-BE49-F238E27FC236}">
                <a16:creationId xmlns:a16="http://schemas.microsoft.com/office/drawing/2014/main" id="{4938B6C0-C6AB-22B4-225C-C4C94D7376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16701" y="1585098"/>
            <a:ext cx="914400" cy="914400"/>
          </a:xfrm>
          <a:prstGeom prst="rect">
            <a:avLst/>
          </a:prstGeom>
        </p:spPr>
      </p:pic>
      <p:pic>
        <p:nvPicPr>
          <p:cNvPr id="16" name="Graphic 15" descr="Gears with solid fill">
            <a:extLst>
              <a:ext uri="{FF2B5EF4-FFF2-40B4-BE49-F238E27FC236}">
                <a16:creationId xmlns:a16="http://schemas.microsoft.com/office/drawing/2014/main" id="{FE59C9EC-597C-DD02-5728-1174B2A4DD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45438" y="1585098"/>
            <a:ext cx="914400" cy="914400"/>
          </a:xfrm>
          <a:prstGeom prst="rect">
            <a:avLst/>
          </a:prstGeom>
        </p:spPr>
      </p:pic>
      <mc:AlternateContent xmlns:mc="http://schemas.openxmlformats.org/markup-compatibility/2006" xmlns:cx1="http://schemas.microsoft.com/office/drawing/2015/9/8/chartex">
        <mc:Choice Requires="cx1">
          <p:graphicFrame>
            <p:nvGraphicFramePr>
              <p:cNvPr id="11" name="Chart 10">
                <a:extLst>
                  <a:ext uri="{FF2B5EF4-FFF2-40B4-BE49-F238E27FC236}">
                    <a16:creationId xmlns:a16="http://schemas.microsoft.com/office/drawing/2014/main" id="{6C8A84A4-CDB3-71C0-99EF-20B6F52A668C}"/>
                  </a:ext>
                </a:extLst>
              </p:cNvPr>
              <p:cNvGraphicFramePr/>
              <p:nvPr/>
            </p:nvGraphicFramePr>
            <p:xfrm>
              <a:off x="3359150" y="2590800"/>
              <a:ext cx="8820150" cy="4267199"/>
            </p:xfrm>
            <a:graphic>
              <a:graphicData uri="http://schemas.microsoft.com/office/drawing/2014/chartex">
                <cx:chart xmlns:cx="http://schemas.microsoft.com/office/drawing/2014/chartex" xmlns:r="http://schemas.openxmlformats.org/officeDocument/2006/relationships" r:id="rId11"/>
              </a:graphicData>
            </a:graphic>
          </p:graphicFrame>
        </mc:Choice>
        <mc:Fallback xmlns="">
          <p:pic>
            <p:nvPicPr>
              <p:cNvPr id="11" name="Chart 10">
                <a:extLst>
                  <a:ext uri="{FF2B5EF4-FFF2-40B4-BE49-F238E27FC236}">
                    <a16:creationId xmlns:a16="http://schemas.microsoft.com/office/drawing/2014/main" id="{6C8A84A4-CDB3-71C0-99EF-20B6F52A668C}"/>
                  </a:ext>
                </a:extLst>
              </p:cNvPr>
              <p:cNvPicPr>
                <a:picLocks noGrp="1" noRot="1" noChangeAspect="1" noMove="1" noResize="1" noEditPoints="1" noAdjustHandles="1" noChangeArrowheads="1" noChangeShapeType="1"/>
              </p:cNvPicPr>
              <p:nvPr/>
            </p:nvPicPr>
            <p:blipFill>
              <a:blip r:embed="rId12"/>
              <a:stretch>
                <a:fillRect/>
              </a:stretch>
            </p:blipFill>
            <p:spPr>
              <a:xfrm>
                <a:off x="3359150" y="2590800"/>
                <a:ext cx="8820150" cy="4267199"/>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5" name="Chart 14">
                <a:extLst>
                  <a:ext uri="{FF2B5EF4-FFF2-40B4-BE49-F238E27FC236}">
                    <a16:creationId xmlns:a16="http://schemas.microsoft.com/office/drawing/2014/main" id="{5ECBBC76-7D53-4642-CED0-FE592911F4A1}"/>
                  </a:ext>
                </a:extLst>
              </p:cNvPr>
              <p:cNvGraphicFramePr/>
              <p:nvPr/>
            </p:nvGraphicFramePr>
            <p:xfrm>
              <a:off x="3370834" y="2590799"/>
              <a:ext cx="8820150" cy="4267199"/>
            </p:xfrm>
            <a:graphic>
              <a:graphicData uri="http://schemas.microsoft.com/office/drawing/2014/chartex">
                <cx:chart xmlns:cx="http://schemas.microsoft.com/office/drawing/2014/chartex" xmlns:r="http://schemas.openxmlformats.org/officeDocument/2006/relationships" r:id="rId13"/>
              </a:graphicData>
            </a:graphic>
          </p:graphicFrame>
        </mc:Choice>
        <mc:Fallback xmlns="">
          <p:pic>
            <p:nvPicPr>
              <p:cNvPr id="15" name="Chart 14">
                <a:extLst>
                  <a:ext uri="{FF2B5EF4-FFF2-40B4-BE49-F238E27FC236}">
                    <a16:creationId xmlns:a16="http://schemas.microsoft.com/office/drawing/2014/main" id="{5ECBBC76-7D53-4642-CED0-FE592911F4A1}"/>
                  </a:ext>
                </a:extLst>
              </p:cNvPr>
              <p:cNvPicPr>
                <a:picLocks noGrp="1" noRot="1" noChangeAspect="1" noMove="1" noResize="1" noEditPoints="1" noAdjustHandles="1" noChangeArrowheads="1" noChangeShapeType="1"/>
              </p:cNvPicPr>
              <p:nvPr/>
            </p:nvPicPr>
            <p:blipFill>
              <a:blip r:embed="rId14"/>
              <a:stretch>
                <a:fillRect/>
              </a:stretch>
            </p:blipFill>
            <p:spPr>
              <a:xfrm>
                <a:off x="3370834" y="2590799"/>
                <a:ext cx="8820150" cy="4267199"/>
              </a:xfrm>
              <a:prstGeom prst="rect">
                <a:avLst/>
              </a:prstGeom>
            </p:spPr>
          </p:pic>
        </mc:Fallback>
      </mc:AlternateContent>
      <p:sp>
        <p:nvSpPr>
          <p:cNvPr id="9" name="Title">
            <a:extLst>
              <a:ext uri="{FF2B5EF4-FFF2-40B4-BE49-F238E27FC236}">
                <a16:creationId xmlns:a16="http://schemas.microsoft.com/office/drawing/2014/main" id="{B42ACF2C-1A18-28AA-119D-A4C76F4CBE6E}"/>
              </a:ext>
            </a:extLst>
          </p:cNvPr>
          <p:cNvSpPr txBox="1">
            <a:spLocks/>
          </p:cNvSpPr>
          <p:nvPr/>
        </p:nvSpPr>
        <p:spPr>
          <a:xfrm>
            <a:off x="0" y="1"/>
            <a:ext cx="3140364" cy="65578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latin typeface="Chakra Petch" panose="00000500000000000000" pitchFamily="2" charset="-34"/>
                <a:cs typeface="Chakra Petch" panose="00000500000000000000" pitchFamily="2" charset="-34"/>
              </a:rPr>
              <a:t>Results</a:t>
            </a:r>
            <a:endParaRPr lang="en-US" dirty="0">
              <a:solidFill>
                <a:schemeClr val="bg1"/>
              </a:solidFill>
              <a:latin typeface="Chakra Petch" panose="00000500000000000000" pitchFamily="2" charset="-34"/>
              <a:cs typeface="Chakra Petch" panose="00000500000000000000" pitchFamily="2" charset="-34"/>
            </a:endParaRPr>
          </a:p>
        </p:txBody>
      </p:sp>
      <p:sp>
        <p:nvSpPr>
          <p:cNvPr id="2" name="TextBox 7">
            <a:extLst>
              <a:ext uri="{FF2B5EF4-FFF2-40B4-BE49-F238E27FC236}">
                <a16:creationId xmlns:a16="http://schemas.microsoft.com/office/drawing/2014/main" id="{93AE3D92-0075-1F49-57CD-FA060AB479A7}"/>
              </a:ext>
            </a:extLst>
          </p:cNvPr>
          <p:cNvSpPr txBox="1"/>
          <p:nvPr/>
        </p:nvSpPr>
        <p:spPr>
          <a:xfrm>
            <a:off x="-99120" y="3886199"/>
            <a:ext cx="3570089" cy="461665"/>
          </a:xfrm>
          <a:prstGeom prst="rect">
            <a:avLst/>
          </a:prstGeom>
          <a:noFill/>
        </p:spPr>
        <p:txBody>
          <a:bodyPr wrap="square">
            <a:spAutoFit/>
          </a:bodyPr>
          <a:lstStyle/>
          <a:p>
            <a:pPr algn="ctr"/>
            <a:r>
              <a:rPr lang="en-US" sz="2400" dirty="0">
                <a:solidFill>
                  <a:schemeClr val="bg1"/>
                </a:solidFill>
                <a:effectLst/>
                <a:latin typeface="Chakra Petch" panose="00000500000000000000" pitchFamily="2" charset="-34"/>
                <a:cs typeface="Chakra Petch" panose="00000500000000000000" pitchFamily="2" charset="-34"/>
              </a:rPr>
              <a:t>DatasetExperiment</a:t>
            </a:r>
          </a:p>
        </p:txBody>
      </p:sp>
      <p:pic>
        <p:nvPicPr>
          <p:cNvPr id="5" name="Graphic 49" descr="Cube with solid fill">
            <a:extLst>
              <a:ext uri="{FF2B5EF4-FFF2-40B4-BE49-F238E27FC236}">
                <a16:creationId xmlns:a16="http://schemas.microsoft.com/office/drawing/2014/main" id="{F3321BED-670A-ACEA-5C32-DD884DFC58A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28725" y="2971799"/>
            <a:ext cx="914400" cy="914400"/>
          </a:xfrm>
          <a:prstGeom prst="rect">
            <a:avLst/>
          </a:prstGeom>
        </p:spPr>
      </p:pic>
    </p:spTree>
    <p:extLst>
      <p:ext uri="{BB962C8B-B14F-4D97-AF65-F5344CB8AC3E}">
        <p14:creationId xmlns:p14="http://schemas.microsoft.com/office/powerpoint/2010/main" val="4059424613"/>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4" fill="hold" nodeType="withEffect">
                                  <p:stCondLst>
                                    <p:cond delay="50"/>
                                  </p:stCondLst>
                                  <p:childTnLst>
                                    <p:animEffect transition="out" filter="wipe(down)">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Hammer with solid fill">
            <a:extLst>
              <a:ext uri="{FF2B5EF4-FFF2-40B4-BE49-F238E27FC236}">
                <a16:creationId xmlns:a16="http://schemas.microsoft.com/office/drawing/2014/main" id="{84523CB9-C213-DBA8-F301-0E3821DDA3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40544" y="3009899"/>
            <a:ext cx="914400" cy="914400"/>
          </a:xfrm>
          <a:prstGeom prst="rect">
            <a:avLst/>
          </a:prstGeom>
        </p:spPr>
      </p:pic>
      <p:sp>
        <p:nvSpPr>
          <p:cNvPr id="4" name="TextBox 3">
            <a:extLst>
              <a:ext uri="{FF2B5EF4-FFF2-40B4-BE49-F238E27FC236}">
                <a16:creationId xmlns:a16="http://schemas.microsoft.com/office/drawing/2014/main" id="{930658AB-4479-8E6C-58B8-13B4E65FAA91}"/>
              </a:ext>
            </a:extLst>
          </p:cNvPr>
          <p:cNvSpPr txBox="1"/>
          <p:nvPr/>
        </p:nvSpPr>
        <p:spPr>
          <a:xfrm>
            <a:off x="4551363" y="679824"/>
            <a:ext cx="3089275" cy="523220"/>
          </a:xfrm>
          <a:prstGeom prst="rect">
            <a:avLst/>
          </a:prstGeom>
          <a:noFill/>
        </p:spPr>
        <p:txBody>
          <a:bodyPr wrap="square">
            <a:spAutoFit/>
          </a:bodyPr>
          <a:lstStyle/>
          <a:p>
            <a:pPr algn="ctr"/>
            <a:r>
              <a:rPr lang="en-US" sz="2800" b="1" cap="small" dirty="0">
                <a:solidFill>
                  <a:schemeClr val="bg1"/>
                </a:solidFill>
                <a:effectLst/>
                <a:latin typeface="Chakra Petch" panose="00000500000000000000" pitchFamily="2" charset="-34"/>
                <a:cs typeface="Chakra Petch" panose="00000500000000000000" pitchFamily="2" charset="-34"/>
              </a:rPr>
              <a:t>structToolbox</a:t>
            </a:r>
          </a:p>
        </p:txBody>
      </p:sp>
      <p:sp>
        <p:nvSpPr>
          <p:cNvPr id="3" name="TextBox 2">
            <a:extLst>
              <a:ext uri="{FF2B5EF4-FFF2-40B4-BE49-F238E27FC236}">
                <a16:creationId xmlns:a16="http://schemas.microsoft.com/office/drawing/2014/main" id="{4D09D201-84BC-5438-73E8-5092B53C65E9}"/>
              </a:ext>
            </a:extLst>
          </p:cNvPr>
          <p:cNvSpPr txBox="1"/>
          <p:nvPr/>
        </p:nvSpPr>
        <p:spPr>
          <a:xfrm>
            <a:off x="12425362" y="679824"/>
            <a:ext cx="3089275" cy="523220"/>
          </a:xfrm>
          <a:prstGeom prst="rect">
            <a:avLst/>
          </a:prstGeom>
          <a:noFill/>
        </p:spPr>
        <p:txBody>
          <a:bodyPr wrap="square">
            <a:spAutoFit/>
          </a:bodyPr>
          <a:lstStyle/>
          <a:p>
            <a:pPr algn="ctr"/>
            <a:r>
              <a:rPr lang="en-US" sz="2800" b="1" cap="small" dirty="0">
                <a:solidFill>
                  <a:schemeClr val="bg1"/>
                </a:solidFill>
                <a:effectLst/>
                <a:latin typeface="Chakra Petch" panose="00000500000000000000" pitchFamily="2" charset="-34"/>
                <a:cs typeface="Chakra Petch" panose="00000500000000000000" pitchFamily="2" charset="-34"/>
              </a:rPr>
              <a:t>Targets</a:t>
            </a:r>
          </a:p>
        </p:txBody>
      </p:sp>
      <p:pic>
        <p:nvPicPr>
          <p:cNvPr id="12" name="Graphic 11" descr="Wrench with solid fill">
            <a:extLst>
              <a:ext uri="{FF2B5EF4-FFF2-40B4-BE49-F238E27FC236}">
                <a16:creationId xmlns:a16="http://schemas.microsoft.com/office/drawing/2014/main" id="{4938B6C0-C6AB-22B4-225C-C4C94D7376D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16701" y="1585098"/>
            <a:ext cx="914400" cy="914400"/>
          </a:xfrm>
          <a:prstGeom prst="rect">
            <a:avLst/>
          </a:prstGeom>
        </p:spPr>
      </p:pic>
      <p:pic>
        <p:nvPicPr>
          <p:cNvPr id="16" name="Graphic 15" descr="Gears with solid fill">
            <a:extLst>
              <a:ext uri="{FF2B5EF4-FFF2-40B4-BE49-F238E27FC236}">
                <a16:creationId xmlns:a16="http://schemas.microsoft.com/office/drawing/2014/main" id="{FE59C9EC-597C-DD02-5728-1174B2A4DD5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45438" y="1585098"/>
            <a:ext cx="914400" cy="914400"/>
          </a:xfrm>
          <a:prstGeom prst="rect">
            <a:avLst/>
          </a:prstGeom>
        </p:spPr>
      </p:pic>
      <mc:AlternateContent xmlns:mc="http://schemas.openxmlformats.org/markup-compatibility/2006" xmlns:cx1="http://schemas.microsoft.com/office/drawing/2015/9/8/chartex">
        <mc:Choice Requires="cx1">
          <p:graphicFrame>
            <p:nvGraphicFramePr>
              <p:cNvPr id="11" name="Chart 10">
                <a:extLst>
                  <a:ext uri="{FF2B5EF4-FFF2-40B4-BE49-F238E27FC236}">
                    <a16:creationId xmlns:a16="http://schemas.microsoft.com/office/drawing/2014/main" id="{6C8A84A4-CDB3-71C0-99EF-20B6F52A668C}"/>
                  </a:ext>
                </a:extLst>
              </p:cNvPr>
              <p:cNvGraphicFramePr/>
              <p:nvPr/>
            </p:nvGraphicFramePr>
            <p:xfrm>
              <a:off x="3371850" y="2590800"/>
              <a:ext cx="8820150" cy="4267199"/>
            </p:xfrm>
            <a:graphic>
              <a:graphicData uri="http://schemas.microsoft.com/office/drawing/2014/chartex">
                <cx:chart xmlns:cx="http://schemas.microsoft.com/office/drawing/2014/chartex" xmlns:r="http://schemas.openxmlformats.org/officeDocument/2006/relationships" r:id="rId9"/>
              </a:graphicData>
            </a:graphic>
          </p:graphicFrame>
        </mc:Choice>
        <mc:Fallback xmlns="">
          <p:pic>
            <p:nvPicPr>
              <p:cNvPr id="11" name="Chart 10">
                <a:extLst>
                  <a:ext uri="{FF2B5EF4-FFF2-40B4-BE49-F238E27FC236}">
                    <a16:creationId xmlns:a16="http://schemas.microsoft.com/office/drawing/2014/main" id="{6C8A84A4-CDB3-71C0-99EF-20B6F52A668C}"/>
                  </a:ext>
                </a:extLst>
              </p:cNvPr>
              <p:cNvPicPr>
                <a:picLocks noGrp="1" noRot="1" noChangeAspect="1" noMove="1" noResize="1" noEditPoints="1" noAdjustHandles="1" noChangeArrowheads="1" noChangeShapeType="1"/>
              </p:cNvPicPr>
              <p:nvPr/>
            </p:nvPicPr>
            <p:blipFill>
              <a:blip r:embed="rId10"/>
              <a:stretch>
                <a:fillRect/>
              </a:stretch>
            </p:blipFill>
            <p:spPr>
              <a:xfrm>
                <a:off x="3371850" y="2590800"/>
                <a:ext cx="8820150" cy="4267199"/>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5" name="Chart 4">
                <a:extLst>
                  <a:ext uri="{FF2B5EF4-FFF2-40B4-BE49-F238E27FC236}">
                    <a16:creationId xmlns:a16="http://schemas.microsoft.com/office/drawing/2014/main" id="{3ECB8A91-70ED-1D25-4CB8-0913ADA61AEA}"/>
                  </a:ext>
                </a:extLst>
              </p:cNvPr>
              <p:cNvGraphicFramePr/>
              <p:nvPr/>
            </p:nvGraphicFramePr>
            <p:xfrm>
              <a:off x="3371850" y="2590801"/>
              <a:ext cx="8820150" cy="4267199"/>
            </p:xfrm>
            <a:graphic>
              <a:graphicData uri="http://schemas.microsoft.com/office/drawing/2014/chartex">
                <cx:chart xmlns:cx="http://schemas.microsoft.com/office/drawing/2014/chartex" xmlns:r="http://schemas.openxmlformats.org/officeDocument/2006/relationships" r:id="rId11"/>
              </a:graphicData>
            </a:graphic>
          </p:graphicFrame>
        </mc:Choice>
        <mc:Fallback xmlns="">
          <p:pic>
            <p:nvPicPr>
              <p:cNvPr id="5" name="Chart 4">
                <a:extLst>
                  <a:ext uri="{FF2B5EF4-FFF2-40B4-BE49-F238E27FC236}">
                    <a16:creationId xmlns:a16="http://schemas.microsoft.com/office/drawing/2014/main" id="{3ECB8A91-70ED-1D25-4CB8-0913ADA61AEA}"/>
                  </a:ext>
                </a:extLst>
              </p:cNvPr>
              <p:cNvPicPr>
                <a:picLocks noGrp="1" noRot="1" noChangeAspect="1" noMove="1" noResize="1" noEditPoints="1" noAdjustHandles="1" noChangeArrowheads="1" noChangeShapeType="1"/>
              </p:cNvPicPr>
              <p:nvPr/>
            </p:nvPicPr>
            <p:blipFill>
              <a:blip r:embed="rId12"/>
              <a:stretch>
                <a:fillRect/>
              </a:stretch>
            </p:blipFill>
            <p:spPr>
              <a:xfrm>
                <a:off x="3371850" y="2590801"/>
                <a:ext cx="8820150" cy="4267199"/>
              </a:xfrm>
              <a:prstGeom prst="rect">
                <a:avLst/>
              </a:prstGeom>
            </p:spPr>
          </p:pic>
        </mc:Fallback>
      </mc:AlternateContent>
      <p:sp>
        <p:nvSpPr>
          <p:cNvPr id="10" name="Title">
            <a:extLst>
              <a:ext uri="{FF2B5EF4-FFF2-40B4-BE49-F238E27FC236}">
                <a16:creationId xmlns:a16="http://schemas.microsoft.com/office/drawing/2014/main" id="{20E7F6F3-47F2-6BAA-3B6E-19160CA8FF70}"/>
              </a:ext>
            </a:extLst>
          </p:cNvPr>
          <p:cNvSpPr txBox="1">
            <a:spLocks/>
          </p:cNvSpPr>
          <p:nvPr/>
        </p:nvSpPr>
        <p:spPr>
          <a:xfrm>
            <a:off x="0" y="1"/>
            <a:ext cx="3140364" cy="65578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latin typeface="Chakra Petch" panose="00000500000000000000" pitchFamily="2" charset="-34"/>
                <a:cs typeface="Chakra Petch" panose="00000500000000000000" pitchFamily="2" charset="-34"/>
              </a:rPr>
              <a:t>Results</a:t>
            </a:r>
            <a:endParaRPr lang="en-US" dirty="0">
              <a:solidFill>
                <a:schemeClr val="bg1"/>
              </a:solidFill>
              <a:latin typeface="Chakra Petch" panose="00000500000000000000" pitchFamily="2" charset="-34"/>
              <a:cs typeface="Chakra Petch" panose="00000500000000000000" pitchFamily="2" charset="-34"/>
            </a:endParaRPr>
          </a:p>
        </p:txBody>
      </p:sp>
      <p:sp>
        <p:nvSpPr>
          <p:cNvPr id="2" name="TextBox 7">
            <a:extLst>
              <a:ext uri="{FF2B5EF4-FFF2-40B4-BE49-F238E27FC236}">
                <a16:creationId xmlns:a16="http://schemas.microsoft.com/office/drawing/2014/main" id="{FD561167-DE40-AE08-22F9-FC14B4774AC7}"/>
              </a:ext>
            </a:extLst>
          </p:cNvPr>
          <p:cNvSpPr txBox="1"/>
          <p:nvPr/>
        </p:nvSpPr>
        <p:spPr>
          <a:xfrm>
            <a:off x="-99120" y="3886199"/>
            <a:ext cx="3570089" cy="461665"/>
          </a:xfrm>
          <a:prstGeom prst="rect">
            <a:avLst/>
          </a:prstGeom>
          <a:noFill/>
        </p:spPr>
        <p:txBody>
          <a:bodyPr wrap="square">
            <a:spAutoFit/>
          </a:bodyPr>
          <a:lstStyle/>
          <a:p>
            <a:pPr algn="ctr"/>
            <a:r>
              <a:rPr lang="en-US" sz="2400" dirty="0">
                <a:solidFill>
                  <a:schemeClr val="bg1"/>
                </a:solidFill>
                <a:effectLst/>
                <a:latin typeface="Chakra Petch" panose="00000500000000000000" pitchFamily="2" charset="-34"/>
                <a:cs typeface="Chakra Petch" panose="00000500000000000000" pitchFamily="2" charset="-34"/>
              </a:rPr>
              <a:t>DatasetExperiment</a:t>
            </a:r>
          </a:p>
        </p:txBody>
      </p:sp>
      <p:pic>
        <p:nvPicPr>
          <p:cNvPr id="7" name="Graphic 49" descr="Cube with solid fill">
            <a:extLst>
              <a:ext uri="{FF2B5EF4-FFF2-40B4-BE49-F238E27FC236}">
                <a16:creationId xmlns:a16="http://schemas.microsoft.com/office/drawing/2014/main" id="{F2FD5364-F412-0BFE-682F-3DB8CDDE31B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28725" y="2971799"/>
            <a:ext cx="914400" cy="914400"/>
          </a:xfrm>
          <a:prstGeom prst="rect">
            <a:avLst/>
          </a:prstGeom>
        </p:spPr>
      </p:pic>
    </p:spTree>
    <p:extLst>
      <p:ext uri="{BB962C8B-B14F-4D97-AF65-F5344CB8AC3E}">
        <p14:creationId xmlns:p14="http://schemas.microsoft.com/office/powerpoint/2010/main" val="524454258"/>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4" fill="hold" nodeType="withEffect">
                                  <p:stCondLst>
                                    <p:cond delay="50"/>
                                  </p:stCondLst>
                                  <p:childTnLst>
                                    <p:animEffect transition="out" filter="wipe(down)">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descr="Wrench with solid fill">
            <a:extLst>
              <a:ext uri="{FF2B5EF4-FFF2-40B4-BE49-F238E27FC236}">
                <a16:creationId xmlns:a16="http://schemas.microsoft.com/office/drawing/2014/main" id="{4938B6C0-C6AB-22B4-225C-C4C94D7376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27844" y="2971799"/>
            <a:ext cx="914400" cy="914400"/>
          </a:xfrm>
          <a:prstGeom prst="rect">
            <a:avLst/>
          </a:prstGeom>
        </p:spPr>
      </p:pic>
      <p:sp>
        <p:nvSpPr>
          <p:cNvPr id="4" name="TextBox 3">
            <a:extLst>
              <a:ext uri="{FF2B5EF4-FFF2-40B4-BE49-F238E27FC236}">
                <a16:creationId xmlns:a16="http://schemas.microsoft.com/office/drawing/2014/main" id="{930658AB-4479-8E6C-58B8-13B4E65FAA91}"/>
              </a:ext>
            </a:extLst>
          </p:cNvPr>
          <p:cNvSpPr txBox="1"/>
          <p:nvPr/>
        </p:nvSpPr>
        <p:spPr>
          <a:xfrm>
            <a:off x="4551363" y="679824"/>
            <a:ext cx="3089275" cy="523220"/>
          </a:xfrm>
          <a:prstGeom prst="rect">
            <a:avLst/>
          </a:prstGeom>
          <a:noFill/>
        </p:spPr>
        <p:txBody>
          <a:bodyPr wrap="square">
            <a:spAutoFit/>
          </a:bodyPr>
          <a:lstStyle/>
          <a:p>
            <a:pPr algn="ctr"/>
            <a:r>
              <a:rPr lang="en-US" sz="2800" b="1" cap="small" dirty="0">
                <a:solidFill>
                  <a:schemeClr val="bg1"/>
                </a:solidFill>
                <a:effectLst/>
                <a:latin typeface="Chakra Petch" panose="00000500000000000000" pitchFamily="2" charset="-34"/>
                <a:cs typeface="Chakra Petch" panose="00000500000000000000" pitchFamily="2" charset="-34"/>
              </a:rPr>
              <a:t>structToolbox</a:t>
            </a:r>
          </a:p>
        </p:txBody>
      </p:sp>
      <p:sp>
        <p:nvSpPr>
          <p:cNvPr id="3" name="TextBox 2">
            <a:extLst>
              <a:ext uri="{FF2B5EF4-FFF2-40B4-BE49-F238E27FC236}">
                <a16:creationId xmlns:a16="http://schemas.microsoft.com/office/drawing/2014/main" id="{4D09D201-84BC-5438-73E8-5092B53C65E9}"/>
              </a:ext>
            </a:extLst>
          </p:cNvPr>
          <p:cNvSpPr txBox="1"/>
          <p:nvPr/>
        </p:nvSpPr>
        <p:spPr>
          <a:xfrm>
            <a:off x="12425362" y="679824"/>
            <a:ext cx="3089275" cy="523220"/>
          </a:xfrm>
          <a:prstGeom prst="rect">
            <a:avLst/>
          </a:prstGeom>
          <a:noFill/>
        </p:spPr>
        <p:txBody>
          <a:bodyPr wrap="square">
            <a:spAutoFit/>
          </a:bodyPr>
          <a:lstStyle/>
          <a:p>
            <a:pPr algn="ctr"/>
            <a:r>
              <a:rPr lang="en-US" sz="2800" b="1" cap="small" dirty="0">
                <a:solidFill>
                  <a:schemeClr val="bg1"/>
                </a:solidFill>
                <a:effectLst/>
                <a:latin typeface="Chakra Petch" panose="00000500000000000000" pitchFamily="2" charset="-34"/>
                <a:cs typeface="Chakra Petch" panose="00000500000000000000" pitchFamily="2" charset="-34"/>
              </a:rPr>
              <a:t>Targets</a:t>
            </a:r>
          </a:p>
        </p:txBody>
      </p:sp>
      <p:pic>
        <p:nvPicPr>
          <p:cNvPr id="16" name="Graphic 15" descr="Gears with solid fill">
            <a:extLst>
              <a:ext uri="{FF2B5EF4-FFF2-40B4-BE49-F238E27FC236}">
                <a16:creationId xmlns:a16="http://schemas.microsoft.com/office/drawing/2014/main" id="{FE59C9EC-597C-DD02-5728-1174B2A4DD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45438" y="1585098"/>
            <a:ext cx="914400" cy="914400"/>
          </a:xfrm>
          <a:prstGeom prst="rect">
            <a:avLst/>
          </a:prstGeom>
        </p:spPr>
      </p:pic>
      <mc:AlternateContent xmlns:mc="http://schemas.openxmlformats.org/markup-compatibility/2006" xmlns:cx1="http://schemas.microsoft.com/office/drawing/2015/9/8/chartex">
        <mc:Choice Requires="cx1">
          <p:graphicFrame>
            <p:nvGraphicFramePr>
              <p:cNvPr id="11" name="Chart 10">
                <a:extLst>
                  <a:ext uri="{FF2B5EF4-FFF2-40B4-BE49-F238E27FC236}">
                    <a16:creationId xmlns:a16="http://schemas.microsoft.com/office/drawing/2014/main" id="{6C8A84A4-CDB3-71C0-99EF-20B6F52A668C}"/>
                  </a:ext>
                </a:extLst>
              </p:cNvPr>
              <p:cNvGraphicFramePr/>
              <p:nvPr/>
            </p:nvGraphicFramePr>
            <p:xfrm>
              <a:off x="3371850" y="2590800"/>
              <a:ext cx="8820150" cy="4267199"/>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11" name="Chart 10">
                <a:extLst>
                  <a:ext uri="{FF2B5EF4-FFF2-40B4-BE49-F238E27FC236}">
                    <a16:creationId xmlns:a16="http://schemas.microsoft.com/office/drawing/2014/main" id="{6C8A84A4-CDB3-71C0-99EF-20B6F52A668C}"/>
                  </a:ext>
                </a:extLst>
              </p:cNvPr>
              <p:cNvPicPr>
                <a:picLocks noGrp="1" noRot="1" noChangeAspect="1" noMove="1" noResize="1" noEditPoints="1" noAdjustHandles="1" noChangeArrowheads="1" noChangeShapeType="1"/>
              </p:cNvPicPr>
              <p:nvPr/>
            </p:nvPicPr>
            <p:blipFill>
              <a:blip r:embed="rId7"/>
              <a:stretch>
                <a:fillRect/>
              </a:stretch>
            </p:blipFill>
            <p:spPr>
              <a:xfrm>
                <a:off x="3371850" y="2590800"/>
                <a:ext cx="8820150" cy="4267199"/>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5" name="Chart 4">
                <a:extLst>
                  <a:ext uri="{FF2B5EF4-FFF2-40B4-BE49-F238E27FC236}">
                    <a16:creationId xmlns:a16="http://schemas.microsoft.com/office/drawing/2014/main" id="{817AE087-5F72-E1EC-2DE4-7D5686E28207}"/>
                  </a:ext>
                </a:extLst>
              </p:cNvPr>
              <p:cNvGraphicFramePr/>
              <p:nvPr/>
            </p:nvGraphicFramePr>
            <p:xfrm>
              <a:off x="3371850" y="2590799"/>
              <a:ext cx="8820150" cy="4267199"/>
            </p:xfrm>
            <a:graphic>
              <a:graphicData uri="http://schemas.microsoft.com/office/drawing/2014/chartex">
                <cx:chart xmlns:cx="http://schemas.microsoft.com/office/drawing/2014/chartex" xmlns:r="http://schemas.openxmlformats.org/officeDocument/2006/relationships" r:id="rId8"/>
              </a:graphicData>
            </a:graphic>
          </p:graphicFrame>
        </mc:Choice>
        <mc:Fallback xmlns="">
          <p:pic>
            <p:nvPicPr>
              <p:cNvPr id="5" name="Chart 4">
                <a:extLst>
                  <a:ext uri="{FF2B5EF4-FFF2-40B4-BE49-F238E27FC236}">
                    <a16:creationId xmlns:a16="http://schemas.microsoft.com/office/drawing/2014/main" id="{817AE087-5F72-E1EC-2DE4-7D5686E28207}"/>
                  </a:ext>
                </a:extLst>
              </p:cNvPr>
              <p:cNvPicPr>
                <a:picLocks noGrp="1" noRot="1" noChangeAspect="1" noMove="1" noResize="1" noEditPoints="1" noAdjustHandles="1" noChangeArrowheads="1" noChangeShapeType="1"/>
              </p:cNvPicPr>
              <p:nvPr/>
            </p:nvPicPr>
            <p:blipFill>
              <a:blip r:embed="rId9"/>
              <a:stretch>
                <a:fillRect/>
              </a:stretch>
            </p:blipFill>
            <p:spPr>
              <a:xfrm>
                <a:off x="3371850" y="2590799"/>
                <a:ext cx="8820150" cy="4267199"/>
              </a:xfrm>
              <a:prstGeom prst="rect">
                <a:avLst/>
              </a:prstGeom>
            </p:spPr>
          </p:pic>
        </mc:Fallback>
      </mc:AlternateContent>
      <p:sp>
        <p:nvSpPr>
          <p:cNvPr id="9" name="Title">
            <a:extLst>
              <a:ext uri="{FF2B5EF4-FFF2-40B4-BE49-F238E27FC236}">
                <a16:creationId xmlns:a16="http://schemas.microsoft.com/office/drawing/2014/main" id="{9FFA8D3F-7F64-6947-68CE-24470667837A}"/>
              </a:ext>
            </a:extLst>
          </p:cNvPr>
          <p:cNvSpPr txBox="1">
            <a:spLocks/>
          </p:cNvSpPr>
          <p:nvPr/>
        </p:nvSpPr>
        <p:spPr>
          <a:xfrm>
            <a:off x="0" y="1"/>
            <a:ext cx="3140364" cy="65578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latin typeface="Chakra Petch" panose="00000500000000000000" pitchFamily="2" charset="-34"/>
                <a:cs typeface="Chakra Petch" panose="00000500000000000000" pitchFamily="2" charset="-34"/>
              </a:rPr>
              <a:t>Results</a:t>
            </a:r>
            <a:endParaRPr lang="en-US" dirty="0">
              <a:solidFill>
                <a:schemeClr val="bg1"/>
              </a:solidFill>
              <a:latin typeface="Chakra Petch" panose="00000500000000000000" pitchFamily="2" charset="-34"/>
              <a:cs typeface="Chakra Petch" panose="00000500000000000000" pitchFamily="2" charset="-34"/>
            </a:endParaRPr>
          </a:p>
        </p:txBody>
      </p:sp>
      <p:sp>
        <p:nvSpPr>
          <p:cNvPr id="2" name="TextBox 7">
            <a:extLst>
              <a:ext uri="{FF2B5EF4-FFF2-40B4-BE49-F238E27FC236}">
                <a16:creationId xmlns:a16="http://schemas.microsoft.com/office/drawing/2014/main" id="{FBCDD843-EE10-E738-E615-1E240442A1DA}"/>
              </a:ext>
            </a:extLst>
          </p:cNvPr>
          <p:cNvSpPr txBox="1"/>
          <p:nvPr/>
        </p:nvSpPr>
        <p:spPr>
          <a:xfrm>
            <a:off x="-99120" y="3886199"/>
            <a:ext cx="3570089" cy="461665"/>
          </a:xfrm>
          <a:prstGeom prst="rect">
            <a:avLst/>
          </a:prstGeom>
          <a:noFill/>
        </p:spPr>
        <p:txBody>
          <a:bodyPr wrap="square">
            <a:spAutoFit/>
          </a:bodyPr>
          <a:lstStyle/>
          <a:p>
            <a:pPr algn="ctr"/>
            <a:r>
              <a:rPr lang="en-US" sz="2400" dirty="0">
                <a:solidFill>
                  <a:schemeClr val="bg1"/>
                </a:solidFill>
                <a:effectLst/>
                <a:latin typeface="Chakra Petch" panose="00000500000000000000" pitchFamily="2" charset="-34"/>
                <a:cs typeface="Chakra Petch" panose="00000500000000000000" pitchFamily="2" charset="-34"/>
              </a:rPr>
              <a:t>DatasetExperiment</a:t>
            </a:r>
          </a:p>
        </p:txBody>
      </p:sp>
      <p:pic>
        <p:nvPicPr>
          <p:cNvPr id="6" name="Graphic 49" descr="Cube with solid fill">
            <a:extLst>
              <a:ext uri="{FF2B5EF4-FFF2-40B4-BE49-F238E27FC236}">
                <a16:creationId xmlns:a16="http://schemas.microsoft.com/office/drawing/2014/main" id="{82471DFC-7E04-B334-B164-9166C291745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28725" y="2971799"/>
            <a:ext cx="914400" cy="914400"/>
          </a:xfrm>
          <a:prstGeom prst="rect">
            <a:avLst/>
          </a:prstGeom>
        </p:spPr>
      </p:pic>
    </p:spTree>
    <p:extLst>
      <p:ext uri="{BB962C8B-B14F-4D97-AF65-F5344CB8AC3E}">
        <p14:creationId xmlns:p14="http://schemas.microsoft.com/office/powerpoint/2010/main" val="270525864"/>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4" fill="hold" nodeType="withEffect">
                                  <p:stCondLst>
                                    <p:cond delay="50"/>
                                  </p:stCondLst>
                                  <p:childTnLst>
                                    <p:animEffect transition="out" filter="wipe(down)">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Introduction</a:t>
            </a:r>
          </a:p>
        </p:txBody>
      </p:sp>
      <p:sp>
        <p:nvSpPr>
          <p:cNvPr id="5" name="Title 1">
            <a:extLst>
              <a:ext uri="{FF2B5EF4-FFF2-40B4-BE49-F238E27FC236}">
                <a16:creationId xmlns:a16="http://schemas.microsoft.com/office/drawing/2014/main" id="{C0C7759A-FD0B-DA63-6CE2-C7FB431B9BB0}"/>
              </a:ext>
            </a:extLst>
          </p:cNvPr>
          <p:cNvSpPr txBox="1">
            <a:spLocks/>
          </p:cNvSpPr>
          <p:nvPr/>
        </p:nvSpPr>
        <p:spPr>
          <a:xfrm>
            <a:off x="8449047" y="568508"/>
            <a:ext cx="1369123" cy="645872"/>
          </a:xfrm>
          <a:prstGeom prst="rect">
            <a:avLst/>
          </a:prstGeom>
          <a:ln>
            <a:noFill/>
          </a:ln>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hakra Petch" panose="00000500000000000000" pitchFamily="2" charset="-34"/>
                <a:cs typeface="Chakra Petch" panose="00000500000000000000" pitchFamily="2" charset="-34"/>
              </a:rPr>
              <a:t>NMR</a:t>
            </a:r>
          </a:p>
        </p:txBody>
      </p:sp>
      <p:sp>
        <p:nvSpPr>
          <p:cNvPr id="3" name="Title 1">
            <a:extLst>
              <a:ext uri="{FF2B5EF4-FFF2-40B4-BE49-F238E27FC236}">
                <a16:creationId xmlns:a16="http://schemas.microsoft.com/office/drawing/2014/main" id="{4871BBF9-CFE2-9095-8F96-5836463BFB2D}"/>
              </a:ext>
            </a:extLst>
          </p:cNvPr>
          <p:cNvSpPr txBox="1">
            <a:spLocks/>
          </p:cNvSpPr>
          <p:nvPr/>
        </p:nvSpPr>
        <p:spPr>
          <a:xfrm>
            <a:off x="2373831" y="565279"/>
            <a:ext cx="926239" cy="652330"/>
          </a:xfrm>
          <a:prstGeom prst="rect">
            <a:avLst/>
          </a:prstGeom>
          <a:ln>
            <a:noFill/>
          </a:ln>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hakra Petch" panose="00000500000000000000" pitchFamily="2" charset="-34"/>
                <a:cs typeface="Chakra Petch" panose="00000500000000000000" pitchFamily="2" charset="-34"/>
              </a:rPr>
              <a:t>MS</a:t>
            </a:r>
          </a:p>
        </p:txBody>
      </p:sp>
      <p:cxnSp>
        <p:nvCxnSpPr>
          <p:cNvPr id="7" name="Connector: Elbow 6">
            <a:extLst>
              <a:ext uri="{FF2B5EF4-FFF2-40B4-BE49-F238E27FC236}">
                <a16:creationId xmlns:a16="http://schemas.microsoft.com/office/drawing/2014/main" id="{37686634-179D-42CB-E4E9-77C14ED7B2FC}"/>
              </a:ext>
            </a:extLst>
          </p:cNvPr>
          <p:cNvCxnSpPr>
            <a:cxnSpLocks/>
            <a:stCxn id="3" idx="2"/>
            <a:endCxn id="5" idx="2"/>
          </p:cNvCxnSpPr>
          <p:nvPr/>
        </p:nvCxnSpPr>
        <p:spPr>
          <a:xfrm rot="5400000" flipH="1" flipV="1">
            <a:off x="5983665" y="-1932334"/>
            <a:ext cx="3229" cy="6296658"/>
          </a:xfrm>
          <a:prstGeom prst="bentConnector3">
            <a:avLst>
              <a:gd name="adj1" fmla="val -7079591"/>
            </a:avLst>
          </a:prstGeom>
          <a:ln w="190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Arrow Connector 23">
            <a:extLst>
              <a:ext uri="{FF2B5EF4-FFF2-40B4-BE49-F238E27FC236}">
                <a16:creationId xmlns:a16="http://schemas.microsoft.com/office/drawing/2014/main" id="{291E9337-2C32-F462-940E-767FCF7D019F}"/>
              </a:ext>
            </a:extLst>
          </p:cNvPr>
          <p:cNvCxnSpPr>
            <a:cxnSpLocks/>
          </p:cNvCxnSpPr>
          <p:nvPr/>
        </p:nvCxnSpPr>
        <p:spPr>
          <a:xfrm>
            <a:off x="6096000" y="1452563"/>
            <a:ext cx="0" cy="52734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6" name="Title 1">
            <a:extLst>
              <a:ext uri="{FF2B5EF4-FFF2-40B4-BE49-F238E27FC236}">
                <a16:creationId xmlns:a16="http://schemas.microsoft.com/office/drawing/2014/main" id="{5D71F519-F25A-FC3F-04BB-9A182CD39162}"/>
              </a:ext>
            </a:extLst>
          </p:cNvPr>
          <p:cNvSpPr txBox="1">
            <a:spLocks/>
          </p:cNvSpPr>
          <p:nvPr/>
        </p:nvSpPr>
        <p:spPr>
          <a:xfrm>
            <a:off x="4583984" y="825361"/>
            <a:ext cx="3024033" cy="655782"/>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Chakra Petch" panose="00000500000000000000" pitchFamily="2" charset="-34"/>
                <a:cs typeface="Chakra Petch" panose="00000500000000000000" pitchFamily="2" charset="-34"/>
              </a:rPr>
              <a:t>Preprocessing</a:t>
            </a:r>
          </a:p>
        </p:txBody>
      </p:sp>
      <mc:AlternateContent xmlns:mc="http://schemas.openxmlformats.org/markup-compatibility/2006" xmlns:a14="http://schemas.microsoft.com/office/drawing/2010/main">
        <mc:Choice Requires="a14">
          <p:graphicFrame>
            <p:nvGraphicFramePr>
              <p:cNvPr id="27" name="Table 26">
                <a:extLst>
                  <a:ext uri="{FF2B5EF4-FFF2-40B4-BE49-F238E27FC236}">
                    <a16:creationId xmlns:a16="http://schemas.microsoft.com/office/drawing/2014/main" id="{05594443-C640-4449-C72B-3571F50D7168}"/>
                  </a:ext>
                </a:extLst>
              </p:cNvPr>
              <p:cNvGraphicFramePr>
                <a:graphicFrameLocks noGrp="1"/>
              </p:cNvGraphicFramePr>
              <p:nvPr>
                <p:extLst>
                  <p:ext uri="{D42A27DB-BD31-4B8C-83A1-F6EECF244321}">
                    <p14:modId xmlns:p14="http://schemas.microsoft.com/office/powerpoint/2010/main" val="2535336915"/>
                  </p:ext>
                </p:extLst>
              </p:nvPr>
            </p:nvGraphicFramePr>
            <p:xfrm>
              <a:off x="4470360" y="2013604"/>
              <a:ext cx="3251280" cy="741700"/>
            </p:xfrm>
            <a:graphic>
              <a:graphicData uri="http://schemas.openxmlformats.org/drawingml/2006/table">
                <a:tbl>
                  <a:tblPr firstRow="1" bandRow="1">
                    <a:tableStyleId>{793D81CF-94F2-401A-BA57-92F5A7B2D0C5}</a:tableStyleId>
                  </a:tblPr>
                  <a:tblGrid>
                    <a:gridCol w="650256">
                      <a:extLst>
                        <a:ext uri="{9D8B030D-6E8A-4147-A177-3AD203B41FA5}">
                          <a16:colId xmlns:a16="http://schemas.microsoft.com/office/drawing/2014/main" val="2266369248"/>
                        </a:ext>
                      </a:extLst>
                    </a:gridCol>
                    <a:gridCol w="650256">
                      <a:extLst>
                        <a:ext uri="{9D8B030D-6E8A-4147-A177-3AD203B41FA5}">
                          <a16:colId xmlns:a16="http://schemas.microsoft.com/office/drawing/2014/main" val="571172494"/>
                        </a:ext>
                      </a:extLst>
                    </a:gridCol>
                    <a:gridCol w="650256">
                      <a:extLst>
                        <a:ext uri="{9D8B030D-6E8A-4147-A177-3AD203B41FA5}">
                          <a16:colId xmlns:a16="http://schemas.microsoft.com/office/drawing/2014/main" val="62063635"/>
                        </a:ext>
                      </a:extLst>
                    </a:gridCol>
                    <a:gridCol w="650256">
                      <a:extLst>
                        <a:ext uri="{9D8B030D-6E8A-4147-A177-3AD203B41FA5}">
                          <a16:colId xmlns:a16="http://schemas.microsoft.com/office/drawing/2014/main" val="3636307865"/>
                        </a:ext>
                      </a:extLst>
                    </a:gridCol>
                    <a:gridCol w="650256">
                      <a:extLst>
                        <a:ext uri="{9D8B030D-6E8A-4147-A177-3AD203B41FA5}">
                          <a16:colId xmlns:a16="http://schemas.microsoft.com/office/drawing/2014/main" val="1735463142"/>
                        </a:ext>
                      </a:extLst>
                    </a:gridCol>
                  </a:tblGrid>
                  <a:tr h="148340">
                    <a:tc>
                      <a:txBody>
                        <a:bodyPr/>
                        <a:lstStyle/>
                        <a:p>
                          <a:pPr algn="ctr"/>
                          <a14:m>
                            <m:oMathPara xmlns:m="http://schemas.openxmlformats.org/officeDocument/2006/math">
                              <m:oMathParaPr>
                                <m:jc m:val="centerGroup"/>
                              </m:oMathParaPr>
                              <m:oMath xmlns:m="http://schemas.openxmlformats.org/officeDocument/2006/math">
                                <m:r>
                                  <a:rPr lang="en-US" sz="700" i="1" dirty="0" smtClean="0">
                                    <a:solidFill>
                                      <a:schemeClr val="bg1"/>
                                    </a:solidFill>
                                    <a:latin typeface="Cambria Math" panose="02040503050406030204" pitchFamily="18" charset="0"/>
                                    <a:cs typeface="Chakra Petch" panose="00000500000000000000" pitchFamily="2" charset="-34"/>
                                  </a:rPr>
                                  <m:t>𝑛</m:t>
                                </m:r>
                                <m:r>
                                  <a:rPr lang="en-US" sz="700" i="1" dirty="0" smtClean="0">
                                    <a:solidFill>
                                      <a:schemeClr val="bg1"/>
                                    </a:solidFill>
                                    <a:latin typeface="Cambria Math" panose="02040503050406030204" pitchFamily="18" charset="0"/>
                                    <a:ea typeface="Cambria Math" panose="02040503050406030204" pitchFamily="18" charset="0"/>
                                    <a:cs typeface="Chakra Petch" panose="00000500000000000000" pitchFamily="2" charset="-34"/>
                                  </a:rPr>
                                  <m:t>×</m:t>
                                </m:r>
                                <m:r>
                                  <a:rPr lang="en-US" sz="700" i="1" dirty="0" smtClean="0">
                                    <a:solidFill>
                                      <a:schemeClr val="bg1"/>
                                    </a:solidFill>
                                    <a:latin typeface="Cambria Math" panose="02040503050406030204" pitchFamily="18" charset="0"/>
                                    <a:cs typeface="Chakra Petch" panose="00000500000000000000" pitchFamily="2" charset="-34"/>
                                  </a:rPr>
                                  <m:t>𝑚</m:t>
                                </m:r>
                              </m:oMath>
                            </m:oMathPara>
                          </a14:m>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700" b="1" i="1" smtClean="0">
                                        <a:solidFill>
                                          <a:srgbClr val="96DCF8"/>
                                        </a:solidFill>
                                        <a:latin typeface="Cambria Math" panose="02040503050406030204" pitchFamily="18" charset="0"/>
                                        <a:cs typeface="Chakra Petch" panose="00000500000000000000" pitchFamily="2" charset="-34"/>
                                      </a:rPr>
                                    </m:ctrlPr>
                                  </m:sSubPr>
                                  <m:e>
                                    <m:r>
                                      <a:rPr lang="en-US" sz="700" b="1" i="1" smtClean="0">
                                        <a:solidFill>
                                          <a:srgbClr val="96DCF8"/>
                                        </a:solidFill>
                                        <a:latin typeface="Cambria Math" panose="02040503050406030204" pitchFamily="18" charset="0"/>
                                        <a:cs typeface="Chakra Petch" panose="00000500000000000000" pitchFamily="2" charset="-34"/>
                                      </a:rPr>
                                      <m:t>𝑭𝒆𝒂𝒕𝒖𝒓𝒆</m:t>
                                    </m:r>
                                  </m:e>
                                  <m:sub>
                                    <m:r>
                                      <a:rPr lang="en-US" sz="700" b="1" i="1" smtClean="0">
                                        <a:solidFill>
                                          <a:srgbClr val="96DCF8"/>
                                        </a:solidFill>
                                        <a:latin typeface="Cambria Math" panose="02040503050406030204" pitchFamily="18" charset="0"/>
                                        <a:cs typeface="Chakra Petch" panose="00000500000000000000" pitchFamily="2" charset="-34"/>
                                      </a:rPr>
                                      <m:t>𝟏</m:t>
                                    </m:r>
                                  </m:sub>
                                </m:sSub>
                              </m:oMath>
                            </m:oMathPara>
                          </a14:m>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700" b="1" i="1" smtClean="0">
                                        <a:solidFill>
                                          <a:srgbClr val="F2CFEE"/>
                                        </a:solidFill>
                                        <a:latin typeface="Cambria Math" panose="02040503050406030204" pitchFamily="18" charset="0"/>
                                        <a:cs typeface="Chakra Petch" panose="00000500000000000000" pitchFamily="2" charset="-34"/>
                                      </a:rPr>
                                    </m:ctrlPr>
                                  </m:sSubPr>
                                  <m:e>
                                    <m:r>
                                      <a:rPr lang="en-US" sz="700" b="1" i="1" smtClean="0">
                                        <a:solidFill>
                                          <a:srgbClr val="F2CFEE"/>
                                        </a:solidFill>
                                        <a:latin typeface="Cambria Math" panose="02040503050406030204" pitchFamily="18" charset="0"/>
                                        <a:cs typeface="Chakra Petch" panose="00000500000000000000" pitchFamily="2" charset="-34"/>
                                      </a:rPr>
                                      <m:t>𝑭𝒆𝒂𝒕𝒖𝒓𝒆</m:t>
                                    </m:r>
                                  </m:e>
                                  <m:sub>
                                    <m:r>
                                      <a:rPr lang="en-US" sz="700" b="1" i="1" smtClean="0">
                                        <a:solidFill>
                                          <a:srgbClr val="F2CFEE"/>
                                        </a:solidFill>
                                        <a:latin typeface="Cambria Math" panose="02040503050406030204" pitchFamily="18" charset="0"/>
                                        <a:cs typeface="Chakra Petch" panose="00000500000000000000" pitchFamily="2" charset="-34"/>
                                      </a:rPr>
                                      <m:t>𝟐</m:t>
                                    </m:r>
                                  </m:sub>
                                </m:sSub>
                              </m:oMath>
                            </m:oMathPara>
                          </a14:m>
                          <a:endParaRPr lang="en-US" sz="700" dirty="0">
                            <a:solidFill>
                              <a:srgbClr val="F2CFEE"/>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US" sz="700" i="1" smtClean="0">
                                    <a:solidFill>
                                      <a:schemeClr val="bg1"/>
                                    </a:solidFill>
                                    <a:latin typeface="Cambria Math" panose="02040503050406030204" pitchFamily="18" charset="0"/>
                                    <a:ea typeface="Cambria Math" panose="02040503050406030204" pitchFamily="18" charset="0"/>
                                    <a:cs typeface="Chakra Petch" panose="00000500000000000000" pitchFamily="2" charset="-34"/>
                                  </a:rPr>
                                  <m:t>⋯</m:t>
                                </m:r>
                              </m:oMath>
                            </m:oMathPara>
                          </a14:m>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700" b="1" i="1" smtClean="0">
                                        <a:solidFill>
                                          <a:schemeClr val="bg1"/>
                                        </a:solidFill>
                                        <a:latin typeface="Cambria Math" panose="02040503050406030204" pitchFamily="18" charset="0"/>
                                        <a:cs typeface="Chakra Petch" panose="00000500000000000000" pitchFamily="2" charset="-34"/>
                                      </a:rPr>
                                    </m:ctrlPr>
                                  </m:sSubPr>
                                  <m:e>
                                    <m:r>
                                      <a:rPr lang="en-US" sz="700" b="1" i="1" smtClean="0">
                                        <a:solidFill>
                                          <a:schemeClr val="bg1"/>
                                        </a:solidFill>
                                        <a:latin typeface="Cambria Math" panose="02040503050406030204" pitchFamily="18" charset="0"/>
                                        <a:cs typeface="Chakra Petch" panose="00000500000000000000" pitchFamily="2" charset="-34"/>
                                      </a:rPr>
                                      <m:t>𝑭𝒆𝒂𝒕𝒖𝒓𝒆</m:t>
                                    </m:r>
                                  </m:e>
                                  <m:sub>
                                    <m:r>
                                      <a:rPr lang="en-US" sz="700" b="1" i="1" smtClean="0">
                                        <a:solidFill>
                                          <a:schemeClr val="bg1"/>
                                        </a:solidFill>
                                        <a:latin typeface="Cambria Math" panose="02040503050406030204" pitchFamily="18" charset="0"/>
                                        <a:cs typeface="Chakra Petch" panose="00000500000000000000" pitchFamily="2" charset="-34"/>
                                      </a:rPr>
                                      <m:t>𝒎</m:t>
                                    </m:r>
                                  </m:sub>
                                </m:sSub>
                              </m:oMath>
                            </m:oMathPara>
                          </a14:m>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2556646"/>
                      </a:ext>
                    </a:extLst>
                  </a:tr>
                  <a:tr h="148340">
                    <a:tc>
                      <a:txBody>
                        <a:bodyPr/>
                        <a:lstStyle/>
                        <a:p>
                          <a:pPr algn="ctr"/>
                          <a14:m>
                            <m:oMathPara xmlns:m="http://schemas.openxmlformats.org/officeDocument/2006/math">
                              <m:oMathParaPr>
                                <m:jc m:val="centerGroup"/>
                              </m:oMathParaPr>
                              <m:oMath xmlns:m="http://schemas.openxmlformats.org/officeDocument/2006/math">
                                <m:sSub>
                                  <m:sSubPr>
                                    <m:ctrlPr>
                                      <a:rPr lang="en-US" sz="700" b="1" i="1" smtClean="0">
                                        <a:solidFill>
                                          <a:srgbClr val="96DCF8"/>
                                        </a:solidFill>
                                        <a:latin typeface="Cambria Math" panose="02040503050406030204" pitchFamily="18" charset="0"/>
                                        <a:cs typeface="Chakra Petch" panose="00000500000000000000" pitchFamily="2" charset="-34"/>
                                      </a:rPr>
                                    </m:ctrlPr>
                                  </m:sSubPr>
                                  <m:e>
                                    <m:r>
                                      <a:rPr lang="en-US" sz="700" b="1" i="1" smtClean="0">
                                        <a:solidFill>
                                          <a:srgbClr val="96DCF8"/>
                                        </a:solidFill>
                                        <a:latin typeface="Cambria Math" panose="02040503050406030204" pitchFamily="18" charset="0"/>
                                        <a:cs typeface="Chakra Petch" panose="00000500000000000000" pitchFamily="2" charset="-34"/>
                                      </a:rPr>
                                      <m:t>𝑺𝒂𝒎𝒑𝒍𝒆</m:t>
                                    </m:r>
                                  </m:e>
                                  <m:sub>
                                    <m:r>
                                      <a:rPr lang="en-US" sz="700" b="1" i="1" smtClean="0">
                                        <a:solidFill>
                                          <a:srgbClr val="96DCF8"/>
                                        </a:solidFill>
                                        <a:latin typeface="Cambria Math" panose="02040503050406030204" pitchFamily="18" charset="0"/>
                                        <a:cs typeface="Chakra Petch" panose="00000500000000000000" pitchFamily="2" charset="-34"/>
                                      </a:rPr>
                                      <m:t>𝟏</m:t>
                                    </m:r>
                                  </m:sub>
                                </m:sSub>
                              </m:oMath>
                            </m:oMathPara>
                          </a14:m>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9218803"/>
                      </a:ext>
                    </a:extLst>
                  </a:tr>
                  <a:tr h="148340">
                    <a:tc>
                      <a:txBody>
                        <a:bodyPr/>
                        <a:lstStyle/>
                        <a:p>
                          <a:pPr algn="ctr"/>
                          <a14:m>
                            <m:oMathPara xmlns:m="http://schemas.openxmlformats.org/officeDocument/2006/math">
                              <m:oMathParaPr>
                                <m:jc m:val="centerGroup"/>
                              </m:oMathParaPr>
                              <m:oMath xmlns:m="http://schemas.openxmlformats.org/officeDocument/2006/math">
                                <m:sSub>
                                  <m:sSubPr>
                                    <m:ctrlPr>
                                      <a:rPr lang="en-US" sz="700" b="1" i="1" smtClean="0">
                                        <a:solidFill>
                                          <a:srgbClr val="F2CFEE"/>
                                        </a:solidFill>
                                        <a:latin typeface="Cambria Math" panose="02040503050406030204" pitchFamily="18" charset="0"/>
                                        <a:cs typeface="Chakra Petch" panose="00000500000000000000" pitchFamily="2" charset="-34"/>
                                      </a:rPr>
                                    </m:ctrlPr>
                                  </m:sSubPr>
                                  <m:e>
                                    <m:r>
                                      <a:rPr lang="en-US" sz="700" b="1" i="1" smtClean="0">
                                        <a:solidFill>
                                          <a:srgbClr val="F2CFEE"/>
                                        </a:solidFill>
                                        <a:latin typeface="Cambria Math" panose="02040503050406030204" pitchFamily="18" charset="0"/>
                                        <a:cs typeface="Chakra Petch" panose="00000500000000000000" pitchFamily="2" charset="-34"/>
                                      </a:rPr>
                                      <m:t>𝑺𝒂𝒎𝒑𝒍𝒆</m:t>
                                    </m:r>
                                  </m:e>
                                  <m:sub>
                                    <m:r>
                                      <a:rPr lang="en-US" sz="700" b="1" i="1" smtClean="0">
                                        <a:solidFill>
                                          <a:srgbClr val="F2CFEE"/>
                                        </a:solidFill>
                                        <a:latin typeface="Cambria Math" panose="02040503050406030204" pitchFamily="18" charset="0"/>
                                        <a:cs typeface="Chakra Petch" panose="00000500000000000000" pitchFamily="2" charset="-34"/>
                                      </a:rPr>
                                      <m:t>𝟐</m:t>
                                    </m:r>
                                  </m:sub>
                                </m:sSub>
                              </m:oMath>
                            </m:oMathPara>
                          </a14:m>
                          <a:endParaRPr lang="en-US" sz="700" dirty="0">
                            <a:solidFill>
                              <a:srgbClr val="F2CFEE"/>
                            </a:solidFill>
                            <a:latin typeface="Chakra Petch" panose="00000500000000000000" pitchFamily="2" charset="-34"/>
                            <a:cs typeface="Chakra Petch" panose="00000500000000000000" pitchFamily="2" charset="-34"/>
                          </a:endParaRPr>
                        </a:p>
                      </a:txBody>
                      <a:tcPr marL="36577" marR="36577" marT="18288" marB="18288"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6806903"/>
                      </a:ext>
                    </a:extLst>
                  </a:tr>
                  <a:tr h="148340">
                    <a:tc>
                      <a:txBody>
                        <a:bodyPr/>
                        <a:lstStyle/>
                        <a:p>
                          <a:pPr algn="ctr"/>
                          <a14:m>
                            <m:oMathPara xmlns:m="http://schemas.openxmlformats.org/officeDocument/2006/math">
                              <m:oMathParaPr>
                                <m:jc m:val="centerGroup"/>
                              </m:oMathParaPr>
                              <m:oMath xmlns:m="http://schemas.openxmlformats.org/officeDocument/2006/math">
                                <m:r>
                                  <a:rPr lang="en-US" sz="700" i="1" smtClean="0">
                                    <a:solidFill>
                                      <a:schemeClr val="bg1"/>
                                    </a:solidFill>
                                    <a:latin typeface="Cambria Math" panose="02040503050406030204" pitchFamily="18" charset="0"/>
                                    <a:ea typeface="Cambria Math" panose="02040503050406030204" pitchFamily="18" charset="0"/>
                                    <a:cs typeface="Chakra Petch" panose="00000500000000000000" pitchFamily="2" charset="-34"/>
                                  </a:rPr>
                                  <m:t>⋮</m:t>
                                </m:r>
                              </m:oMath>
                            </m:oMathPara>
                          </a14:m>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0357097"/>
                      </a:ext>
                    </a:extLst>
                  </a:tr>
                  <a:tr h="148340">
                    <a:tc>
                      <a:txBody>
                        <a:bodyPr/>
                        <a:lstStyle/>
                        <a:p>
                          <a:pPr algn="ctr"/>
                          <a14:m>
                            <m:oMathPara xmlns:m="http://schemas.openxmlformats.org/officeDocument/2006/math">
                              <m:oMathParaPr>
                                <m:jc m:val="centerGroup"/>
                              </m:oMathParaPr>
                              <m:oMath xmlns:m="http://schemas.openxmlformats.org/officeDocument/2006/math">
                                <m:sSub>
                                  <m:sSubPr>
                                    <m:ctrlPr>
                                      <a:rPr lang="en-US" sz="700" b="1" i="1" smtClean="0">
                                        <a:solidFill>
                                          <a:schemeClr val="bg1"/>
                                        </a:solidFill>
                                        <a:latin typeface="Cambria Math" panose="02040503050406030204" pitchFamily="18" charset="0"/>
                                        <a:cs typeface="Chakra Petch" panose="00000500000000000000" pitchFamily="2" charset="-34"/>
                                      </a:rPr>
                                    </m:ctrlPr>
                                  </m:sSubPr>
                                  <m:e>
                                    <m:r>
                                      <a:rPr lang="en-US" sz="700" b="1" i="1" smtClean="0">
                                        <a:solidFill>
                                          <a:schemeClr val="bg1"/>
                                        </a:solidFill>
                                        <a:latin typeface="Cambria Math" panose="02040503050406030204" pitchFamily="18" charset="0"/>
                                        <a:cs typeface="Chakra Petch" panose="00000500000000000000" pitchFamily="2" charset="-34"/>
                                      </a:rPr>
                                      <m:t>𝑺𝒂𝒎𝒑𝒍𝒆</m:t>
                                    </m:r>
                                  </m:e>
                                  <m:sub>
                                    <m:r>
                                      <a:rPr lang="en-US" sz="700" b="1" i="1" smtClean="0">
                                        <a:solidFill>
                                          <a:schemeClr val="bg1"/>
                                        </a:solidFill>
                                        <a:latin typeface="Cambria Math" panose="02040503050406030204" pitchFamily="18" charset="0"/>
                                        <a:cs typeface="Chakra Petch" panose="00000500000000000000" pitchFamily="2" charset="-34"/>
                                      </a:rPr>
                                      <m:t>𝒏</m:t>
                                    </m:r>
                                  </m:sub>
                                </m:sSub>
                              </m:oMath>
                            </m:oMathPara>
                          </a14:m>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8089675"/>
                      </a:ext>
                    </a:extLst>
                  </a:tr>
                </a:tbl>
              </a:graphicData>
            </a:graphic>
          </p:graphicFrame>
        </mc:Choice>
        <mc:Fallback xmlns="">
          <p:graphicFrame>
            <p:nvGraphicFramePr>
              <p:cNvPr id="27" name="Table 26">
                <a:extLst>
                  <a:ext uri="{FF2B5EF4-FFF2-40B4-BE49-F238E27FC236}">
                    <a16:creationId xmlns:a16="http://schemas.microsoft.com/office/drawing/2014/main" id="{05594443-C640-4449-C72B-3571F50D7168}"/>
                  </a:ext>
                </a:extLst>
              </p:cNvPr>
              <p:cNvGraphicFramePr>
                <a:graphicFrameLocks noGrp="1"/>
              </p:cNvGraphicFramePr>
              <p:nvPr>
                <p:extLst>
                  <p:ext uri="{D42A27DB-BD31-4B8C-83A1-F6EECF244321}">
                    <p14:modId xmlns:p14="http://schemas.microsoft.com/office/powerpoint/2010/main" val="2535336915"/>
                  </p:ext>
                </p:extLst>
              </p:nvPr>
            </p:nvGraphicFramePr>
            <p:xfrm>
              <a:off x="4470360" y="2013604"/>
              <a:ext cx="3251280" cy="741700"/>
            </p:xfrm>
            <a:graphic>
              <a:graphicData uri="http://schemas.openxmlformats.org/drawingml/2006/table">
                <a:tbl>
                  <a:tblPr firstRow="1" bandRow="1">
                    <a:tableStyleId>{793D81CF-94F2-401A-BA57-92F5A7B2D0C5}</a:tableStyleId>
                  </a:tblPr>
                  <a:tblGrid>
                    <a:gridCol w="650256">
                      <a:extLst>
                        <a:ext uri="{9D8B030D-6E8A-4147-A177-3AD203B41FA5}">
                          <a16:colId xmlns:a16="http://schemas.microsoft.com/office/drawing/2014/main" val="2266369248"/>
                        </a:ext>
                      </a:extLst>
                    </a:gridCol>
                    <a:gridCol w="650256">
                      <a:extLst>
                        <a:ext uri="{9D8B030D-6E8A-4147-A177-3AD203B41FA5}">
                          <a16:colId xmlns:a16="http://schemas.microsoft.com/office/drawing/2014/main" val="571172494"/>
                        </a:ext>
                      </a:extLst>
                    </a:gridCol>
                    <a:gridCol w="650256">
                      <a:extLst>
                        <a:ext uri="{9D8B030D-6E8A-4147-A177-3AD203B41FA5}">
                          <a16:colId xmlns:a16="http://schemas.microsoft.com/office/drawing/2014/main" val="62063635"/>
                        </a:ext>
                      </a:extLst>
                    </a:gridCol>
                    <a:gridCol w="650256">
                      <a:extLst>
                        <a:ext uri="{9D8B030D-6E8A-4147-A177-3AD203B41FA5}">
                          <a16:colId xmlns:a16="http://schemas.microsoft.com/office/drawing/2014/main" val="3636307865"/>
                        </a:ext>
                      </a:extLst>
                    </a:gridCol>
                    <a:gridCol w="650256">
                      <a:extLst>
                        <a:ext uri="{9D8B030D-6E8A-4147-A177-3AD203B41FA5}">
                          <a16:colId xmlns:a16="http://schemas.microsoft.com/office/drawing/2014/main" val="1735463142"/>
                        </a:ext>
                      </a:extLst>
                    </a:gridCol>
                  </a:tblGrid>
                  <a:tr h="148340">
                    <a:tc>
                      <a:txBody>
                        <a:bodyPr/>
                        <a:lstStyle/>
                        <a:p>
                          <a:endParaRPr lang="es-ES"/>
                        </a:p>
                      </a:txBody>
                      <a:tcPr marL="36577" marR="36577" marT="18288" marB="18288"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4"/>
                          <a:stretch>
                            <a:fillRect r="-400000" b="-420833"/>
                          </a:stretch>
                        </a:blipFill>
                      </a:tcPr>
                    </a:tc>
                    <a:tc>
                      <a:txBody>
                        <a:bodyPr/>
                        <a:lstStyle/>
                        <a:p>
                          <a:endParaRPr lang="es-ES"/>
                        </a:p>
                      </a:txBody>
                      <a:tcPr marL="36577" marR="36577" marT="18288" marB="18288"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4"/>
                          <a:stretch>
                            <a:fillRect l="-100000" r="-300000" b="-420833"/>
                          </a:stretch>
                        </a:blipFill>
                      </a:tcPr>
                    </a:tc>
                    <a:tc>
                      <a:txBody>
                        <a:bodyPr/>
                        <a:lstStyle/>
                        <a:p>
                          <a:endParaRPr lang="es-ES"/>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4"/>
                          <a:stretch>
                            <a:fillRect l="-201887" r="-202830" b="-420833"/>
                          </a:stretch>
                        </a:blipFill>
                      </a:tcPr>
                    </a:tc>
                    <a:tc>
                      <a:txBody>
                        <a:bodyPr/>
                        <a:lstStyle/>
                        <a:p>
                          <a:endParaRPr lang="es-ES"/>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4"/>
                          <a:stretch>
                            <a:fillRect l="-299065" r="-100935" b="-420833"/>
                          </a:stretch>
                        </a:blipFill>
                      </a:tcPr>
                    </a:tc>
                    <a:tc>
                      <a:txBody>
                        <a:bodyPr/>
                        <a:lstStyle/>
                        <a:p>
                          <a:endParaRPr lang="es-ES"/>
                        </a:p>
                      </a:txBody>
                      <a:tcPr marL="36577" marR="36577" marT="18288" marB="18288" anchor="ctr">
                        <a:lnL w="12700" cap="flat" cmpd="sng" algn="ctr">
                          <a:no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4"/>
                          <a:stretch>
                            <a:fillRect l="-399065" r="-935" b="-420833"/>
                          </a:stretch>
                        </a:blipFill>
                      </a:tcPr>
                    </a:tc>
                    <a:extLst>
                      <a:ext uri="{0D108BD9-81ED-4DB2-BD59-A6C34878D82A}">
                        <a16:rowId xmlns:a16="http://schemas.microsoft.com/office/drawing/2014/main" val="832556646"/>
                      </a:ext>
                    </a:extLst>
                  </a:tr>
                  <a:tr h="148340">
                    <a:tc>
                      <a:txBody>
                        <a:bodyPr/>
                        <a:lstStyle/>
                        <a:p>
                          <a:endParaRPr lang="es-ES"/>
                        </a:p>
                      </a:txBody>
                      <a:tcPr marL="36577" marR="36577" marT="18288" marB="18288"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96000" r="-400000" b="-304000"/>
                          </a:stretch>
                        </a:blip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9218803"/>
                      </a:ext>
                    </a:extLst>
                  </a:tr>
                  <a:tr h="148340">
                    <a:tc>
                      <a:txBody>
                        <a:bodyPr/>
                        <a:lstStyle/>
                        <a:p>
                          <a:endParaRPr lang="es-ES"/>
                        </a:p>
                      </a:txBody>
                      <a:tcPr marL="36577" marR="36577" marT="18288" marB="18288"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204167" r="-400000" b="-216667"/>
                          </a:stretch>
                        </a:blip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6806903"/>
                      </a:ext>
                    </a:extLst>
                  </a:tr>
                  <a:tr h="148340">
                    <a:tc>
                      <a:txBody>
                        <a:bodyPr/>
                        <a:lstStyle/>
                        <a:p>
                          <a:endParaRPr lang="es-ES"/>
                        </a:p>
                      </a:txBody>
                      <a:tcPr marL="36577" marR="36577" marT="18288" marB="18288"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292000" r="-400000" b="-108000"/>
                          </a:stretch>
                        </a:blip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0357097"/>
                      </a:ext>
                    </a:extLst>
                  </a:tr>
                  <a:tr h="148340">
                    <a:tc>
                      <a:txBody>
                        <a:bodyPr/>
                        <a:lstStyle/>
                        <a:p>
                          <a:endParaRPr lang="es-ES"/>
                        </a:p>
                      </a:txBody>
                      <a:tcPr marL="36577" marR="36577" marT="18288" marB="18288"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408333" r="-400000" b="-12500"/>
                          </a:stretch>
                        </a:blip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8089675"/>
                      </a:ext>
                    </a:extLst>
                  </a:tr>
                </a:tbl>
              </a:graphicData>
            </a:graphic>
          </p:graphicFrame>
        </mc:Fallback>
      </mc:AlternateContent>
      <p:cxnSp>
        <p:nvCxnSpPr>
          <p:cNvPr id="9" name="Straight Arrow Connector 8">
            <a:extLst>
              <a:ext uri="{FF2B5EF4-FFF2-40B4-BE49-F238E27FC236}">
                <a16:creationId xmlns:a16="http://schemas.microsoft.com/office/drawing/2014/main" id="{A5605B1E-C6E6-5092-D401-FC0C6B5AA111}"/>
              </a:ext>
            </a:extLst>
          </p:cNvPr>
          <p:cNvCxnSpPr>
            <a:cxnSpLocks/>
          </p:cNvCxnSpPr>
          <p:nvPr/>
        </p:nvCxnSpPr>
        <p:spPr>
          <a:xfrm flipH="1">
            <a:off x="6096000" y="2755304"/>
            <a:ext cx="1" cy="40852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BEBEC9D0-C298-DBC6-8293-E8C553E2A6EB}"/>
                  </a:ext>
                </a:extLst>
              </p:cNvPr>
              <p:cNvGraphicFramePr>
                <a:graphicFrameLocks noGrp="1"/>
              </p:cNvGraphicFramePr>
              <p:nvPr>
                <p:extLst>
                  <p:ext uri="{D42A27DB-BD31-4B8C-83A1-F6EECF244321}">
                    <p14:modId xmlns:p14="http://schemas.microsoft.com/office/powerpoint/2010/main" val="1063044092"/>
                  </p:ext>
                </p:extLst>
              </p:nvPr>
            </p:nvGraphicFramePr>
            <p:xfrm>
              <a:off x="1202170" y="3323327"/>
              <a:ext cx="9787660" cy="2232810"/>
            </p:xfrm>
            <a:graphic>
              <a:graphicData uri="http://schemas.openxmlformats.org/drawingml/2006/table">
                <a:tbl>
                  <a:tblPr firstRow="1" bandRow="1">
                    <a:tableStyleId>{793D81CF-94F2-401A-BA57-92F5A7B2D0C5}</a:tableStyleId>
                  </a:tblPr>
                  <a:tblGrid>
                    <a:gridCol w="1957532">
                      <a:extLst>
                        <a:ext uri="{9D8B030D-6E8A-4147-A177-3AD203B41FA5}">
                          <a16:colId xmlns:a16="http://schemas.microsoft.com/office/drawing/2014/main" val="2266369248"/>
                        </a:ext>
                      </a:extLst>
                    </a:gridCol>
                    <a:gridCol w="1957532">
                      <a:extLst>
                        <a:ext uri="{9D8B030D-6E8A-4147-A177-3AD203B41FA5}">
                          <a16:colId xmlns:a16="http://schemas.microsoft.com/office/drawing/2014/main" val="571172494"/>
                        </a:ext>
                      </a:extLst>
                    </a:gridCol>
                    <a:gridCol w="1957532">
                      <a:extLst>
                        <a:ext uri="{9D8B030D-6E8A-4147-A177-3AD203B41FA5}">
                          <a16:colId xmlns:a16="http://schemas.microsoft.com/office/drawing/2014/main" val="62063635"/>
                        </a:ext>
                      </a:extLst>
                    </a:gridCol>
                    <a:gridCol w="1957532">
                      <a:extLst>
                        <a:ext uri="{9D8B030D-6E8A-4147-A177-3AD203B41FA5}">
                          <a16:colId xmlns:a16="http://schemas.microsoft.com/office/drawing/2014/main" val="3636307865"/>
                        </a:ext>
                      </a:extLst>
                    </a:gridCol>
                    <a:gridCol w="1957532">
                      <a:extLst>
                        <a:ext uri="{9D8B030D-6E8A-4147-A177-3AD203B41FA5}">
                          <a16:colId xmlns:a16="http://schemas.microsoft.com/office/drawing/2014/main" val="1735463142"/>
                        </a:ext>
                      </a:extLst>
                    </a:gridCol>
                  </a:tblGrid>
                  <a:tr h="446562">
                    <a:tc>
                      <a:txBody>
                        <a:bodyPr/>
                        <a:lstStyle/>
                        <a:p>
                          <a:pPr algn="ctr"/>
                          <a14:m>
                            <m:oMathPara xmlns:m="http://schemas.openxmlformats.org/officeDocument/2006/math">
                              <m:oMathParaPr>
                                <m:jc m:val="centerGroup"/>
                              </m:oMathParaPr>
                              <m:oMath xmlns:m="http://schemas.openxmlformats.org/officeDocument/2006/math">
                                <m:r>
                                  <a:rPr lang="en-US" sz="2100" i="1" dirty="0" smtClean="0">
                                    <a:solidFill>
                                      <a:schemeClr val="bg1"/>
                                    </a:solidFill>
                                    <a:latin typeface="Cambria Math" panose="02040503050406030204" pitchFamily="18" charset="0"/>
                                    <a:cs typeface="Chakra Petch" panose="00000500000000000000" pitchFamily="2" charset="-34"/>
                                  </a:rPr>
                                  <m:t>𝑛</m:t>
                                </m:r>
                                <m:r>
                                  <a:rPr lang="en-US" sz="2100" i="1" dirty="0" smtClean="0">
                                    <a:solidFill>
                                      <a:schemeClr val="bg1"/>
                                    </a:solidFill>
                                    <a:latin typeface="Cambria Math" panose="02040503050406030204" pitchFamily="18" charset="0"/>
                                    <a:ea typeface="Cambria Math" panose="02040503050406030204" pitchFamily="18" charset="0"/>
                                    <a:cs typeface="Chakra Petch" panose="00000500000000000000" pitchFamily="2" charset="-34"/>
                                  </a:rPr>
                                  <m:t>×</m:t>
                                </m:r>
                                <m:r>
                                  <a:rPr lang="en-US" sz="2100" i="1" dirty="0" smtClean="0">
                                    <a:solidFill>
                                      <a:schemeClr val="bg1"/>
                                    </a:solidFill>
                                    <a:latin typeface="Cambria Math" panose="02040503050406030204" pitchFamily="18" charset="0"/>
                                    <a:cs typeface="Chakra Petch" panose="00000500000000000000" pitchFamily="2" charset="-34"/>
                                  </a:rPr>
                                  <m:t>𝑚</m:t>
                                </m:r>
                              </m:oMath>
                            </m:oMathPara>
                          </a14:m>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100" b="1" i="1" smtClean="0">
                                        <a:solidFill>
                                          <a:srgbClr val="F2CFEE"/>
                                        </a:solidFill>
                                        <a:latin typeface="Cambria Math" panose="02040503050406030204" pitchFamily="18" charset="0"/>
                                        <a:cs typeface="Chakra Petch" panose="00000500000000000000" pitchFamily="2" charset="-34"/>
                                      </a:rPr>
                                    </m:ctrlPr>
                                  </m:sSubPr>
                                  <m:e>
                                    <m:r>
                                      <a:rPr lang="en-US" sz="2100" b="1" i="1" smtClean="0">
                                        <a:solidFill>
                                          <a:srgbClr val="F2CFEE"/>
                                        </a:solidFill>
                                        <a:latin typeface="Cambria Math" panose="02040503050406030204" pitchFamily="18" charset="0"/>
                                        <a:cs typeface="Chakra Petch" panose="00000500000000000000" pitchFamily="2" charset="-34"/>
                                      </a:rPr>
                                      <m:t>𝑭𝒆𝒂𝒕𝒖𝒓𝒆</m:t>
                                    </m:r>
                                  </m:e>
                                  <m:sub>
                                    <m:r>
                                      <a:rPr lang="en-US" sz="2100" b="1" i="1" smtClean="0">
                                        <a:solidFill>
                                          <a:srgbClr val="F2CFEE"/>
                                        </a:solidFill>
                                        <a:latin typeface="Cambria Math" panose="02040503050406030204" pitchFamily="18" charset="0"/>
                                        <a:cs typeface="Chakra Petch" panose="00000500000000000000" pitchFamily="2" charset="-34"/>
                                      </a:rPr>
                                      <m:t>𝟐</m:t>
                                    </m:r>
                                  </m:sub>
                                </m:sSub>
                              </m:oMath>
                            </m:oMathPara>
                          </a14:m>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100" b="1" i="1" smtClean="0">
                                        <a:solidFill>
                                          <a:srgbClr val="F06262"/>
                                        </a:solidFill>
                                        <a:latin typeface="Cambria Math" panose="02040503050406030204" pitchFamily="18" charset="0"/>
                                        <a:cs typeface="Chakra Petch" panose="00000500000000000000" pitchFamily="2" charset="-34"/>
                                      </a:rPr>
                                    </m:ctrlPr>
                                  </m:sSubPr>
                                  <m:e>
                                    <m:r>
                                      <a:rPr lang="en-US" sz="2100" b="1" i="1" smtClean="0">
                                        <a:solidFill>
                                          <a:srgbClr val="F06262"/>
                                        </a:solidFill>
                                        <a:latin typeface="Cambria Math" panose="02040503050406030204" pitchFamily="18" charset="0"/>
                                        <a:cs typeface="Chakra Petch" panose="00000500000000000000" pitchFamily="2" charset="-34"/>
                                      </a:rPr>
                                      <m:t>𝑭𝒆𝒂𝒕𝒖𝒓𝒆</m:t>
                                    </m:r>
                                  </m:e>
                                  <m:sub>
                                    <m:r>
                                      <a:rPr lang="en-US" sz="2100" b="1" i="1" smtClean="0">
                                        <a:solidFill>
                                          <a:srgbClr val="F06262"/>
                                        </a:solidFill>
                                        <a:latin typeface="Cambria Math" panose="02040503050406030204" pitchFamily="18" charset="0"/>
                                        <a:cs typeface="Chakra Petch" panose="00000500000000000000" pitchFamily="2" charset="-34"/>
                                      </a:rPr>
                                      <m:t>𝟒</m:t>
                                    </m:r>
                                  </m:sub>
                                </m:sSub>
                              </m:oMath>
                            </m:oMathPara>
                          </a14:m>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US" sz="2100" i="1" smtClean="0">
                                    <a:solidFill>
                                      <a:schemeClr val="bg1"/>
                                    </a:solidFill>
                                    <a:latin typeface="Cambria Math" panose="02040503050406030204" pitchFamily="18" charset="0"/>
                                    <a:ea typeface="Cambria Math" panose="02040503050406030204" pitchFamily="18" charset="0"/>
                                    <a:cs typeface="Chakra Petch" panose="00000500000000000000" pitchFamily="2" charset="-34"/>
                                  </a:rPr>
                                  <m:t>⋯</m:t>
                                </m:r>
                              </m:oMath>
                            </m:oMathPara>
                          </a14:m>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100" b="1" i="1" smtClean="0">
                                        <a:solidFill>
                                          <a:schemeClr val="bg1"/>
                                        </a:solidFill>
                                        <a:latin typeface="Cambria Math" panose="02040503050406030204" pitchFamily="18" charset="0"/>
                                        <a:cs typeface="Chakra Petch" panose="00000500000000000000" pitchFamily="2" charset="-34"/>
                                      </a:rPr>
                                    </m:ctrlPr>
                                  </m:sSubPr>
                                  <m:e>
                                    <m:r>
                                      <a:rPr lang="en-US" sz="2100" b="1" i="1" smtClean="0">
                                        <a:solidFill>
                                          <a:schemeClr val="bg1"/>
                                        </a:solidFill>
                                        <a:latin typeface="Cambria Math" panose="02040503050406030204" pitchFamily="18" charset="0"/>
                                        <a:cs typeface="Chakra Petch" panose="00000500000000000000" pitchFamily="2" charset="-34"/>
                                      </a:rPr>
                                      <m:t>𝑭𝒆𝒂𝒕𝒖𝒓𝒆</m:t>
                                    </m:r>
                                  </m:e>
                                  <m:sub>
                                    <m:r>
                                      <a:rPr lang="en-US" sz="2100" b="1" i="1" smtClean="0">
                                        <a:solidFill>
                                          <a:schemeClr val="bg1"/>
                                        </a:solidFill>
                                        <a:latin typeface="Cambria Math" panose="02040503050406030204" pitchFamily="18" charset="0"/>
                                        <a:cs typeface="Chakra Petch" panose="00000500000000000000" pitchFamily="2" charset="-34"/>
                                      </a:rPr>
                                      <m:t>𝒎</m:t>
                                    </m:r>
                                  </m:sub>
                                </m:sSub>
                              </m:oMath>
                            </m:oMathPara>
                          </a14:m>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2556646"/>
                      </a:ext>
                    </a:extLst>
                  </a:tr>
                  <a:tr h="446562">
                    <a:tc>
                      <a:txBody>
                        <a:bodyPr/>
                        <a:lstStyle/>
                        <a:p>
                          <a:pPr algn="ctr"/>
                          <a14:m>
                            <m:oMathPara xmlns:m="http://schemas.openxmlformats.org/officeDocument/2006/math">
                              <m:oMathParaPr>
                                <m:jc m:val="centerGroup"/>
                              </m:oMathParaPr>
                              <m:oMath xmlns:m="http://schemas.openxmlformats.org/officeDocument/2006/math">
                                <m:sSub>
                                  <m:sSubPr>
                                    <m:ctrlPr>
                                      <a:rPr lang="en-US" sz="2100" b="1" i="1" smtClean="0">
                                        <a:solidFill>
                                          <a:srgbClr val="96DCF8"/>
                                        </a:solidFill>
                                        <a:latin typeface="Cambria Math" panose="02040503050406030204" pitchFamily="18" charset="0"/>
                                        <a:cs typeface="Chakra Petch" panose="00000500000000000000" pitchFamily="2" charset="-34"/>
                                      </a:rPr>
                                    </m:ctrlPr>
                                  </m:sSubPr>
                                  <m:e>
                                    <m:r>
                                      <a:rPr lang="en-US" sz="2100" b="1" i="1" smtClean="0">
                                        <a:solidFill>
                                          <a:srgbClr val="96DCF8"/>
                                        </a:solidFill>
                                        <a:latin typeface="Cambria Math" panose="02040503050406030204" pitchFamily="18" charset="0"/>
                                        <a:cs typeface="Chakra Petch" panose="00000500000000000000" pitchFamily="2" charset="-34"/>
                                      </a:rPr>
                                      <m:t>𝑺𝒂𝒎𝒑𝒍𝒆</m:t>
                                    </m:r>
                                  </m:e>
                                  <m:sub>
                                    <m:r>
                                      <a:rPr lang="en-US" sz="2100" b="1" i="1" smtClean="0">
                                        <a:solidFill>
                                          <a:srgbClr val="96DCF8"/>
                                        </a:solidFill>
                                        <a:latin typeface="Cambria Math" panose="02040503050406030204" pitchFamily="18" charset="0"/>
                                        <a:cs typeface="Chakra Petch" panose="00000500000000000000" pitchFamily="2" charset="-34"/>
                                      </a:rPr>
                                      <m:t>𝟏</m:t>
                                    </m:r>
                                  </m:sub>
                                </m:sSub>
                              </m:oMath>
                            </m:oMathPara>
                          </a14:m>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9218803"/>
                      </a:ext>
                    </a:extLst>
                  </a:tr>
                  <a:tr h="446562">
                    <a:tc>
                      <a:txBody>
                        <a:bodyPr/>
                        <a:lstStyle/>
                        <a:p>
                          <a:pPr algn="ctr"/>
                          <a14:m>
                            <m:oMathPara xmlns:m="http://schemas.openxmlformats.org/officeDocument/2006/math">
                              <m:oMathParaPr>
                                <m:jc m:val="centerGroup"/>
                              </m:oMathParaPr>
                              <m:oMath xmlns:m="http://schemas.openxmlformats.org/officeDocument/2006/math">
                                <m:sSub>
                                  <m:sSubPr>
                                    <m:ctrlPr>
                                      <a:rPr lang="en-US" sz="2100" b="1" i="1" smtClean="0">
                                        <a:solidFill>
                                          <a:srgbClr val="FFFF00"/>
                                        </a:solidFill>
                                        <a:latin typeface="Cambria Math" panose="02040503050406030204" pitchFamily="18" charset="0"/>
                                        <a:cs typeface="Chakra Petch" panose="00000500000000000000" pitchFamily="2" charset="-34"/>
                                      </a:rPr>
                                    </m:ctrlPr>
                                  </m:sSubPr>
                                  <m:e>
                                    <m:r>
                                      <a:rPr lang="en-US" sz="2100" b="1" i="1" smtClean="0">
                                        <a:solidFill>
                                          <a:srgbClr val="FFFF00"/>
                                        </a:solidFill>
                                        <a:latin typeface="Cambria Math" panose="02040503050406030204" pitchFamily="18" charset="0"/>
                                        <a:cs typeface="Chakra Petch" panose="00000500000000000000" pitchFamily="2" charset="-34"/>
                                      </a:rPr>
                                      <m:t>𝑺𝒂𝒎𝒑𝒍𝒆</m:t>
                                    </m:r>
                                  </m:e>
                                  <m:sub>
                                    <m:r>
                                      <a:rPr lang="en-US" sz="2100" b="1" i="1" smtClean="0">
                                        <a:solidFill>
                                          <a:srgbClr val="FFFF00"/>
                                        </a:solidFill>
                                        <a:latin typeface="Cambria Math" panose="02040503050406030204" pitchFamily="18" charset="0"/>
                                        <a:cs typeface="Chakra Petch" panose="00000500000000000000" pitchFamily="2" charset="-34"/>
                                      </a:rPr>
                                      <m:t>𝟑</m:t>
                                    </m:r>
                                  </m:sub>
                                </m:sSub>
                              </m:oMath>
                            </m:oMathPara>
                          </a14:m>
                          <a:endParaRPr lang="en-US" sz="2100" dirty="0">
                            <a:solidFill>
                              <a:srgbClr val="FFFF00"/>
                            </a:solidFill>
                            <a:latin typeface="Chakra Petch" panose="00000500000000000000" pitchFamily="2" charset="-34"/>
                            <a:cs typeface="Chakra Petch" panose="00000500000000000000" pitchFamily="2" charset="-34"/>
                          </a:endParaRPr>
                        </a:p>
                      </a:txBody>
                      <a:tcPr marL="110112" marR="110112" marT="55055" marB="55055"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6806903"/>
                      </a:ext>
                    </a:extLst>
                  </a:tr>
                  <a:tr h="446562">
                    <a:tc>
                      <a:txBody>
                        <a:bodyPr/>
                        <a:lstStyle/>
                        <a:p>
                          <a:pPr algn="ctr"/>
                          <a14:m>
                            <m:oMathPara xmlns:m="http://schemas.openxmlformats.org/officeDocument/2006/math">
                              <m:oMathParaPr>
                                <m:jc m:val="centerGroup"/>
                              </m:oMathParaPr>
                              <m:oMath xmlns:m="http://schemas.openxmlformats.org/officeDocument/2006/math">
                                <m:r>
                                  <a:rPr lang="en-US" sz="2100" i="1" smtClean="0">
                                    <a:solidFill>
                                      <a:schemeClr val="bg1"/>
                                    </a:solidFill>
                                    <a:latin typeface="Cambria Math" panose="02040503050406030204" pitchFamily="18" charset="0"/>
                                    <a:ea typeface="Cambria Math" panose="02040503050406030204" pitchFamily="18" charset="0"/>
                                    <a:cs typeface="Chakra Petch" panose="00000500000000000000" pitchFamily="2" charset="-34"/>
                                  </a:rPr>
                                  <m:t>⋮</m:t>
                                </m:r>
                              </m:oMath>
                            </m:oMathPara>
                          </a14:m>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0357097"/>
                      </a:ext>
                    </a:extLst>
                  </a:tr>
                  <a:tr h="446562">
                    <a:tc>
                      <a:txBody>
                        <a:bodyPr/>
                        <a:lstStyle/>
                        <a:p>
                          <a:pPr algn="ctr"/>
                          <a14:m>
                            <m:oMathPara xmlns:m="http://schemas.openxmlformats.org/officeDocument/2006/math">
                              <m:oMathParaPr>
                                <m:jc m:val="centerGroup"/>
                              </m:oMathParaPr>
                              <m:oMath xmlns:m="http://schemas.openxmlformats.org/officeDocument/2006/math">
                                <m:sSub>
                                  <m:sSubPr>
                                    <m:ctrlPr>
                                      <a:rPr lang="en-US" sz="2100" b="1" i="1" smtClean="0">
                                        <a:solidFill>
                                          <a:schemeClr val="bg1"/>
                                        </a:solidFill>
                                        <a:latin typeface="Cambria Math" panose="02040503050406030204" pitchFamily="18" charset="0"/>
                                        <a:cs typeface="Chakra Petch" panose="00000500000000000000" pitchFamily="2" charset="-34"/>
                                      </a:rPr>
                                    </m:ctrlPr>
                                  </m:sSubPr>
                                  <m:e>
                                    <m:r>
                                      <a:rPr lang="en-US" sz="2100" b="1" i="1" smtClean="0">
                                        <a:solidFill>
                                          <a:schemeClr val="bg1"/>
                                        </a:solidFill>
                                        <a:latin typeface="Cambria Math" panose="02040503050406030204" pitchFamily="18" charset="0"/>
                                        <a:cs typeface="Chakra Petch" panose="00000500000000000000" pitchFamily="2" charset="-34"/>
                                      </a:rPr>
                                      <m:t>𝑺𝒂𝒎𝒑𝒍𝒆</m:t>
                                    </m:r>
                                  </m:e>
                                  <m:sub>
                                    <m:r>
                                      <a:rPr lang="en-US" sz="2100" b="1" i="1" smtClean="0">
                                        <a:solidFill>
                                          <a:schemeClr val="bg1"/>
                                        </a:solidFill>
                                        <a:latin typeface="Cambria Math" panose="02040503050406030204" pitchFamily="18" charset="0"/>
                                        <a:cs typeface="Chakra Petch" panose="00000500000000000000" pitchFamily="2" charset="-34"/>
                                      </a:rPr>
                                      <m:t>𝒏</m:t>
                                    </m:r>
                                  </m:sub>
                                </m:sSub>
                              </m:oMath>
                            </m:oMathPara>
                          </a14:m>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8089675"/>
                      </a:ext>
                    </a:extLst>
                  </a:tr>
                </a:tbl>
              </a:graphicData>
            </a:graphic>
          </p:graphicFrame>
        </mc:Choice>
        <mc:Fallback xmlns="">
          <p:graphicFrame>
            <p:nvGraphicFramePr>
              <p:cNvPr id="13" name="Table 12">
                <a:extLst>
                  <a:ext uri="{FF2B5EF4-FFF2-40B4-BE49-F238E27FC236}">
                    <a16:creationId xmlns:a16="http://schemas.microsoft.com/office/drawing/2014/main" id="{BEBEC9D0-C298-DBC6-8293-E8C553E2A6EB}"/>
                  </a:ext>
                </a:extLst>
              </p:cNvPr>
              <p:cNvGraphicFramePr>
                <a:graphicFrameLocks noGrp="1"/>
              </p:cNvGraphicFramePr>
              <p:nvPr>
                <p:extLst>
                  <p:ext uri="{D42A27DB-BD31-4B8C-83A1-F6EECF244321}">
                    <p14:modId xmlns:p14="http://schemas.microsoft.com/office/powerpoint/2010/main" val="1063044092"/>
                  </p:ext>
                </p:extLst>
              </p:nvPr>
            </p:nvGraphicFramePr>
            <p:xfrm>
              <a:off x="1202170" y="3323327"/>
              <a:ext cx="9787660" cy="2232810"/>
            </p:xfrm>
            <a:graphic>
              <a:graphicData uri="http://schemas.openxmlformats.org/drawingml/2006/table">
                <a:tbl>
                  <a:tblPr firstRow="1" bandRow="1">
                    <a:tableStyleId>{793D81CF-94F2-401A-BA57-92F5A7B2D0C5}</a:tableStyleId>
                  </a:tblPr>
                  <a:tblGrid>
                    <a:gridCol w="1957532">
                      <a:extLst>
                        <a:ext uri="{9D8B030D-6E8A-4147-A177-3AD203B41FA5}">
                          <a16:colId xmlns:a16="http://schemas.microsoft.com/office/drawing/2014/main" val="2266369248"/>
                        </a:ext>
                      </a:extLst>
                    </a:gridCol>
                    <a:gridCol w="1957532">
                      <a:extLst>
                        <a:ext uri="{9D8B030D-6E8A-4147-A177-3AD203B41FA5}">
                          <a16:colId xmlns:a16="http://schemas.microsoft.com/office/drawing/2014/main" val="571172494"/>
                        </a:ext>
                      </a:extLst>
                    </a:gridCol>
                    <a:gridCol w="1957532">
                      <a:extLst>
                        <a:ext uri="{9D8B030D-6E8A-4147-A177-3AD203B41FA5}">
                          <a16:colId xmlns:a16="http://schemas.microsoft.com/office/drawing/2014/main" val="62063635"/>
                        </a:ext>
                      </a:extLst>
                    </a:gridCol>
                    <a:gridCol w="1957532">
                      <a:extLst>
                        <a:ext uri="{9D8B030D-6E8A-4147-A177-3AD203B41FA5}">
                          <a16:colId xmlns:a16="http://schemas.microsoft.com/office/drawing/2014/main" val="3636307865"/>
                        </a:ext>
                      </a:extLst>
                    </a:gridCol>
                    <a:gridCol w="1957532">
                      <a:extLst>
                        <a:ext uri="{9D8B030D-6E8A-4147-A177-3AD203B41FA5}">
                          <a16:colId xmlns:a16="http://schemas.microsoft.com/office/drawing/2014/main" val="1735463142"/>
                        </a:ext>
                      </a:extLst>
                    </a:gridCol>
                  </a:tblGrid>
                  <a:tr h="446562">
                    <a:tc>
                      <a:txBody>
                        <a:bodyPr/>
                        <a:lstStyle/>
                        <a:p>
                          <a:endParaRPr lang="es-ES"/>
                        </a:p>
                      </a:txBody>
                      <a:tcPr marL="110112" marR="110112" marT="55055" marB="55055"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5"/>
                          <a:stretch>
                            <a:fillRect r="-400623" b="-412329"/>
                          </a:stretch>
                        </a:blipFill>
                      </a:tcPr>
                    </a:tc>
                    <a:tc>
                      <a:txBody>
                        <a:bodyPr/>
                        <a:lstStyle/>
                        <a:p>
                          <a:endParaRPr lang="es-ES"/>
                        </a:p>
                      </a:txBody>
                      <a:tcPr marL="110112" marR="110112" marT="55055" marB="55055"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5"/>
                          <a:stretch>
                            <a:fillRect l="-100000" r="-300623" b="-412329"/>
                          </a:stretch>
                        </a:blipFill>
                      </a:tcPr>
                    </a:tc>
                    <a:tc>
                      <a:txBody>
                        <a:bodyPr/>
                        <a:lstStyle/>
                        <a:p>
                          <a:endParaRPr lang="es-ES"/>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5"/>
                          <a:stretch>
                            <a:fillRect l="-199379" r="-199689" b="-412329"/>
                          </a:stretch>
                        </a:blipFill>
                      </a:tcPr>
                    </a:tc>
                    <a:tc>
                      <a:txBody>
                        <a:bodyPr/>
                        <a:lstStyle/>
                        <a:p>
                          <a:endParaRPr lang="es-ES"/>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5"/>
                          <a:stretch>
                            <a:fillRect l="-300312" r="-100312" b="-412329"/>
                          </a:stretch>
                        </a:blipFill>
                      </a:tcPr>
                    </a:tc>
                    <a:tc>
                      <a:txBody>
                        <a:bodyPr/>
                        <a:lstStyle/>
                        <a:p>
                          <a:endParaRPr lang="es-ES"/>
                        </a:p>
                      </a:txBody>
                      <a:tcPr marL="110112" marR="110112" marT="55055" marB="55055" anchor="ctr">
                        <a:lnL w="12700" cap="flat" cmpd="sng" algn="ctr">
                          <a:no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5"/>
                          <a:stretch>
                            <a:fillRect l="-400312" r="-312" b="-412329"/>
                          </a:stretch>
                        </a:blipFill>
                      </a:tcPr>
                    </a:tc>
                    <a:extLst>
                      <a:ext uri="{0D108BD9-81ED-4DB2-BD59-A6C34878D82A}">
                        <a16:rowId xmlns:a16="http://schemas.microsoft.com/office/drawing/2014/main" val="832556646"/>
                      </a:ext>
                    </a:extLst>
                  </a:tr>
                  <a:tr h="446562">
                    <a:tc>
                      <a:txBody>
                        <a:bodyPr/>
                        <a:lstStyle/>
                        <a:p>
                          <a:endParaRPr lang="es-ES"/>
                        </a:p>
                      </a:txBody>
                      <a:tcPr marL="110112" marR="110112" marT="55055" marB="55055"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t="-98649" r="-400623" b="-306757"/>
                          </a:stretch>
                        </a:blip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9218803"/>
                      </a:ext>
                    </a:extLst>
                  </a:tr>
                  <a:tr h="446562">
                    <a:tc>
                      <a:txBody>
                        <a:bodyPr/>
                        <a:lstStyle/>
                        <a:p>
                          <a:endParaRPr lang="es-ES"/>
                        </a:p>
                      </a:txBody>
                      <a:tcPr marL="110112" marR="110112" marT="55055" marB="55055"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t="-201370" r="-400623" b="-210959"/>
                          </a:stretch>
                        </a:blip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6806903"/>
                      </a:ext>
                    </a:extLst>
                  </a:tr>
                  <a:tr h="446562">
                    <a:tc>
                      <a:txBody>
                        <a:bodyPr/>
                        <a:lstStyle/>
                        <a:p>
                          <a:endParaRPr lang="es-ES"/>
                        </a:p>
                      </a:txBody>
                      <a:tcPr marL="110112" marR="110112" marT="55055" marB="55055"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t="-297297" r="-400623" b="-108108"/>
                          </a:stretch>
                        </a:blip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0357097"/>
                      </a:ext>
                    </a:extLst>
                  </a:tr>
                  <a:tr h="446562">
                    <a:tc>
                      <a:txBody>
                        <a:bodyPr/>
                        <a:lstStyle/>
                        <a:p>
                          <a:endParaRPr lang="es-ES"/>
                        </a:p>
                      </a:txBody>
                      <a:tcPr marL="110112" marR="110112" marT="55055" marB="55055"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t="-402740" r="-400623" b="-9589"/>
                          </a:stretch>
                        </a:blip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8089675"/>
                      </a:ext>
                    </a:extLst>
                  </a:tr>
                </a:tbl>
              </a:graphicData>
            </a:graphic>
          </p:graphicFrame>
        </mc:Fallback>
      </mc:AlternateContent>
      <p:sp>
        <p:nvSpPr>
          <p:cNvPr id="18" name="Title 1">
            <a:extLst>
              <a:ext uri="{FF2B5EF4-FFF2-40B4-BE49-F238E27FC236}">
                <a16:creationId xmlns:a16="http://schemas.microsoft.com/office/drawing/2014/main" id="{8B04C688-7A70-AA4A-6803-43BA8B8A1947}"/>
              </a:ext>
            </a:extLst>
          </p:cNvPr>
          <p:cNvSpPr txBox="1">
            <a:spLocks/>
          </p:cNvSpPr>
          <p:nvPr/>
        </p:nvSpPr>
        <p:spPr>
          <a:xfrm>
            <a:off x="6323247" y="2653612"/>
            <a:ext cx="3024033" cy="655782"/>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Chakra Petch" panose="00000500000000000000" pitchFamily="2" charset="-34"/>
                <a:cs typeface="Chakra Petch" panose="00000500000000000000" pitchFamily="2" charset="-34"/>
              </a:rPr>
              <a:t>Pretreatment</a:t>
            </a:r>
          </a:p>
        </p:txBody>
      </p:sp>
    </p:spTree>
    <p:custDataLst>
      <p:tags r:id="rId1"/>
    </p:custDataLst>
    <p:extLst>
      <p:ext uri="{BB962C8B-B14F-4D97-AF65-F5344CB8AC3E}">
        <p14:creationId xmlns:p14="http://schemas.microsoft.com/office/powerpoint/2010/main" val="334594765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phic 15" descr="Gears with solid fill">
            <a:extLst>
              <a:ext uri="{FF2B5EF4-FFF2-40B4-BE49-F238E27FC236}">
                <a16:creationId xmlns:a16="http://schemas.microsoft.com/office/drawing/2014/main" id="{FE59C9EC-597C-DD02-5728-1174B2A4DD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8725" y="2971799"/>
            <a:ext cx="914400" cy="914400"/>
          </a:xfrm>
          <a:prstGeom prst="rect">
            <a:avLst/>
          </a:prstGeom>
        </p:spPr>
      </p:pic>
      <p:sp>
        <p:nvSpPr>
          <p:cNvPr id="4" name="TextBox 3">
            <a:extLst>
              <a:ext uri="{FF2B5EF4-FFF2-40B4-BE49-F238E27FC236}">
                <a16:creationId xmlns:a16="http://schemas.microsoft.com/office/drawing/2014/main" id="{930658AB-4479-8E6C-58B8-13B4E65FAA91}"/>
              </a:ext>
            </a:extLst>
          </p:cNvPr>
          <p:cNvSpPr txBox="1"/>
          <p:nvPr/>
        </p:nvSpPr>
        <p:spPr>
          <a:xfrm>
            <a:off x="4551363" y="679824"/>
            <a:ext cx="3089275" cy="523220"/>
          </a:xfrm>
          <a:prstGeom prst="rect">
            <a:avLst/>
          </a:prstGeom>
          <a:noFill/>
        </p:spPr>
        <p:txBody>
          <a:bodyPr wrap="square">
            <a:spAutoFit/>
          </a:bodyPr>
          <a:lstStyle/>
          <a:p>
            <a:pPr algn="ctr"/>
            <a:r>
              <a:rPr lang="en-US" sz="2800" b="1" cap="small" dirty="0">
                <a:solidFill>
                  <a:schemeClr val="bg1"/>
                </a:solidFill>
                <a:effectLst/>
                <a:latin typeface="Chakra Petch" panose="00000500000000000000" pitchFamily="2" charset="-34"/>
                <a:cs typeface="Chakra Petch" panose="00000500000000000000" pitchFamily="2" charset="-34"/>
              </a:rPr>
              <a:t>structToolbox</a:t>
            </a:r>
          </a:p>
        </p:txBody>
      </p:sp>
      <p:sp>
        <p:nvSpPr>
          <p:cNvPr id="3" name="TextBox 2">
            <a:extLst>
              <a:ext uri="{FF2B5EF4-FFF2-40B4-BE49-F238E27FC236}">
                <a16:creationId xmlns:a16="http://schemas.microsoft.com/office/drawing/2014/main" id="{4D09D201-84BC-5438-73E8-5092B53C65E9}"/>
              </a:ext>
            </a:extLst>
          </p:cNvPr>
          <p:cNvSpPr txBox="1"/>
          <p:nvPr/>
        </p:nvSpPr>
        <p:spPr>
          <a:xfrm>
            <a:off x="12425362" y="679824"/>
            <a:ext cx="3089275" cy="523220"/>
          </a:xfrm>
          <a:prstGeom prst="rect">
            <a:avLst/>
          </a:prstGeom>
          <a:noFill/>
        </p:spPr>
        <p:txBody>
          <a:bodyPr wrap="square">
            <a:spAutoFit/>
          </a:bodyPr>
          <a:lstStyle/>
          <a:p>
            <a:pPr algn="ctr"/>
            <a:r>
              <a:rPr lang="en-US" sz="2800" b="1" cap="small" dirty="0">
                <a:solidFill>
                  <a:schemeClr val="bg1"/>
                </a:solidFill>
                <a:effectLst/>
                <a:latin typeface="Chakra Petch" panose="00000500000000000000" pitchFamily="2" charset="-34"/>
                <a:cs typeface="Chakra Petch" panose="00000500000000000000" pitchFamily="2" charset="-34"/>
              </a:rPr>
              <a:t>Targets</a:t>
            </a:r>
          </a:p>
        </p:txBody>
      </p:sp>
      <mc:AlternateContent xmlns:mc="http://schemas.openxmlformats.org/markup-compatibility/2006" xmlns:cx1="http://schemas.microsoft.com/office/drawing/2015/9/8/chartex">
        <mc:Choice Requires="cx1">
          <p:graphicFrame>
            <p:nvGraphicFramePr>
              <p:cNvPr id="11" name="Chart 10">
                <a:extLst>
                  <a:ext uri="{FF2B5EF4-FFF2-40B4-BE49-F238E27FC236}">
                    <a16:creationId xmlns:a16="http://schemas.microsoft.com/office/drawing/2014/main" id="{6C8A84A4-CDB3-71C0-99EF-20B6F52A668C}"/>
                  </a:ext>
                </a:extLst>
              </p:cNvPr>
              <p:cNvGraphicFramePr/>
              <p:nvPr/>
            </p:nvGraphicFramePr>
            <p:xfrm>
              <a:off x="3371850" y="2590800"/>
              <a:ext cx="8820150" cy="4267199"/>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11" name="Chart 10">
                <a:extLst>
                  <a:ext uri="{FF2B5EF4-FFF2-40B4-BE49-F238E27FC236}">
                    <a16:creationId xmlns:a16="http://schemas.microsoft.com/office/drawing/2014/main" id="{6C8A84A4-CDB3-71C0-99EF-20B6F52A668C}"/>
                  </a:ext>
                </a:extLst>
              </p:cNvPr>
              <p:cNvPicPr>
                <a:picLocks noGrp="1" noRot="1" noChangeAspect="1" noMove="1" noResize="1" noEditPoints="1" noAdjustHandles="1" noChangeArrowheads="1" noChangeShapeType="1"/>
              </p:cNvPicPr>
              <p:nvPr/>
            </p:nvPicPr>
            <p:blipFill>
              <a:blip r:embed="rId6"/>
              <a:stretch>
                <a:fillRect/>
              </a:stretch>
            </p:blipFill>
            <p:spPr>
              <a:xfrm>
                <a:off x="3371850" y="2590800"/>
                <a:ext cx="8820150" cy="4267199"/>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5" name="Chart 4">
                <a:extLst>
                  <a:ext uri="{FF2B5EF4-FFF2-40B4-BE49-F238E27FC236}">
                    <a16:creationId xmlns:a16="http://schemas.microsoft.com/office/drawing/2014/main" id="{6363C62C-D786-5F79-E108-8DCB178489CE}"/>
                  </a:ext>
                </a:extLst>
              </p:cNvPr>
              <p:cNvGraphicFramePr/>
              <p:nvPr/>
            </p:nvGraphicFramePr>
            <p:xfrm>
              <a:off x="3371850" y="2590801"/>
              <a:ext cx="8820150" cy="4267199"/>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5" name="Chart 4">
                <a:extLst>
                  <a:ext uri="{FF2B5EF4-FFF2-40B4-BE49-F238E27FC236}">
                    <a16:creationId xmlns:a16="http://schemas.microsoft.com/office/drawing/2014/main" id="{6363C62C-D786-5F79-E108-8DCB178489CE}"/>
                  </a:ext>
                </a:extLst>
              </p:cNvPr>
              <p:cNvPicPr>
                <a:picLocks noGrp="1" noRot="1" noChangeAspect="1" noMove="1" noResize="1" noEditPoints="1" noAdjustHandles="1" noChangeArrowheads="1" noChangeShapeType="1"/>
              </p:cNvPicPr>
              <p:nvPr/>
            </p:nvPicPr>
            <p:blipFill>
              <a:blip r:embed="rId8"/>
              <a:stretch>
                <a:fillRect/>
              </a:stretch>
            </p:blipFill>
            <p:spPr>
              <a:xfrm>
                <a:off x="3371850" y="2590801"/>
                <a:ext cx="8820150" cy="4267199"/>
              </a:xfrm>
              <a:prstGeom prst="rect">
                <a:avLst/>
              </a:prstGeom>
            </p:spPr>
          </p:pic>
        </mc:Fallback>
      </mc:AlternateContent>
      <p:sp>
        <p:nvSpPr>
          <p:cNvPr id="9" name="Title">
            <a:extLst>
              <a:ext uri="{FF2B5EF4-FFF2-40B4-BE49-F238E27FC236}">
                <a16:creationId xmlns:a16="http://schemas.microsoft.com/office/drawing/2014/main" id="{91715ECD-1107-F852-A610-1008E71284D3}"/>
              </a:ext>
            </a:extLst>
          </p:cNvPr>
          <p:cNvSpPr txBox="1">
            <a:spLocks/>
          </p:cNvSpPr>
          <p:nvPr/>
        </p:nvSpPr>
        <p:spPr>
          <a:xfrm>
            <a:off x="0" y="1"/>
            <a:ext cx="3140364" cy="65578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latin typeface="Chakra Petch" panose="00000500000000000000" pitchFamily="2" charset="-34"/>
                <a:cs typeface="Chakra Petch" panose="00000500000000000000" pitchFamily="2" charset="-34"/>
              </a:rPr>
              <a:t>Results</a:t>
            </a:r>
            <a:endParaRPr lang="en-US" dirty="0">
              <a:solidFill>
                <a:schemeClr val="bg1"/>
              </a:solidFill>
              <a:latin typeface="Chakra Petch" panose="00000500000000000000" pitchFamily="2" charset="-34"/>
              <a:cs typeface="Chakra Petch" panose="00000500000000000000" pitchFamily="2" charset="-34"/>
            </a:endParaRPr>
          </a:p>
        </p:txBody>
      </p:sp>
      <p:sp>
        <p:nvSpPr>
          <p:cNvPr id="12" name="TextBox 7">
            <a:extLst>
              <a:ext uri="{FF2B5EF4-FFF2-40B4-BE49-F238E27FC236}">
                <a16:creationId xmlns:a16="http://schemas.microsoft.com/office/drawing/2014/main" id="{CAECC03A-B20D-7808-56D6-1DBE98A664FC}"/>
              </a:ext>
            </a:extLst>
          </p:cNvPr>
          <p:cNvSpPr txBox="1"/>
          <p:nvPr/>
        </p:nvSpPr>
        <p:spPr>
          <a:xfrm>
            <a:off x="-97440" y="3887879"/>
            <a:ext cx="3570089" cy="461665"/>
          </a:xfrm>
          <a:prstGeom prst="rect">
            <a:avLst/>
          </a:prstGeom>
          <a:noFill/>
        </p:spPr>
        <p:txBody>
          <a:bodyPr wrap="square">
            <a:spAutoFit/>
          </a:bodyPr>
          <a:lstStyle/>
          <a:p>
            <a:pPr algn="ctr"/>
            <a:r>
              <a:rPr lang="en-US" sz="2400" dirty="0">
                <a:solidFill>
                  <a:schemeClr val="bg1"/>
                </a:solidFill>
                <a:effectLst/>
                <a:latin typeface="Chakra Petch" panose="00000500000000000000" pitchFamily="2" charset="-34"/>
                <a:cs typeface="Chakra Petch" panose="00000500000000000000" pitchFamily="2" charset="-34"/>
              </a:rPr>
              <a:t>DatasetExperiment</a:t>
            </a:r>
          </a:p>
        </p:txBody>
      </p:sp>
      <p:pic>
        <p:nvPicPr>
          <p:cNvPr id="13" name="Graphic 49" descr="Cube with solid fill">
            <a:extLst>
              <a:ext uri="{FF2B5EF4-FFF2-40B4-BE49-F238E27FC236}">
                <a16:creationId xmlns:a16="http://schemas.microsoft.com/office/drawing/2014/main" id="{3B139BD6-487C-4FF6-3837-BE58CD20C2C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30405" y="2973479"/>
            <a:ext cx="914400" cy="914400"/>
          </a:xfrm>
          <a:prstGeom prst="rect">
            <a:avLst/>
          </a:prstGeom>
        </p:spPr>
      </p:pic>
    </p:spTree>
    <p:extLst>
      <p:ext uri="{BB962C8B-B14F-4D97-AF65-F5344CB8AC3E}">
        <p14:creationId xmlns:p14="http://schemas.microsoft.com/office/powerpoint/2010/main" val="1569365027"/>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4" fill="hold" nodeType="withEffect">
                                  <p:stCondLst>
                                    <p:cond delay="50"/>
                                  </p:stCondLst>
                                  <p:childTnLst>
                                    <p:animEffect transition="out" filter="wipe(down)">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phic 15" descr="Gears with solid fill">
            <a:extLst>
              <a:ext uri="{FF2B5EF4-FFF2-40B4-BE49-F238E27FC236}">
                <a16:creationId xmlns:a16="http://schemas.microsoft.com/office/drawing/2014/main" id="{FE59C9EC-597C-DD02-5728-1174B2A4DD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8725" y="2971799"/>
            <a:ext cx="914400" cy="914400"/>
          </a:xfrm>
          <a:prstGeom prst="rect">
            <a:avLst/>
          </a:prstGeom>
        </p:spPr>
      </p:pic>
      <p:sp>
        <p:nvSpPr>
          <p:cNvPr id="4" name="TextBox 3">
            <a:extLst>
              <a:ext uri="{FF2B5EF4-FFF2-40B4-BE49-F238E27FC236}">
                <a16:creationId xmlns:a16="http://schemas.microsoft.com/office/drawing/2014/main" id="{930658AB-4479-8E6C-58B8-13B4E65FAA91}"/>
              </a:ext>
            </a:extLst>
          </p:cNvPr>
          <p:cNvSpPr txBox="1"/>
          <p:nvPr/>
        </p:nvSpPr>
        <p:spPr>
          <a:xfrm>
            <a:off x="4551363" y="679824"/>
            <a:ext cx="3089275" cy="523220"/>
          </a:xfrm>
          <a:prstGeom prst="rect">
            <a:avLst/>
          </a:prstGeom>
          <a:noFill/>
        </p:spPr>
        <p:txBody>
          <a:bodyPr wrap="square">
            <a:spAutoFit/>
          </a:bodyPr>
          <a:lstStyle/>
          <a:p>
            <a:pPr algn="ctr"/>
            <a:r>
              <a:rPr lang="en-US" sz="2800" b="1" cap="small" dirty="0">
                <a:solidFill>
                  <a:schemeClr val="bg1"/>
                </a:solidFill>
                <a:effectLst/>
                <a:latin typeface="Chakra Petch" panose="00000500000000000000" pitchFamily="2" charset="-34"/>
                <a:cs typeface="Chakra Petch" panose="00000500000000000000" pitchFamily="2" charset="-34"/>
              </a:rPr>
              <a:t>structToolbox</a:t>
            </a:r>
          </a:p>
        </p:txBody>
      </p:sp>
      <p:sp>
        <p:nvSpPr>
          <p:cNvPr id="3" name="TextBox 2">
            <a:extLst>
              <a:ext uri="{FF2B5EF4-FFF2-40B4-BE49-F238E27FC236}">
                <a16:creationId xmlns:a16="http://schemas.microsoft.com/office/drawing/2014/main" id="{4D09D201-84BC-5438-73E8-5092B53C65E9}"/>
              </a:ext>
            </a:extLst>
          </p:cNvPr>
          <p:cNvSpPr txBox="1"/>
          <p:nvPr/>
        </p:nvSpPr>
        <p:spPr>
          <a:xfrm>
            <a:off x="12425362" y="679824"/>
            <a:ext cx="3089275" cy="523220"/>
          </a:xfrm>
          <a:prstGeom prst="rect">
            <a:avLst/>
          </a:prstGeom>
          <a:noFill/>
        </p:spPr>
        <p:txBody>
          <a:bodyPr wrap="square">
            <a:spAutoFit/>
          </a:bodyPr>
          <a:lstStyle/>
          <a:p>
            <a:pPr algn="ctr"/>
            <a:r>
              <a:rPr lang="en-US" sz="2800" b="1" cap="small" dirty="0">
                <a:solidFill>
                  <a:schemeClr val="bg1"/>
                </a:solidFill>
                <a:effectLst/>
                <a:latin typeface="Chakra Petch" panose="00000500000000000000" pitchFamily="2" charset="-34"/>
                <a:cs typeface="Chakra Petch" panose="00000500000000000000" pitchFamily="2" charset="-34"/>
              </a:rPr>
              <a:t>Targets</a:t>
            </a:r>
          </a:p>
        </p:txBody>
      </p:sp>
      <mc:AlternateContent xmlns:mc="http://schemas.openxmlformats.org/markup-compatibility/2006" xmlns:cx1="http://schemas.microsoft.com/office/drawing/2015/9/8/chartex">
        <mc:Choice Requires="cx1">
          <p:graphicFrame>
            <p:nvGraphicFramePr>
              <p:cNvPr id="11" name="Chart 10">
                <a:extLst>
                  <a:ext uri="{FF2B5EF4-FFF2-40B4-BE49-F238E27FC236}">
                    <a16:creationId xmlns:a16="http://schemas.microsoft.com/office/drawing/2014/main" id="{6C8A84A4-CDB3-71C0-99EF-20B6F52A668C}"/>
                  </a:ext>
                </a:extLst>
              </p:cNvPr>
              <p:cNvGraphicFramePr/>
              <p:nvPr/>
            </p:nvGraphicFramePr>
            <p:xfrm>
              <a:off x="3371850" y="2590800"/>
              <a:ext cx="8820150" cy="4267199"/>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11" name="Chart 10">
                <a:extLst>
                  <a:ext uri="{FF2B5EF4-FFF2-40B4-BE49-F238E27FC236}">
                    <a16:creationId xmlns:a16="http://schemas.microsoft.com/office/drawing/2014/main" id="{6C8A84A4-CDB3-71C0-99EF-20B6F52A668C}"/>
                  </a:ext>
                </a:extLst>
              </p:cNvPr>
              <p:cNvPicPr>
                <a:picLocks noGrp="1" noRot="1" noChangeAspect="1" noMove="1" noResize="1" noEditPoints="1" noAdjustHandles="1" noChangeArrowheads="1" noChangeShapeType="1"/>
              </p:cNvPicPr>
              <p:nvPr/>
            </p:nvPicPr>
            <p:blipFill>
              <a:blip r:embed="rId6"/>
              <a:stretch>
                <a:fillRect/>
              </a:stretch>
            </p:blipFill>
            <p:spPr>
              <a:xfrm>
                <a:off x="3371850" y="2590800"/>
                <a:ext cx="8820150" cy="4267199"/>
              </a:xfrm>
              <a:prstGeom prst="rect">
                <a:avLst/>
              </a:prstGeom>
            </p:spPr>
          </p:pic>
        </mc:Fallback>
      </mc:AlternateContent>
      <p:sp>
        <p:nvSpPr>
          <p:cNvPr id="7" name="Title">
            <a:extLst>
              <a:ext uri="{FF2B5EF4-FFF2-40B4-BE49-F238E27FC236}">
                <a16:creationId xmlns:a16="http://schemas.microsoft.com/office/drawing/2014/main" id="{3E8DF89C-4F44-EF45-4D67-D05F7534AC88}"/>
              </a:ext>
            </a:extLst>
          </p:cNvPr>
          <p:cNvSpPr txBox="1">
            <a:spLocks/>
          </p:cNvSpPr>
          <p:nvPr/>
        </p:nvSpPr>
        <p:spPr>
          <a:xfrm>
            <a:off x="0" y="1"/>
            <a:ext cx="3140364" cy="65578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latin typeface="Chakra Petch" panose="00000500000000000000" pitchFamily="2" charset="-34"/>
                <a:cs typeface="Chakra Petch" panose="00000500000000000000" pitchFamily="2" charset="-34"/>
              </a:rPr>
              <a:t>Results</a:t>
            </a:r>
            <a:endParaRPr lang="en-US" dirty="0">
              <a:solidFill>
                <a:schemeClr val="bg1"/>
              </a:solidFill>
              <a:latin typeface="Chakra Petch" panose="00000500000000000000" pitchFamily="2" charset="-34"/>
              <a:cs typeface="Chakra Petch" panose="00000500000000000000" pitchFamily="2" charset="-34"/>
            </a:endParaRPr>
          </a:p>
        </p:txBody>
      </p:sp>
      <p:sp>
        <p:nvSpPr>
          <p:cNvPr id="10" name="TextBox 7">
            <a:extLst>
              <a:ext uri="{FF2B5EF4-FFF2-40B4-BE49-F238E27FC236}">
                <a16:creationId xmlns:a16="http://schemas.microsoft.com/office/drawing/2014/main" id="{4C902103-4DFB-2238-50E1-C10543CB30E0}"/>
              </a:ext>
            </a:extLst>
          </p:cNvPr>
          <p:cNvSpPr txBox="1"/>
          <p:nvPr/>
        </p:nvSpPr>
        <p:spPr>
          <a:xfrm>
            <a:off x="-97440" y="3887879"/>
            <a:ext cx="3570089" cy="461665"/>
          </a:xfrm>
          <a:prstGeom prst="rect">
            <a:avLst/>
          </a:prstGeom>
          <a:noFill/>
        </p:spPr>
        <p:txBody>
          <a:bodyPr wrap="square">
            <a:spAutoFit/>
          </a:bodyPr>
          <a:lstStyle/>
          <a:p>
            <a:pPr algn="ctr"/>
            <a:r>
              <a:rPr lang="en-US" sz="2400" dirty="0">
                <a:solidFill>
                  <a:schemeClr val="bg1"/>
                </a:solidFill>
                <a:effectLst/>
                <a:latin typeface="Chakra Petch" panose="00000500000000000000" pitchFamily="2" charset="-34"/>
                <a:cs typeface="Chakra Petch" panose="00000500000000000000" pitchFamily="2" charset="-34"/>
              </a:rPr>
              <a:t>DatasetExperiment</a:t>
            </a:r>
          </a:p>
        </p:txBody>
      </p:sp>
      <p:pic>
        <p:nvPicPr>
          <p:cNvPr id="12" name="Graphic 49" descr="Cube with solid fill">
            <a:extLst>
              <a:ext uri="{FF2B5EF4-FFF2-40B4-BE49-F238E27FC236}">
                <a16:creationId xmlns:a16="http://schemas.microsoft.com/office/drawing/2014/main" id="{46E34046-15FA-9C4D-1B93-625DC2F247E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30405" y="2973479"/>
            <a:ext cx="914400" cy="914400"/>
          </a:xfrm>
          <a:prstGeom prst="rect">
            <a:avLst/>
          </a:prstGeom>
        </p:spPr>
      </p:pic>
    </p:spTree>
    <p:extLst>
      <p:ext uri="{BB962C8B-B14F-4D97-AF65-F5344CB8AC3E}">
        <p14:creationId xmlns:p14="http://schemas.microsoft.com/office/powerpoint/2010/main" val="39952096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30658AB-4479-8E6C-58B8-13B4E65FAA91}"/>
              </a:ext>
            </a:extLst>
          </p:cNvPr>
          <p:cNvSpPr txBox="1"/>
          <p:nvPr/>
        </p:nvSpPr>
        <p:spPr>
          <a:xfrm>
            <a:off x="-7793040" y="679824"/>
            <a:ext cx="3089275" cy="523220"/>
          </a:xfrm>
          <a:prstGeom prst="rect">
            <a:avLst/>
          </a:prstGeom>
          <a:noFill/>
        </p:spPr>
        <p:txBody>
          <a:bodyPr wrap="square">
            <a:spAutoFit/>
          </a:bodyPr>
          <a:lstStyle/>
          <a:p>
            <a:pPr algn="ctr"/>
            <a:r>
              <a:rPr lang="en-US" sz="2800" b="1" cap="small" dirty="0">
                <a:solidFill>
                  <a:schemeClr val="bg1"/>
                </a:solidFill>
                <a:effectLst/>
                <a:latin typeface="Chakra Petch" panose="00000500000000000000" pitchFamily="2" charset="-34"/>
                <a:cs typeface="Chakra Petch" panose="00000500000000000000" pitchFamily="2" charset="-34"/>
              </a:rPr>
              <a:t>structToolbox</a:t>
            </a:r>
          </a:p>
        </p:txBody>
      </p:sp>
      <p:sp>
        <p:nvSpPr>
          <p:cNvPr id="3" name="TextBox 2">
            <a:extLst>
              <a:ext uri="{FF2B5EF4-FFF2-40B4-BE49-F238E27FC236}">
                <a16:creationId xmlns:a16="http://schemas.microsoft.com/office/drawing/2014/main" id="{4D09D201-84BC-5438-73E8-5092B53C65E9}"/>
              </a:ext>
            </a:extLst>
          </p:cNvPr>
          <p:cNvSpPr txBox="1"/>
          <p:nvPr/>
        </p:nvSpPr>
        <p:spPr>
          <a:xfrm>
            <a:off x="4551363" y="679824"/>
            <a:ext cx="3089275" cy="523220"/>
          </a:xfrm>
          <a:prstGeom prst="rect">
            <a:avLst/>
          </a:prstGeom>
          <a:noFill/>
        </p:spPr>
        <p:txBody>
          <a:bodyPr wrap="square">
            <a:spAutoFit/>
          </a:bodyPr>
          <a:lstStyle/>
          <a:p>
            <a:pPr algn="ctr"/>
            <a:r>
              <a:rPr lang="en-US" sz="2800" b="1" cap="small" dirty="0">
                <a:solidFill>
                  <a:schemeClr val="bg1"/>
                </a:solidFill>
                <a:effectLst/>
                <a:latin typeface="Chakra Petch" panose="00000500000000000000" pitchFamily="2" charset="-34"/>
                <a:cs typeface="Chakra Petch" panose="00000500000000000000" pitchFamily="2" charset="-34"/>
              </a:rPr>
              <a:t>Targets</a:t>
            </a:r>
          </a:p>
        </p:txBody>
      </p:sp>
      <mc:AlternateContent xmlns:mc="http://schemas.openxmlformats.org/markup-compatibility/2006" xmlns:cx1="http://schemas.microsoft.com/office/drawing/2015/9/8/chartex">
        <mc:Choice Requires="cx1">
          <p:graphicFrame>
            <p:nvGraphicFramePr>
              <p:cNvPr id="11" name="Chart 10">
                <a:extLst>
                  <a:ext uri="{FF2B5EF4-FFF2-40B4-BE49-F238E27FC236}">
                    <a16:creationId xmlns:a16="http://schemas.microsoft.com/office/drawing/2014/main" id="{6C8A84A4-CDB3-71C0-99EF-20B6F52A668C}"/>
                  </a:ext>
                </a:extLst>
              </p:cNvPr>
              <p:cNvGraphicFramePr/>
              <p:nvPr/>
            </p:nvGraphicFramePr>
            <p:xfrm>
              <a:off x="-8972553" y="2590800"/>
              <a:ext cx="8820150" cy="4267199"/>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11" name="Chart 10">
                <a:extLst>
                  <a:ext uri="{FF2B5EF4-FFF2-40B4-BE49-F238E27FC236}">
                    <a16:creationId xmlns:a16="http://schemas.microsoft.com/office/drawing/2014/main" id="{6C8A84A4-CDB3-71C0-99EF-20B6F52A668C}"/>
                  </a:ext>
                </a:extLst>
              </p:cNvPr>
              <p:cNvPicPr>
                <a:picLocks noGrp="1" noRot="1" noChangeAspect="1" noMove="1" noResize="1" noEditPoints="1" noAdjustHandles="1" noChangeArrowheads="1" noChangeShapeType="1"/>
              </p:cNvPicPr>
              <p:nvPr/>
            </p:nvPicPr>
            <p:blipFill>
              <a:blip r:embed="rId4"/>
              <a:stretch>
                <a:fillRect/>
              </a:stretch>
            </p:blipFill>
            <p:spPr>
              <a:xfrm>
                <a:off x="-8972553" y="2590800"/>
                <a:ext cx="8820150" cy="4267199"/>
              </a:xfrm>
              <a:prstGeom prst="rect">
                <a:avLst/>
              </a:prstGeom>
            </p:spPr>
          </p:pic>
        </mc:Fallback>
      </mc:AlternateContent>
      <p:sp>
        <p:nvSpPr>
          <p:cNvPr id="7" name="Title">
            <a:extLst>
              <a:ext uri="{FF2B5EF4-FFF2-40B4-BE49-F238E27FC236}">
                <a16:creationId xmlns:a16="http://schemas.microsoft.com/office/drawing/2014/main" id="{665270E7-F9BE-3517-A2D1-61E8C31C8B11}"/>
              </a:ext>
            </a:extLst>
          </p:cNvPr>
          <p:cNvSpPr txBox="1">
            <a:spLocks/>
          </p:cNvSpPr>
          <p:nvPr/>
        </p:nvSpPr>
        <p:spPr>
          <a:xfrm>
            <a:off x="0" y="1"/>
            <a:ext cx="3140364" cy="65578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latin typeface="Chakra Petch" panose="00000500000000000000" pitchFamily="2" charset="-34"/>
                <a:cs typeface="Chakra Petch" panose="00000500000000000000" pitchFamily="2" charset="-34"/>
              </a:rPr>
              <a:t>Results</a:t>
            </a:r>
            <a:endParaRPr lang="en-US" dirty="0">
              <a:solidFill>
                <a:schemeClr val="bg1"/>
              </a:solidFill>
              <a:latin typeface="Chakra Petch" panose="00000500000000000000" pitchFamily="2" charset="-34"/>
              <a:cs typeface="Chakra Petch" panose="00000500000000000000" pitchFamily="2" charset="-34"/>
            </a:endParaRPr>
          </a:p>
        </p:txBody>
      </p:sp>
      <p:sp>
        <p:nvSpPr>
          <p:cNvPr id="2" name="TextBox 7">
            <a:extLst>
              <a:ext uri="{FF2B5EF4-FFF2-40B4-BE49-F238E27FC236}">
                <a16:creationId xmlns:a16="http://schemas.microsoft.com/office/drawing/2014/main" id="{6E6EBCBE-0207-9094-6191-36E513943FFC}"/>
              </a:ext>
            </a:extLst>
          </p:cNvPr>
          <p:cNvSpPr txBox="1"/>
          <p:nvPr/>
        </p:nvSpPr>
        <p:spPr>
          <a:xfrm>
            <a:off x="-12443522" y="4724399"/>
            <a:ext cx="3570089" cy="461665"/>
          </a:xfrm>
          <a:prstGeom prst="rect">
            <a:avLst/>
          </a:prstGeom>
          <a:noFill/>
        </p:spPr>
        <p:txBody>
          <a:bodyPr wrap="square">
            <a:spAutoFit/>
          </a:bodyPr>
          <a:lstStyle/>
          <a:p>
            <a:pPr algn="ctr"/>
            <a:r>
              <a:rPr lang="en-US" sz="2400" dirty="0">
                <a:solidFill>
                  <a:schemeClr val="bg1"/>
                </a:solidFill>
                <a:effectLst/>
                <a:latin typeface="Chakra Petch" panose="00000500000000000000" pitchFamily="2" charset="-34"/>
                <a:cs typeface="Chakra Petch" panose="00000500000000000000" pitchFamily="2" charset="-34"/>
              </a:rPr>
              <a:t>DatasetExperiment</a:t>
            </a:r>
          </a:p>
        </p:txBody>
      </p:sp>
      <p:pic>
        <p:nvPicPr>
          <p:cNvPr id="5" name="Graphic 49" descr="Cube with solid fill">
            <a:extLst>
              <a:ext uri="{FF2B5EF4-FFF2-40B4-BE49-F238E27FC236}">
                <a16:creationId xmlns:a16="http://schemas.microsoft.com/office/drawing/2014/main" id="{C862D8B5-2612-B27B-7832-4AC877A3CC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15677" y="3809999"/>
            <a:ext cx="914400" cy="914400"/>
          </a:xfrm>
          <a:prstGeom prst="rect">
            <a:avLst/>
          </a:prstGeom>
        </p:spPr>
      </p:pic>
    </p:spTree>
    <p:extLst>
      <p:ext uri="{BB962C8B-B14F-4D97-AF65-F5344CB8AC3E}">
        <p14:creationId xmlns:p14="http://schemas.microsoft.com/office/powerpoint/2010/main" val="368316433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09D201-84BC-5438-73E8-5092B53C65E9}"/>
              </a:ext>
            </a:extLst>
          </p:cNvPr>
          <p:cNvSpPr txBox="1"/>
          <p:nvPr/>
        </p:nvSpPr>
        <p:spPr>
          <a:xfrm>
            <a:off x="4551363" y="679824"/>
            <a:ext cx="3089275" cy="523220"/>
          </a:xfrm>
          <a:prstGeom prst="rect">
            <a:avLst/>
          </a:prstGeom>
          <a:noFill/>
        </p:spPr>
        <p:txBody>
          <a:bodyPr wrap="square">
            <a:spAutoFit/>
          </a:bodyPr>
          <a:lstStyle/>
          <a:p>
            <a:pPr algn="ctr"/>
            <a:r>
              <a:rPr lang="en-US" sz="2800" b="1" cap="small" dirty="0">
                <a:solidFill>
                  <a:schemeClr val="bg1"/>
                </a:solidFill>
                <a:effectLst/>
                <a:latin typeface="Chakra Petch" panose="00000500000000000000" pitchFamily="2" charset="-34"/>
                <a:cs typeface="Chakra Petch" panose="00000500000000000000" pitchFamily="2" charset="-34"/>
              </a:rPr>
              <a:t>Targets</a:t>
            </a:r>
          </a:p>
        </p:txBody>
      </p:sp>
      <p:pic>
        <p:nvPicPr>
          <p:cNvPr id="12" name="Picture 11" descr="A screen shot of a computer code&#10;&#10;Description automatically generated">
            <a:extLst>
              <a:ext uri="{FF2B5EF4-FFF2-40B4-BE49-F238E27FC236}">
                <a16:creationId xmlns:a16="http://schemas.microsoft.com/office/drawing/2014/main" id="{A9586EB2-7DC1-075F-6BBF-6D84DB921973}"/>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838" b="89757" l="6329" r="93087">
                        <a14:foregroundMark x1="89387" y1="23181" x2="93087" y2="52291"/>
                        <a14:foregroundMark x1="93087" y1="52291" x2="89435" y2="70081"/>
                        <a14:foregroundMark x1="89435" y1="70081" x2="86271" y2="73854"/>
                        <a14:foregroundMark x1="5842" y1="21968" x2="6329" y2="76280"/>
                        <a14:foregroundMark x1="6329" y1="76280" x2="9591" y2="77358"/>
                      </a14:backgroundRemoval>
                    </a14:imgEffect>
                  </a14:imgLayer>
                </a14:imgProps>
              </a:ext>
              <a:ext uri="{28A0092B-C50C-407E-A947-70E740481C1C}">
                <a14:useLocalDpi xmlns:a14="http://schemas.microsoft.com/office/drawing/2010/main" val="0"/>
              </a:ext>
            </a:extLst>
          </a:blip>
          <a:srcRect l="3541" t="15435" r="3959" b="14265"/>
          <a:stretch/>
        </p:blipFill>
        <p:spPr>
          <a:xfrm>
            <a:off x="2134848" y="1038191"/>
            <a:ext cx="7922304" cy="2175034"/>
          </a:xfrm>
          <a:prstGeom prst="rect">
            <a:avLst/>
          </a:prstGeom>
        </p:spPr>
      </p:pic>
      <p:pic>
        <p:nvPicPr>
          <p:cNvPr id="3074" name="Picture 2">
            <a:extLst>
              <a:ext uri="{FF2B5EF4-FFF2-40B4-BE49-F238E27FC236}">
                <a16:creationId xmlns:a16="http://schemas.microsoft.com/office/drawing/2014/main" id="{B374FF3A-5710-4167-1BB8-646A39847B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4310" y="2825846"/>
            <a:ext cx="5705475" cy="420052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a:extLst>
              <a:ext uri="{FF2B5EF4-FFF2-40B4-BE49-F238E27FC236}">
                <a16:creationId xmlns:a16="http://schemas.microsoft.com/office/drawing/2014/main" id="{02288386-14FE-ECC4-8723-09864FE97B24}"/>
              </a:ext>
            </a:extLst>
          </p:cNvPr>
          <p:cNvSpPr txBox="1">
            <a:spLocks/>
          </p:cNvSpPr>
          <p:nvPr/>
        </p:nvSpPr>
        <p:spPr>
          <a:xfrm>
            <a:off x="0" y="1"/>
            <a:ext cx="3140364" cy="65578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latin typeface="Chakra Petch" panose="00000500000000000000" pitchFamily="2" charset="-34"/>
                <a:cs typeface="Chakra Petch" panose="00000500000000000000" pitchFamily="2" charset="-34"/>
              </a:rPr>
              <a:t>Results</a:t>
            </a:r>
            <a:endParaRPr lang="en-US" dirty="0">
              <a:solidFill>
                <a:schemeClr val="bg1"/>
              </a:solidFill>
              <a:latin typeface="Chakra Petch" panose="00000500000000000000" pitchFamily="2" charset="-34"/>
              <a:cs typeface="Chakra Petch" panose="00000500000000000000" pitchFamily="2" charset="-34"/>
            </a:endParaRPr>
          </a:p>
        </p:txBody>
      </p:sp>
    </p:spTree>
    <p:extLst>
      <p:ext uri="{BB962C8B-B14F-4D97-AF65-F5344CB8AC3E}">
        <p14:creationId xmlns:p14="http://schemas.microsoft.com/office/powerpoint/2010/main" val="270866416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09D201-84BC-5438-73E8-5092B53C65E9}"/>
              </a:ext>
            </a:extLst>
          </p:cNvPr>
          <p:cNvSpPr txBox="1"/>
          <p:nvPr/>
        </p:nvSpPr>
        <p:spPr>
          <a:xfrm>
            <a:off x="4551363" y="679824"/>
            <a:ext cx="3089275" cy="523220"/>
          </a:xfrm>
          <a:prstGeom prst="rect">
            <a:avLst/>
          </a:prstGeom>
          <a:noFill/>
        </p:spPr>
        <p:txBody>
          <a:bodyPr wrap="square">
            <a:spAutoFit/>
          </a:bodyPr>
          <a:lstStyle/>
          <a:p>
            <a:pPr algn="ctr"/>
            <a:r>
              <a:rPr lang="en-US" sz="2800" b="1" cap="small" dirty="0">
                <a:solidFill>
                  <a:schemeClr val="bg1"/>
                </a:solidFill>
                <a:effectLst/>
                <a:latin typeface="Chakra Petch" panose="00000500000000000000" pitchFamily="2" charset="-34"/>
                <a:cs typeface="Chakra Petch" panose="00000500000000000000" pitchFamily="2" charset="-34"/>
              </a:rPr>
              <a:t>Targets</a:t>
            </a:r>
          </a:p>
        </p:txBody>
      </p:sp>
      <p:pic>
        <p:nvPicPr>
          <p:cNvPr id="2052" name="Picture 4">
            <a:extLst>
              <a:ext uri="{FF2B5EF4-FFF2-40B4-BE49-F238E27FC236}">
                <a16:creationId xmlns:a16="http://schemas.microsoft.com/office/drawing/2014/main" id="{5DDEB59F-6F5D-5AC3-3B2C-F7BB87D30C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246" y="1328738"/>
            <a:ext cx="5705475" cy="420052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a:extLst>
              <a:ext uri="{FF2B5EF4-FFF2-40B4-BE49-F238E27FC236}">
                <a16:creationId xmlns:a16="http://schemas.microsoft.com/office/drawing/2014/main" id="{DAFED942-4743-FCB3-1578-19289BF82A48}"/>
              </a:ext>
            </a:extLst>
          </p:cNvPr>
          <p:cNvSpPr txBox="1">
            <a:spLocks/>
          </p:cNvSpPr>
          <p:nvPr/>
        </p:nvSpPr>
        <p:spPr>
          <a:xfrm>
            <a:off x="0" y="1"/>
            <a:ext cx="3140364" cy="65578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latin typeface="Chakra Petch" panose="00000500000000000000" pitchFamily="2" charset="-34"/>
                <a:cs typeface="Chakra Petch" panose="00000500000000000000" pitchFamily="2" charset="-34"/>
              </a:rPr>
              <a:t>Results</a:t>
            </a:r>
            <a:endParaRPr lang="en-US" dirty="0">
              <a:solidFill>
                <a:schemeClr val="bg1"/>
              </a:solidFill>
              <a:latin typeface="Chakra Petch" panose="00000500000000000000" pitchFamily="2" charset="-34"/>
              <a:cs typeface="Chakra Petch" panose="00000500000000000000" pitchFamily="2" charset="-34"/>
            </a:endParaRPr>
          </a:p>
        </p:txBody>
      </p:sp>
    </p:spTree>
    <p:extLst>
      <p:ext uri="{BB962C8B-B14F-4D97-AF65-F5344CB8AC3E}">
        <p14:creationId xmlns:p14="http://schemas.microsoft.com/office/powerpoint/2010/main" val="173349987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09D201-84BC-5438-73E8-5092B53C65E9}"/>
              </a:ext>
            </a:extLst>
          </p:cNvPr>
          <p:cNvSpPr txBox="1"/>
          <p:nvPr/>
        </p:nvSpPr>
        <p:spPr>
          <a:xfrm>
            <a:off x="4551363" y="679824"/>
            <a:ext cx="3089275" cy="523220"/>
          </a:xfrm>
          <a:prstGeom prst="rect">
            <a:avLst/>
          </a:prstGeom>
          <a:noFill/>
        </p:spPr>
        <p:txBody>
          <a:bodyPr wrap="square">
            <a:spAutoFit/>
          </a:bodyPr>
          <a:lstStyle/>
          <a:p>
            <a:pPr algn="ctr"/>
            <a:r>
              <a:rPr lang="en-US" sz="2800" b="1" cap="small" dirty="0">
                <a:solidFill>
                  <a:schemeClr val="bg1"/>
                </a:solidFill>
                <a:effectLst/>
                <a:latin typeface="Chakra Petch" panose="00000500000000000000" pitchFamily="2" charset="-34"/>
                <a:cs typeface="Chakra Petch" panose="00000500000000000000" pitchFamily="2" charset="-34"/>
              </a:rPr>
              <a:t>Targets</a:t>
            </a:r>
          </a:p>
        </p:txBody>
      </p:sp>
      <p:pic>
        <p:nvPicPr>
          <p:cNvPr id="2052" name="Picture 4">
            <a:extLst>
              <a:ext uri="{FF2B5EF4-FFF2-40B4-BE49-F238E27FC236}">
                <a16:creationId xmlns:a16="http://schemas.microsoft.com/office/drawing/2014/main" id="{5DDEB59F-6F5D-5AC3-3B2C-F7BB87D30C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246" y="1328738"/>
            <a:ext cx="5705475" cy="420052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6696E07C-B8E5-4146-A861-5916D54381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3520" y="1714500"/>
            <a:ext cx="48006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E489405F-C988-396A-7BF1-1F81EE5128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246" y="1328738"/>
            <a:ext cx="5705475" cy="420052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a:extLst>
              <a:ext uri="{FF2B5EF4-FFF2-40B4-BE49-F238E27FC236}">
                <a16:creationId xmlns:a16="http://schemas.microsoft.com/office/drawing/2014/main" id="{9ED35087-2EF6-7E7E-FC41-2B01DB387F4C}"/>
              </a:ext>
            </a:extLst>
          </p:cNvPr>
          <p:cNvSpPr txBox="1">
            <a:spLocks/>
          </p:cNvSpPr>
          <p:nvPr/>
        </p:nvSpPr>
        <p:spPr>
          <a:xfrm>
            <a:off x="0" y="1"/>
            <a:ext cx="3140364" cy="65578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latin typeface="Chakra Petch" panose="00000500000000000000" pitchFamily="2" charset="-34"/>
                <a:cs typeface="Chakra Petch" panose="00000500000000000000" pitchFamily="2" charset="-34"/>
              </a:rPr>
              <a:t>Results</a:t>
            </a:r>
            <a:endParaRPr lang="en-US" dirty="0">
              <a:solidFill>
                <a:schemeClr val="bg1"/>
              </a:solidFill>
              <a:latin typeface="Chakra Petch" panose="00000500000000000000" pitchFamily="2" charset="-34"/>
              <a:cs typeface="Chakra Petch" panose="00000500000000000000" pitchFamily="2" charset="-34"/>
            </a:endParaRPr>
          </a:p>
        </p:txBody>
      </p:sp>
    </p:spTree>
    <p:extLst>
      <p:ext uri="{BB962C8B-B14F-4D97-AF65-F5344CB8AC3E}">
        <p14:creationId xmlns:p14="http://schemas.microsoft.com/office/powerpoint/2010/main" val="3202119299"/>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09D201-84BC-5438-73E8-5092B53C65E9}"/>
              </a:ext>
            </a:extLst>
          </p:cNvPr>
          <p:cNvSpPr txBox="1"/>
          <p:nvPr/>
        </p:nvSpPr>
        <p:spPr>
          <a:xfrm>
            <a:off x="4551363" y="679824"/>
            <a:ext cx="3089275" cy="523220"/>
          </a:xfrm>
          <a:prstGeom prst="rect">
            <a:avLst/>
          </a:prstGeom>
          <a:noFill/>
        </p:spPr>
        <p:txBody>
          <a:bodyPr wrap="square">
            <a:spAutoFit/>
          </a:bodyPr>
          <a:lstStyle/>
          <a:p>
            <a:pPr algn="ctr"/>
            <a:r>
              <a:rPr lang="en-US" sz="2800" b="1" cap="small" dirty="0">
                <a:solidFill>
                  <a:schemeClr val="bg1"/>
                </a:solidFill>
                <a:effectLst/>
                <a:latin typeface="Chakra Petch" panose="00000500000000000000" pitchFamily="2" charset="-34"/>
                <a:cs typeface="Chakra Petch" panose="00000500000000000000" pitchFamily="2" charset="-34"/>
              </a:rPr>
              <a:t>Targets</a:t>
            </a:r>
          </a:p>
        </p:txBody>
      </p:sp>
      <p:pic>
        <p:nvPicPr>
          <p:cNvPr id="4098" name="Picture 2">
            <a:extLst>
              <a:ext uri="{FF2B5EF4-FFF2-40B4-BE49-F238E27FC236}">
                <a16:creationId xmlns:a16="http://schemas.microsoft.com/office/drawing/2014/main" id="{6696E07C-B8E5-4146-A861-5916D54381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3520" y="1714500"/>
            <a:ext cx="48006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E489405F-C988-396A-7BF1-1F81EE5128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246" y="1328736"/>
            <a:ext cx="5705475" cy="42005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BBBD509F-D276-300B-2D3D-5002D8C07E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246" y="1328735"/>
            <a:ext cx="5705475" cy="420052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E1819896-6CC0-86E0-3AFD-2D37C8ADF4E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53520" y="1714500"/>
            <a:ext cx="4800600" cy="34290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a:extLst>
              <a:ext uri="{FF2B5EF4-FFF2-40B4-BE49-F238E27FC236}">
                <a16:creationId xmlns:a16="http://schemas.microsoft.com/office/drawing/2014/main" id="{1EC16979-B579-ACD9-572C-14147A40B16E}"/>
              </a:ext>
            </a:extLst>
          </p:cNvPr>
          <p:cNvSpPr txBox="1">
            <a:spLocks/>
          </p:cNvSpPr>
          <p:nvPr/>
        </p:nvSpPr>
        <p:spPr>
          <a:xfrm>
            <a:off x="0" y="1"/>
            <a:ext cx="3140364" cy="65578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latin typeface="Chakra Petch" panose="00000500000000000000" pitchFamily="2" charset="-34"/>
                <a:cs typeface="Chakra Petch" panose="00000500000000000000" pitchFamily="2" charset="-34"/>
              </a:rPr>
              <a:t>Results</a:t>
            </a:r>
            <a:endParaRPr lang="en-US" dirty="0">
              <a:solidFill>
                <a:schemeClr val="bg1"/>
              </a:solidFill>
              <a:latin typeface="Chakra Petch" panose="00000500000000000000" pitchFamily="2" charset="-34"/>
              <a:cs typeface="Chakra Petch" panose="00000500000000000000" pitchFamily="2" charset="-34"/>
            </a:endParaRPr>
          </a:p>
        </p:txBody>
      </p:sp>
    </p:spTree>
    <p:custDataLst>
      <p:tags r:id="rId1"/>
    </p:custDataLst>
    <p:extLst>
      <p:ext uri="{BB962C8B-B14F-4D97-AF65-F5344CB8AC3E}">
        <p14:creationId xmlns:p14="http://schemas.microsoft.com/office/powerpoint/2010/main" val="315795953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5122"/>
                                        </p:tgtEl>
                                      </p:cBhvr>
                                    </p:animEffect>
                                    <p:set>
                                      <p:cBhvr>
                                        <p:cTn id="11" dur="1" fill="hold">
                                          <p:stCondLst>
                                            <p:cond delay="499"/>
                                          </p:stCondLst>
                                        </p:cTn>
                                        <p:tgtEl>
                                          <p:spTgt spid="512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148"/>
                                        </p:tgtEl>
                                        <p:attrNameLst>
                                          <p:attrName>style.visibility</p:attrName>
                                        </p:attrNameLst>
                                      </p:cBhvr>
                                      <p:to>
                                        <p:strVal val="visible"/>
                                      </p:to>
                                    </p:set>
                                    <p:animEffect transition="in" filter="fade">
                                      <p:cBhvr>
                                        <p:cTn id="16" dur="500"/>
                                        <p:tgtEl>
                                          <p:spTgt spid="6148"/>
                                        </p:tgtEl>
                                      </p:cBhvr>
                                    </p:animEffect>
                                  </p:childTnLst>
                                </p:cTn>
                              </p:par>
                              <p:par>
                                <p:cTn id="17" presetID="10" presetClass="exit" presetSubtype="0" fill="hold" nodeType="withEffect">
                                  <p:stCondLst>
                                    <p:cond delay="0"/>
                                  </p:stCondLst>
                                  <p:childTnLst>
                                    <p:animEffect transition="out" filter="fade">
                                      <p:cBhvr>
                                        <p:cTn id="18" dur="500"/>
                                        <p:tgtEl>
                                          <p:spTgt spid="4"/>
                                        </p:tgtEl>
                                      </p:cBhvr>
                                    </p:animEffect>
                                    <p:set>
                                      <p:cBhvr>
                                        <p:cTn id="19" dur="1" fill="hold">
                                          <p:stCondLst>
                                            <p:cond delay="499"/>
                                          </p:stCondLst>
                                        </p:cTn>
                                        <p:tgtEl>
                                          <p:spTgt spid="4"/>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5122"/>
                                        </p:tgtEl>
                                        <p:attrNameLst>
                                          <p:attrName>style.visibility</p:attrName>
                                        </p:attrNameLst>
                                      </p:cBhvr>
                                      <p:to>
                                        <p:strVal val="visible"/>
                                      </p:to>
                                    </p:set>
                                    <p:animEffect transition="in" filter="fade">
                                      <p:cBhvr>
                                        <p:cTn id="22"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mputation Sel">
            <a:extLst>
              <a:ext uri="{FF2B5EF4-FFF2-40B4-BE49-F238E27FC236}">
                <a16:creationId xmlns:a16="http://schemas.microsoft.com/office/drawing/2014/main" id="{0DAE1EA2-3D70-CECB-FEF7-095CBA5AD27A}"/>
              </a:ext>
            </a:extLst>
          </p:cNvPr>
          <p:cNvSpPr/>
          <p:nvPr/>
        </p:nvSpPr>
        <p:spPr>
          <a:xfrm>
            <a:off x="1782148" y="4426356"/>
            <a:ext cx="354628" cy="301752"/>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1">
            <a:extLst>
              <a:ext uri="{FF2B5EF4-FFF2-40B4-BE49-F238E27FC236}">
                <a16:creationId xmlns:a16="http://schemas.microsoft.com/office/drawing/2014/main" id="{510C7BD2-C542-61D8-A84A-DEEC112EF889}"/>
              </a:ext>
            </a:extLst>
          </p:cNvPr>
          <p:cNvSpPr txBox="1">
            <a:spLocks/>
          </p:cNvSpPr>
          <p:nvPr/>
        </p:nvSpPr>
        <p:spPr>
          <a:xfrm>
            <a:off x="1762986" y="1919075"/>
            <a:ext cx="1466912" cy="4938924"/>
          </a:xfrm>
          <a:prstGeom prst="rect">
            <a:avLst/>
          </a:prstGeom>
          <a:ln>
            <a:noFill/>
          </a:ln>
        </p:spPr>
        <p:txBody>
          <a:bodyPr vert="horz" lIns="91440" tIns="45720" rIns="91440" bIns="45720" rtlCol="0" anchor="t">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20000"/>
              </a:lnSpc>
            </a:pPr>
            <a:r>
              <a:rPr lang="en-US" sz="1400" dirty="0">
                <a:solidFill>
                  <a:schemeClr val="bg1"/>
                </a:solidFill>
                <a:latin typeface="Chakra Petch" panose="00000500000000000000" pitchFamily="2" charset="-34"/>
                <a:cs typeface="Chakra Petch" panose="00000500000000000000" pitchFamily="2" charset="-34"/>
              </a:rPr>
              <a:t>Arbitrary Value</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LOD</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Zero</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Mean</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20000"/>
              </a:lnSpc>
            </a:pPr>
            <a:r>
              <a:rPr lang="en-US" sz="1400" dirty="0" err="1">
                <a:solidFill>
                  <a:schemeClr val="bg1"/>
                </a:solidFill>
                <a:latin typeface="Chakra Petch" panose="00000500000000000000" pitchFamily="2" charset="-34"/>
                <a:cs typeface="Chakra Petch" panose="00000500000000000000" pitchFamily="2" charset="-34"/>
              </a:rPr>
              <a:t>kNN</a:t>
            </a:r>
            <a:endParaRPr lang="en-US" sz="1400" dirty="0">
              <a:solidFill>
                <a:schemeClr val="bg1"/>
              </a:solidFill>
              <a:latin typeface="Chakra Petch" panose="00000500000000000000" pitchFamily="2" charset="-34"/>
              <a:cs typeface="Chakra Petch" panose="00000500000000000000" pitchFamily="2" charset="-34"/>
            </a:endParaRPr>
          </a:p>
          <a:p>
            <a:pPr>
              <a:lnSpc>
                <a:spcPct val="220000"/>
              </a:lnSpc>
            </a:pPr>
            <a:r>
              <a:rPr lang="en-US" sz="1400" b="1" dirty="0">
                <a:latin typeface="Chakra Petch" panose="00000500000000000000" pitchFamily="2" charset="-34"/>
                <a:cs typeface="Chakra Petch" panose="00000500000000000000" pitchFamily="2" charset="-34"/>
              </a:rPr>
              <a:t>RF</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SVD</a:t>
            </a:r>
          </a:p>
          <a:p>
            <a:pPr>
              <a:lnSpc>
                <a:spcPct val="220000"/>
              </a:lnSpc>
            </a:pPr>
            <a:r>
              <a:rPr lang="en-US" sz="1400" dirty="0" err="1">
                <a:solidFill>
                  <a:schemeClr val="bg1"/>
                </a:solidFill>
                <a:latin typeface="Chakra Petch" panose="00000500000000000000" pitchFamily="2" charset="-34"/>
                <a:cs typeface="Chakra Petch" panose="00000500000000000000" pitchFamily="2" charset="-34"/>
              </a:rPr>
              <a:t>qRILC</a:t>
            </a:r>
            <a:endParaRPr lang="en-US" sz="1400" dirty="0">
              <a:solidFill>
                <a:schemeClr val="bg1"/>
              </a:solidFill>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BPCA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PPCA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MI</a:t>
            </a:r>
          </a:p>
        </p:txBody>
      </p:sp>
      <p:sp>
        <p:nvSpPr>
          <p:cNvPr id="20" name="Title 1">
            <a:extLst>
              <a:ext uri="{FF2B5EF4-FFF2-40B4-BE49-F238E27FC236}">
                <a16:creationId xmlns:a16="http://schemas.microsoft.com/office/drawing/2014/main" id="{2110ED6B-7C09-1B74-F464-3EC1FFD6C9C9}"/>
              </a:ext>
            </a:extLst>
          </p:cNvPr>
          <p:cNvSpPr txBox="1">
            <a:spLocks/>
          </p:cNvSpPr>
          <p:nvPr/>
        </p:nvSpPr>
        <p:spPr>
          <a:xfrm>
            <a:off x="1765178" y="1080435"/>
            <a:ext cx="1466912"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Imputation</a:t>
            </a:r>
          </a:p>
        </p:txBody>
      </p:sp>
      <p:cxnSp>
        <p:nvCxnSpPr>
          <p:cNvPr id="11" name="Straight Connector 10">
            <a:extLst>
              <a:ext uri="{FF2B5EF4-FFF2-40B4-BE49-F238E27FC236}">
                <a16:creationId xmlns:a16="http://schemas.microsoft.com/office/drawing/2014/main" id="{7A86F073-312D-A663-A48B-830F41DDC323}"/>
              </a:ext>
            </a:extLst>
          </p:cNvPr>
          <p:cNvCxnSpPr>
            <a:cxnSpLocks/>
          </p:cNvCxnSpPr>
          <p:nvPr/>
        </p:nvCxnSpPr>
        <p:spPr>
          <a:xfrm>
            <a:off x="1767370"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1" name="Batch Sel">
            <a:extLst>
              <a:ext uri="{FF2B5EF4-FFF2-40B4-BE49-F238E27FC236}">
                <a16:creationId xmlns:a16="http://schemas.microsoft.com/office/drawing/2014/main" id="{72E4F3A5-A22D-6858-B7F4-344E52004ABD}"/>
              </a:ext>
            </a:extLst>
          </p:cNvPr>
          <p:cNvSpPr/>
          <p:nvPr/>
        </p:nvSpPr>
        <p:spPr>
          <a:xfrm>
            <a:off x="3431117" y="3353563"/>
            <a:ext cx="728927" cy="301752"/>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35" name="Title 1">
            <a:extLst>
              <a:ext uri="{FF2B5EF4-FFF2-40B4-BE49-F238E27FC236}">
                <a16:creationId xmlns:a16="http://schemas.microsoft.com/office/drawing/2014/main" id="{45BF363A-E8D5-BF4C-EB87-B26B8DE55FAC}"/>
              </a:ext>
            </a:extLst>
          </p:cNvPr>
          <p:cNvSpPr txBox="1">
            <a:spLocks/>
          </p:cNvSpPr>
          <p:nvPr/>
        </p:nvSpPr>
        <p:spPr>
          <a:xfrm>
            <a:off x="3422371" y="1919073"/>
            <a:ext cx="2339603"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Internal Standards</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QC-RSC</a:t>
            </a:r>
          </a:p>
          <a:p>
            <a:pPr>
              <a:lnSpc>
                <a:spcPct val="200000"/>
              </a:lnSpc>
            </a:pPr>
            <a:r>
              <a:rPr lang="en-US" sz="1400" dirty="0" err="1">
                <a:solidFill>
                  <a:schemeClr val="bg1"/>
                </a:solidFill>
                <a:latin typeface="Chakra Petch" panose="00000500000000000000" pitchFamily="2" charset="-34"/>
                <a:cs typeface="Chakra Petch" panose="00000500000000000000" pitchFamily="2" charset="-34"/>
              </a:rPr>
              <a:t>ComBat</a:t>
            </a:r>
            <a:endParaRPr lang="en-US" sz="14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b="1" dirty="0">
                <a:latin typeface="Chakra Petch" panose="00000500000000000000" pitchFamily="2" charset="-34"/>
                <a:cs typeface="Chakra Petch" panose="00000500000000000000" pitchFamily="2" charset="-34"/>
              </a:rPr>
              <a:t>PCPR2</a:t>
            </a:r>
            <a:endParaRPr lang="en-US" sz="2000" b="1" dirty="0">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LOESS</a:t>
            </a:r>
          </a:p>
        </p:txBody>
      </p:sp>
      <p:sp>
        <p:nvSpPr>
          <p:cNvPr id="21" name="Title 1">
            <a:extLst>
              <a:ext uri="{FF2B5EF4-FFF2-40B4-BE49-F238E27FC236}">
                <a16:creationId xmlns:a16="http://schemas.microsoft.com/office/drawing/2014/main" id="{85BB713F-7945-0E44-78F3-447EDAC4E275}"/>
              </a:ext>
            </a:extLst>
          </p:cNvPr>
          <p:cNvSpPr txBox="1">
            <a:spLocks/>
          </p:cNvSpPr>
          <p:nvPr/>
        </p:nvSpPr>
        <p:spPr>
          <a:xfrm>
            <a:off x="3382319"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Batch Correction</a:t>
            </a:r>
          </a:p>
        </p:txBody>
      </p:sp>
      <p:cxnSp>
        <p:nvCxnSpPr>
          <p:cNvPr id="12" name="Straight Connector 11">
            <a:extLst>
              <a:ext uri="{FF2B5EF4-FFF2-40B4-BE49-F238E27FC236}">
                <a16:creationId xmlns:a16="http://schemas.microsoft.com/office/drawing/2014/main" id="{65FB8F56-9D3C-CA33-D34A-58D5278212DF}"/>
              </a:ext>
            </a:extLst>
          </p:cNvPr>
          <p:cNvCxnSpPr>
            <a:cxnSpLocks/>
          </p:cNvCxnSpPr>
          <p:nvPr/>
        </p:nvCxnSpPr>
        <p:spPr>
          <a:xfrm>
            <a:off x="3428039" y="1585700"/>
            <a:ext cx="233393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16" name="Normalization Sel">
            <a:extLst>
              <a:ext uri="{FF2B5EF4-FFF2-40B4-BE49-F238E27FC236}">
                <a16:creationId xmlns:a16="http://schemas.microsoft.com/office/drawing/2014/main" id="{9D06B0D8-A36D-8D0A-B581-7EDCBBFAF697}"/>
              </a:ext>
            </a:extLst>
          </p:cNvPr>
          <p:cNvSpPr/>
          <p:nvPr/>
        </p:nvSpPr>
        <p:spPr>
          <a:xfrm>
            <a:off x="6125779" y="4206787"/>
            <a:ext cx="729840" cy="301752"/>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36" name="Title 1">
            <a:extLst>
              <a:ext uri="{FF2B5EF4-FFF2-40B4-BE49-F238E27FC236}">
                <a16:creationId xmlns:a16="http://schemas.microsoft.com/office/drawing/2014/main" id="{3C6904D1-5D88-B4F7-E2C6-31B5A3C9A779}"/>
              </a:ext>
            </a:extLst>
          </p:cNvPr>
          <p:cNvSpPr txBox="1">
            <a:spLocks/>
          </p:cNvSpPr>
          <p:nvPr/>
        </p:nvSpPr>
        <p:spPr>
          <a:xfrm>
            <a:off x="6116717" y="1919072"/>
            <a:ext cx="1853456" cy="3744610"/>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CSN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VLN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ISN</a:t>
            </a:r>
          </a:p>
          <a:p>
            <a:pPr>
              <a:lnSpc>
                <a:spcPct val="200000"/>
              </a:lnSpc>
            </a:pPr>
            <a:r>
              <a:rPr lang="en-US" sz="1400" b="1" dirty="0">
                <a:latin typeface="Chakra Petch" panose="00000500000000000000" pitchFamily="2" charset="-34"/>
                <a:cs typeface="Chakra Petch" panose="00000500000000000000" pitchFamily="2" charset="-34"/>
              </a:rPr>
              <a:t>PCPR2</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Sample Factor</a:t>
            </a:r>
          </a:p>
          <a:p>
            <a:pPr>
              <a:lnSpc>
                <a:spcPct val="200000"/>
              </a:lnSpc>
            </a:pPr>
            <a:endParaRPr lang="en-US" sz="1400" b="1" dirty="0">
              <a:latin typeface="Chakra Petch" panose="00000500000000000000" pitchFamily="2" charset="-34"/>
              <a:cs typeface="Chakra Petch" panose="00000500000000000000" pitchFamily="2" charset="-34"/>
            </a:endParaRPr>
          </a:p>
        </p:txBody>
      </p:sp>
      <p:sp>
        <p:nvSpPr>
          <p:cNvPr id="22" name="Title 1">
            <a:extLst>
              <a:ext uri="{FF2B5EF4-FFF2-40B4-BE49-F238E27FC236}">
                <a16:creationId xmlns:a16="http://schemas.microsoft.com/office/drawing/2014/main" id="{EDD307DC-E534-0184-28C7-51B04952589E}"/>
              </a:ext>
            </a:extLst>
          </p:cNvPr>
          <p:cNvSpPr txBox="1">
            <a:spLocks/>
          </p:cNvSpPr>
          <p:nvPr/>
        </p:nvSpPr>
        <p:spPr>
          <a:xfrm>
            <a:off x="5910012"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Normalization</a:t>
            </a:r>
          </a:p>
        </p:txBody>
      </p:sp>
      <p:cxnSp>
        <p:nvCxnSpPr>
          <p:cNvPr id="15" name="Straight Connector 14">
            <a:extLst>
              <a:ext uri="{FF2B5EF4-FFF2-40B4-BE49-F238E27FC236}">
                <a16:creationId xmlns:a16="http://schemas.microsoft.com/office/drawing/2014/main" id="{C26094B7-7918-CC30-8A01-B694CB32B95A}"/>
              </a:ext>
            </a:extLst>
          </p:cNvPr>
          <p:cNvCxnSpPr>
            <a:cxnSpLocks/>
          </p:cNvCxnSpPr>
          <p:nvPr/>
        </p:nvCxnSpPr>
        <p:spPr>
          <a:xfrm>
            <a:off x="6116716" y="1585700"/>
            <a:ext cx="185345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 name="Scaling Sel">
            <a:extLst>
              <a:ext uri="{FF2B5EF4-FFF2-40B4-BE49-F238E27FC236}">
                <a16:creationId xmlns:a16="http://schemas.microsoft.com/office/drawing/2014/main" id="{F2A9CC69-566D-E7BF-57D2-90B765BBF670}"/>
              </a:ext>
            </a:extLst>
          </p:cNvPr>
          <p:cNvSpPr/>
          <p:nvPr/>
        </p:nvSpPr>
        <p:spPr>
          <a:xfrm>
            <a:off x="10605361" y="2500197"/>
            <a:ext cx="780189" cy="301752"/>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1">
            <a:extLst>
              <a:ext uri="{FF2B5EF4-FFF2-40B4-BE49-F238E27FC236}">
                <a16:creationId xmlns:a16="http://schemas.microsoft.com/office/drawing/2014/main" id="{94160735-FB48-B5C1-478E-1826C95009F3}"/>
              </a:ext>
            </a:extLst>
          </p:cNvPr>
          <p:cNvSpPr txBox="1">
            <a:spLocks/>
          </p:cNvSpPr>
          <p:nvPr/>
        </p:nvSpPr>
        <p:spPr>
          <a:xfrm>
            <a:off x="10681639" y="1080435"/>
            <a:ext cx="1362323"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Scaling</a:t>
            </a:r>
          </a:p>
        </p:txBody>
      </p:sp>
      <p:cxnSp>
        <p:nvCxnSpPr>
          <p:cNvPr id="27" name="Straight Connector 26">
            <a:extLst>
              <a:ext uri="{FF2B5EF4-FFF2-40B4-BE49-F238E27FC236}">
                <a16:creationId xmlns:a16="http://schemas.microsoft.com/office/drawing/2014/main" id="{CB5E2AC8-41CB-EC3C-C4BE-C2A73504B449}"/>
              </a:ext>
            </a:extLst>
          </p:cNvPr>
          <p:cNvCxnSpPr>
            <a:cxnSpLocks/>
          </p:cNvCxnSpPr>
          <p:nvPr/>
        </p:nvCxnSpPr>
        <p:spPr>
          <a:xfrm>
            <a:off x="10616783" y="1585700"/>
            <a:ext cx="1427179"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7" name="Title 1">
            <a:extLst>
              <a:ext uri="{FF2B5EF4-FFF2-40B4-BE49-F238E27FC236}">
                <a16:creationId xmlns:a16="http://schemas.microsoft.com/office/drawing/2014/main" id="{45E05AB0-FCBC-BF44-05DE-DEB098149AB4}"/>
              </a:ext>
            </a:extLst>
          </p:cNvPr>
          <p:cNvSpPr txBox="1">
            <a:spLocks/>
          </p:cNvSpPr>
          <p:nvPr/>
        </p:nvSpPr>
        <p:spPr>
          <a:xfrm>
            <a:off x="10616783" y="1919071"/>
            <a:ext cx="1427179" cy="3744610"/>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Unit Variance</a:t>
            </a:r>
          </a:p>
          <a:p>
            <a:pPr>
              <a:lnSpc>
                <a:spcPct val="200000"/>
              </a:lnSpc>
            </a:pPr>
            <a:r>
              <a:rPr lang="en-US" sz="1400" b="1" dirty="0">
                <a:latin typeface="Chakra Petch" panose="00000500000000000000" pitchFamily="2" charset="-34"/>
                <a:cs typeface="Chakra Petch" panose="00000500000000000000" pitchFamily="2" charset="-34"/>
              </a:rPr>
              <a:t>Pareto</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Range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X-VAST</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Level</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Linear Baseline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Mean</a:t>
            </a:r>
          </a:p>
          <a:p>
            <a:pPr>
              <a:lnSpc>
                <a:spcPct val="200000"/>
              </a:lnSpc>
            </a:pPr>
            <a:endParaRPr lang="en-US" sz="1400" dirty="0">
              <a:solidFill>
                <a:schemeClr val="bg1"/>
              </a:solidFill>
              <a:latin typeface="Chakra Petch" panose="00000500000000000000" pitchFamily="2" charset="-34"/>
              <a:cs typeface="Chakra Petch" panose="00000500000000000000" pitchFamily="2" charset="-34"/>
            </a:endParaRPr>
          </a:p>
        </p:txBody>
      </p:sp>
      <p:sp>
        <p:nvSpPr>
          <p:cNvPr id="4" name="Transformation Sel">
            <a:extLst>
              <a:ext uri="{FF2B5EF4-FFF2-40B4-BE49-F238E27FC236}">
                <a16:creationId xmlns:a16="http://schemas.microsoft.com/office/drawing/2014/main" id="{8026C6AE-21B1-9877-A817-45BBFC71269E}"/>
              </a:ext>
            </a:extLst>
          </p:cNvPr>
          <p:cNvSpPr/>
          <p:nvPr/>
        </p:nvSpPr>
        <p:spPr>
          <a:xfrm>
            <a:off x="8405101" y="2925289"/>
            <a:ext cx="519825" cy="301752"/>
          </a:xfrm>
          <a:prstGeom prst="round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D7CE8F93-1826-913E-7C00-0F1354731329}"/>
              </a:ext>
            </a:extLst>
          </p:cNvPr>
          <p:cNvSpPr txBox="1">
            <a:spLocks/>
          </p:cNvSpPr>
          <p:nvPr/>
        </p:nvSpPr>
        <p:spPr>
          <a:xfrm>
            <a:off x="8391985" y="1080435"/>
            <a:ext cx="2076761"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Transformation</a:t>
            </a:r>
            <a:endParaRPr lang="en-US" sz="1800" dirty="0">
              <a:solidFill>
                <a:schemeClr val="bg1"/>
              </a:solidFill>
              <a:latin typeface="Chakra Petch" panose="00000500000000000000" pitchFamily="2" charset="-34"/>
              <a:cs typeface="Chakra Petch" panose="00000500000000000000" pitchFamily="2" charset="-34"/>
            </a:endParaRPr>
          </a:p>
        </p:txBody>
      </p:sp>
      <p:cxnSp>
        <p:nvCxnSpPr>
          <p:cNvPr id="18" name="Straight Connector 17">
            <a:extLst>
              <a:ext uri="{FF2B5EF4-FFF2-40B4-BE49-F238E27FC236}">
                <a16:creationId xmlns:a16="http://schemas.microsoft.com/office/drawing/2014/main" id="{36D35A83-4E24-776E-347A-B9044C56A22C}"/>
              </a:ext>
            </a:extLst>
          </p:cNvPr>
          <p:cNvCxnSpPr>
            <a:cxnSpLocks/>
          </p:cNvCxnSpPr>
          <p:nvPr/>
        </p:nvCxnSpPr>
        <p:spPr>
          <a:xfrm>
            <a:off x="8391985" y="1585700"/>
            <a:ext cx="2076761"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8" name="Title 1">
            <a:extLst>
              <a:ext uri="{FF2B5EF4-FFF2-40B4-BE49-F238E27FC236}">
                <a16:creationId xmlns:a16="http://schemas.microsoft.com/office/drawing/2014/main" id="{2B5861C1-03A3-92D2-AA7D-DB605168C8D4}"/>
              </a:ext>
            </a:extLst>
          </p:cNvPr>
          <p:cNvSpPr txBox="1">
            <a:spLocks/>
          </p:cNvSpPr>
          <p:nvPr/>
        </p:nvSpPr>
        <p:spPr>
          <a:xfrm>
            <a:off x="8391985" y="1919071"/>
            <a:ext cx="2076761"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Log Transformation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Power Transformation</a:t>
            </a:r>
          </a:p>
          <a:p>
            <a:pPr>
              <a:lnSpc>
                <a:spcPct val="200000"/>
              </a:lnSpc>
            </a:pPr>
            <a:r>
              <a:rPr lang="en-US" sz="1400" b="1" dirty="0">
                <a:latin typeface="Chakra Petch" panose="00000500000000000000" pitchFamily="2" charset="-34"/>
                <a:cs typeface="Chakra Petch" panose="00000500000000000000" pitchFamily="2" charset="-34"/>
              </a:rPr>
              <a:t>VSN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Cubic Root</a:t>
            </a:r>
          </a:p>
          <a:p>
            <a:pPr>
              <a:lnSpc>
                <a:spcPct val="200000"/>
              </a:lnSpc>
            </a:pPr>
            <a:endParaRPr lang="en-US" sz="1400" dirty="0">
              <a:solidFill>
                <a:schemeClr val="bg1"/>
              </a:solidFill>
              <a:latin typeface="Chakra Petch" panose="00000500000000000000" pitchFamily="2" charset="-34"/>
              <a:cs typeface="Chakra Petch" panose="00000500000000000000" pitchFamily="2" charset="-34"/>
            </a:endParaRPr>
          </a:p>
        </p:txBody>
      </p:sp>
      <p:sp>
        <p:nvSpPr>
          <p:cNvPr id="19" name="Title 1">
            <a:extLst>
              <a:ext uri="{FF2B5EF4-FFF2-40B4-BE49-F238E27FC236}">
                <a16:creationId xmlns:a16="http://schemas.microsoft.com/office/drawing/2014/main" id="{D30C6BD6-9535-F357-FE7D-646D083EB8EB}"/>
              </a:ext>
            </a:extLst>
          </p:cNvPr>
          <p:cNvSpPr txBox="1">
            <a:spLocks/>
          </p:cNvSpPr>
          <p:nvPr/>
        </p:nvSpPr>
        <p:spPr>
          <a:xfrm>
            <a:off x="148037" y="1080435"/>
            <a:ext cx="1466912" cy="506130"/>
          </a:xfrm>
          <a:prstGeom prst="rect">
            <a:avLst/>
          </a:prstGeom>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Filtering</a:t>
            </a:r>
          </a:p>
        </p:txBody>
      </p:sp>
      <p:cxnSp>
        <p:nvCxnSpPr>
          <p:cNvPr id="9" name="Straight Connector 8">
            <a:extLst>
              <a:ext uri="{FF2B5EF4-FFF2-40B4-BE49-F238E27FC236}">
                <a16:creationId xmlns:a16="http://schemas.microsoft.com/office/drawing/2014/main" id="{46013B12-F30A-37A9-1ACE-9C02C5C51D42}"/>
              </a:ext>
            </a:extLst>
          </p:cNvPr>
          <p:cNvCxnSpPr>
            <a:cxnSpLocks/>
          </p:cNvCxnSpPr>
          <p:nvPr/>
        </p:nvCxnSpPr>
        <p:spPr>
          <a:xfrm>
            <a:off x="148037"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3" name="Title 1">
            <a:extLst>
              <a:ext uri="{FF2B5EF4-FFF2-40B4-BE49-F238E27FC236}">
                <a16:creationId xmlns:a16="http://schemas.microsoft.com/office/drawing/2014/main" id="{876BAA2F-3849-8E77-161D-A0A8C57B52E3}"/>
              </a:ext>
            </a:extLst>
          </p:cNvPr>
          <p:cNvSpPr txBox="1">
            <a:spLocks/>
          </p:cNvSpPr>
          <p:nvPr/>
        </p:nvSpPr>
        <p:spPr>
          <a:xfrm>
            <a:off x="148037" y="1919075"/>
            <a:ext cx="1466912" cy="2822398"/>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Missing Values</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Sample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Feature</a:t>
            </a:r>
          </a:p>
          <a:p>
            <a:pPr marL="228600" lvl="1">
              <a:lnSpc>
                <a:spcPct val="200000"/>
              </a:lnSpc>
            </a:pPr>
            <a:r>
              <a:rPr lang="en-US" sz="900" dirty="0">
                <a:solidFill>
                  <a:schemeClr val="bg1"/>
                </a:solidFill>
                <a:latin typeface="Chakra Petch" panose="00000500000000000000" pitchFamily="2" charset="-34"/>
                <a:cs typeface="Chakra Petch" panose="00000500000000000000" pitchFamily="2" charset="-34"/>
              </a:rPr>
              <a:t>Batch</a:t>
            </a:r>
          </a:p>
          <a:p>
            <a:pPr marL="228600" lvl="1">
              <a:lnSpc>
                <a:spcPct val="200000"/>
              </a:lnSpc>
            </a:pPr>
            <a:endParaRPr lang="en-US" sz="8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Outliers</a:t>
            </a:r>
            <a:endParaRPr lang="en-US" sz="2000" dirty="0">
              <a:solidFill>
                <a:schemeClr val="bg1"/>
              </a:solidFill>
              <a:latin typeface="Chakra Petch" panose="00000500000000000000" pitchFamily="2" charset="-34"/>
              <a:cs typeface="Chakra Petch" panose="00000500000000000000" pitchFamily="2" charset="-34"/>
            </a:endParaRPr>
          </a:p>
          <a:p>
            <a:pPr>
              <a:lnSpc>
                <a:spcPct val="200000"/>
              </a:lnSpc>
            </a:pPr>
            <a:endParaRPr lang="en-US" sz="2000" dirty="0">
              <a:solidFill>
                <a:schemeClr val="bg1"/>
              </a:solidFill>
              <a:latin typeface="Chakra Petch" panose="00000500000000000000" pitchFamily="2" charset="-34"/>
              <a:cs typeface="Chakra Petch" panose="00000500000000000000" pitchFamily="2" charset="-34"/>
            </a:endParaRPr>
          </a:p>
        </p:txBody>
      </p:sp>
      <p:sp>
        <p:nvSpPr>
          <p:cNvPr id="28" name="Title 1">
            <a:extLst>
              <a:ext uri="{FF2B5EF4-FFF2-40B4-BE49-F238E27FC236}">
                <a16:creationId xmlns:a16="http://schemas.microsoft.com/office/drawing/2014/main" id="{CB680189-7E07-2E9E-B1C4-D88AD98C83E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Results</a:t>
            </a:r>
          </a:p>
        </p:txBody>
      </p:sp>
      <p:pic>
        <p:nvPicPr>
          <p:cNvPr id="29" name="Picture 2">
            <a:extLst>
              <a:ext uri="{FF2B5EF4-FFF2-40B4-BE49-F238E27FC236}">
                <a16:creationId xmlns:a16="http://schemas.microsoft.com/office/drawing/2014/main" id="{21C13FC0-C1D2-6BFB-52C1-84261C652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99879" y="5514975"/>
            <a:ext cx="1087346" cy="1247775"/>
          </a:xfrm>
          <a:prstGeom prst="rect">
            <a:avLst/>
          </a:prstGeom>
        </p:spPr>
      </p:pic>
      <p:sp>
        <p:nvSpPr>
          <p:cNvPr id="2" name="Filtering Sel">
            <a:extLst>
              <a:ext uri="{FF2B5EF4-FFF2-40B4-BE49-F238E27FC236}">
                <a16:creationId xmlns:a16="http://schemas.microsoft.com/office/drawing/2014/main" id="{DAA83EC6-AAFD-6E3C-4D50-A703F1C2BD93}"/>
              </a:ext>
            </a:extLst>
          </p:cNvPr>
          <p:cNvSpPr/>
          <p:nvPr/>
        </p:nvSpPr>
        <p:spPr>
          <a:xfrm>
            <a:off x="225508" y="-705852"/>
            <a:ext cx="1311969" cy="343895"/>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20850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iltering Sel">
            <a:extLst>
              <a:ext uri="{FF2B5EF4-FFF2-40B4-BE49-F238E27FC236}">
                <a16:creationId xmlns:a16="http://schemas.microsoft.com/office/drawing/2014/main" id="{DF0DF8CC-6464-CDE2-F8B6-BF8366C617F4}"/>
              </a:ext>
            </a:extLst>
          </p:cNvPr>
          <p:cNvSpPr/>
          <p:nvPr/>
        </p:nvSpPr>
        <p:spPr>
          <a:xfrm>
            <a:off x="238124" y="1161050"/>
            <a:ext cx="1311969" cy="343895"/>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mputation Sel">
            <a:extLst>
              <a:ext uri="{FF2B5EF4-FFF2-40B4-BE49-F238E27FC236}">
                <a16:creationId xmlns:a16="http://schemas.microsoft.com/office/drawing/2014/main" id="{0DAE1EA2-3D70-CECB-FEF7-095CBA5AD27A}"/>
              </a:ext>
            </a:extLst>
          </p:cNvPr>
          <p:cNvSpPr/>
          <p:nvPr/>
        </p:nvSpPr>
        <p:spPr>
          <a:xfrm>
            <a:off x="1762986" y="1162093"/>
            <a:ext cx="1484412" cy="341808"/>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atch Sel">
            <a:extLst>
              <a:ext uri="{FF2B5EF4-FFF2-40B4-BE49-F238E27FC236}">
                <a16:creationId xmlns:a16="http://schemas.microsoft.com/office/drawing/2014/main" id="{1DC2C85D-36F3-59D9-F947-452A2D1F9CEC}"/>
              </a:ext>
            </a:extLst>
          </p:cNvPr>
          <p:cNvSpPr/>
          <p:nvPr/>
        </p:nvSpPr>
        <p:spPr>
          <a:xfrm>
            <a:off x="3431867" y="1162093"/>
            <a:ext cx="2217485" cy="341808"/>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Normalization Sel">
            <a:extLst>
              <a:ext uri="{FF2B5EF4-FFF2-40B4-BE49-F238E27FC236}">
                <a16:creationId xmlns:a16="http://schemas.microsoft.com/office/drawing/2014/main" id="{C0C7B49C-3BA3-6121-02EE-F63640FE14C1}"/>
              </a:ext>
            </a:extLst>
          </p:cNvPr>
          <p:cNvSpPr/>
          <p:nvPr/>
        </p:nvSpPr>
        <p:spPr>
          <a:xfrm>
            <a:off x="6129832" y="1162093"/>
            <a:ext cx="1853456" cy="341808"/>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ransformation Sel">
            <a:extLst>
              <a:ext uri="{FF2B5EF4-FFF2-40B4-BE49-F238E27FC236}">
                <a16:creationId xmlns:a16="http://schemas.microsoft.com/office/drawing/2014/main" id="{4BE64C53-D6FE-079A-C99D-3D0637B8DB5F}"/>
              </a:ext>
            </a:extLst>
          </p:cNvPr>
          <p:cNvSpPr/>
          <p:nvPr/>
        </p:nvSpPr>
        <p:spPr>
          <a:xfrm>
            <a:off x="8405102" y="1162093"/>
            <a:ext cx="2076760" cy="341808"/>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caling Sel">
            <a:extLst>
              <a:ext uri="{FF2B5EF4-FFF2-40B4-BE49-F238E27FC236}">
                <a16:creationId xmlns:a16="http://schemas.microsoft.com/office/drawing/2014/main" id="{CF88A057-45E2-BFB6-115E-33086B286DBA}"/>
              </a:ext>
            </a:extLst>
          </p:cNvPr>
          <p:cNvSpPr/>
          <p:nvPr/>
        </p:nvSpPr>
        <p:spPr>
          <a:xfrm>
            <a:off x="10744200" y="1162093"/>
            <a:ext cx="1226999" cy="341808"/>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1">
            <a:extLst>
              <a:ext uri="{FF2B5EF4-FFF2-40B4-BE49-F238E27FC236}">
                <a16:creationId xmlns:a16="http://schemas.microsoft.com/office/drawing/2014/main" id="{510C7BD2-C542-61D8-A84A-DEEC112EF889}"/>
              </a:ext>
            </a:extLst>
          </p:cNvPr>
          <p:cNvSpPr txBox="1">
            <a:spLocks/>
          </p:cNvSpPr>
          <p:nvPr/>
        </p:nvSpPr>
        <p:spPr>
          <a:xfrm>
            <a:off x="1762986" y="1919075"/>
            <a:ext cx="1466912" cy="3940544"/>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20000"/>
              </a:lnSpc>
            </a:pPr>
            <a:r>
              <a:rPr lang="en-US" sz="1400" dirty="0">
                <a:solidFill>
                  <a:schemeClr val="bg1"/>
                </a:solidFill>
                <a:latin typeface="Chakra Petch" panose="00000500000000000000" pitchFamily="2" charset="-34"/>
                <a:cs typeface="Chakra Petch" panose="00000500000000000000" pitchFamily="2" charset="-34"/>
              </a:rPr>
              <a:t>Mean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20000"/>
              </a:lnSpc>
            </a:pPr>
            <a:r>
              <a:rPr lang="en-US" sz="1400" dirty="0" err="1">
                <a:solidFill>
                  <a:schemeClr val="bg1"/>
                </a:solidFill>
                <a:latin typeface="Chakra Petch" panose="00000500000000000000" pitchFamily="2" charset="-34"/>
                <a:cs typeface="Chakra Petch" panose="00000500000000000000" pitchFamily="2" charset="-34"/>
              </a:rPr>
              <a:t>kNN</a:t>
            </a:r>
            <a:endParaRPr lang="en-US" sz="1400" dirty="0">
              <a:solidFill>
                <a:schemeClr val="bg1"/>
              </a:solidFill>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RF</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SVD</a:t>
            </a:r>
          </a:p>
          <a:p>
            <a:pPr>
              <a:lnSpc>
                <a:spcPct val="220000"/>
              </a:lnSpc>
            </a:pPr>
            <a:r>
              <a:rPr lang="en-US" sz="1400" dirty="0" err="1">
                <a:solidFill>
                  <a:schemeClr val="bg1"/>
                </a:solidFill>
                <a:latin typeface="Chakra Petch" panose="00000500000000000000" pitchFamily="2" charset="-34"/>
                <a:cs typeface="Chakra Petch" panose="00000500000000000000" pitchFamily="2" charset="-34"/>
              </a:rPr>
              <a:t>qRILC</a:t>
            </a:r>
            <a:endParaRPr lang="en-US" sz="1400" dirty="0">
              <a:solidFill>
                <a:schemeClr val="bg1"/>
              </a:solidFill>
              <a:latin typeface="Chakra Petch" panose="00000500000000000000" pitchFamily="2" charset="-34"/>
              <a:cs typeface="Chakra Petch" panose="00000500000000000000" pitchFamily="2" charset="-34"/>
            </a:endParaRP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BPCA</a:t>
            </a:r>
          </a:p>
          <a:p>
            <a:pPr>
              <a:lnSpc>
                <a:spcPct val="220000"/>
              </a:lnSpc>
            </a:pPr>
            <a:r>
              <a:rPr lang="en-US" sz="1400" dirty="0">
                <a:solidFill>
                  <a:schemeClr val="bg1"/>
                </a:solidFill>
                <a:latin typeface="Chakra Petch" panose="00000500000000000000" pitchFamily="2" charset="-34"/>
                <a:cs typeface="Chakra Petch" panose="00000500000000000000" pitchFamily="2" charset="-34"/>
              </a:rPr>
              <a:t>PPCA</a:t>
            </a:r>
          </a:p>
        </p:txBody>
      </p:sp>
      <p:sp>
        <p:nvSpPr>
          <p:cNvPr id="35" name="Title 1">
            <a:extLst>
              <a:ext uri="{FF2B5EF4-FFF2-40B4-BE49-F238E27FC236}">
                <a16:creationId xmlns:a16="http://schemas.microsoft.com/office/drawing/2014/main" id="{45BF363A-E8D5-BF4C-EB87-B26B8DE55FAC}"/>
              </a:ext>
            </a:extLst>
          </p:cNvPr>
          <p:cNvSpPr txBox="1">
            <a:spLocks/>
          </p:cNvSpPr>
          <p:nvPr/>
        </p:nvSpPr>
        <p:spPr>
          <a:xfrm>
            <a:off x="3422371" y="1919074"/>
            <a:ext cx="2339603" cy="1141368"/>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QC-RSC</a:t>
            </a:r>
          </a:p>
          <a:p>
            <a:pPr>
              <a:lnSpc>
                <a:spcPct val="200000"/>
              </a:lnSpc>
            </a:pPr>
            <a:r>
              <a:rPr lang="en-US" sz="1400" dirty="0" err="1">
                <a:solidFill>
                  <a:schemeClr val="bg1"/>
                </a:solidFill>
                <a:latin typeface="Chakra Petch" panose="00000500000000000000" pitchFamily="2" charset="-34"/>
                <a:cs typeface="Chakra Petch" panose="00000500000000000000" pitchFamily="2" charset="-34"/>
              </a:rPr>
              <a:t>ComBat</a:t>
            </a:r>
            <a:endParaRPr lang="en-US" sz="1400" dirty="0">
              <a:solidFill>
                <a:schemeClr val="bg1"/>
              </a:solidFill>
              <a:latin typeface="Chakra Petch" panose="00000500000000000000" pitchFamily="2" charset="-34"/>
              <a:cs typeface="Chakra Petch" panose="00000500000000000000" pitchFamily="2" charset="-34"/>
            </a:endParaRPr>
          </a:p>
        </p:txBody>
      </p:sp>
      <p:sp>
        <p:nvSpPr>
          <p:cNvPr id="36" name="Title 1">
            <a:extLst>
              <a:ext uri="{FF2B5EF4-FFF2-40B4-BE49-F238E27FC236}">
                <a16:creationId xmlns:a16="http://schemas.microsoft.com/office/drawing/2014/main" id="{3C6904D1-5D88-B4F7-E2C6-31B5A3C9A779}"/>
              </a:ext>
            </a:extLst>
          </p:cNvPr>
          <p:cNvSpPr txBox="1">
            <a:spLocks/>
          </p:cNvSpPr>
          <p:nvPr/>
        </p:nvSpPr>
        <p:spPr>
          <a:xfrm>
            <a:off x="6116717" y="1919072"/>
            <a:ext cx="1853456"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CSN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QN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ISN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Median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Sample Factor</a:t>
            </a:r>
          </a:p>
        </p:txBody>
      </p:sp>
      <p:sp>
        <p:nvSpPr>
          <p:cNvPr id="37" name="Title 1">
            <a:extLst>
              <a:ext uri="{FF2B5EF4-FFF2-40B4-BE49-F238E27FC236}">
                <a16:creationId xmlns:a16="http://schemas.microsoft.com/office/drawing/2014/main" id="{45E05AB0-FCBC-BF44-05DE-DEB098149AB4}"/>
              </a:ext>
            </a:extLst>
          </p:cNvPr>
          <p:cNvSpPr txBox="1">
            <a:spLocks/>
          </p:cNvSpPr>
          <p:nvPr/>
        </p:nvSpPr>
        <p:spPr>
          <a:xfrm>
            <a:off x="10616783" y="1919070"/>
            <a:ext cx="1427179" cy="3858493"/>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Unit Variance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Pareto</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Range</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Mean</a:t>
            </a:r>
          </a:p>
        </p:txBody>
      </p:sp>
      <p:sp>
        <p:nvSpPr>
          <p:cNvPr id="38" name="Title 1">
            <a:extLst>
              <a:ext uri="{FF2B5EF4-FFF2-40B4-BE49-F238E27FC236}">
                <a16:creationId xmlns:a16="http://schemas.microsoft.com/office/drawing/2014/main" id="{2B5861C1-03A3-92D2-AA7D-DB605168C8D4}"/>
              </a:ext>
            </a:extLst>
          </p:cNvPr>
          <p:cNvSpPr txBox="1">
            <a:spLocks/>
          </p:cNvSpPr>
          <p:nvPr/>
        </p:nvSpPr>
        <p:spPr>
          <a:xfrm>
            <a:off x="8391985" y="1919071"/>
            <a:ext cx="2076761" cy="3397779"/>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Log Transformation</a:t>
            </a: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Cubic Root</a:t>
            </a:r>
          </a:p>
        </p:txBody>
      </p:sp>
      <p:sp>
        <p:nvSpPr>
          <p:cNvPr id="33" name="Title 1">
            <a:extLst>
              <a:ext uri="{FF2B5EF4-FFF2-40B4-BE49-F238E27FC236}">
                <a16:creationId xmlns:a16="http://schemas.microsoft.com/office/drawing/2014/main" id="{876BAA2F-3849-8E77-161D-A0A8C57B52E3}"/>
              </a:ext>
            </a:extLst>
          </p:cNvPr>
          <p:cNvSpPr txBox="1">
            <a:spLocks/>
          </p:cNvSpPr>
          <p:nvPr/>
        </p:nvSpPr>
        <p:spPr>
          <a:xfrm>
            <a:off x="148037" y="1919075"/>
            <a:ext cx="1466912" cy="2822398"/>
          </a:xfrm>
          <a:prstGeom prst="rect">
            <a:avLst/>
          </a:prstGeom>
          <a:ln>
            <a:noFill/>
          </a:ln>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1400" dirty="0">
                <a:solidFill>
                  <a:schemeClr val="bg1"/>
                </a:solidFill>
                <a:latin typeface="Chakra Petch" panose="00000500000000000000" pitchFamily="2" charset="-34"/>
                <a:cs typeface="Chakra Petch" panose="00000500000000000000" pitchFamily="2" charset="-34"/>
              </a:rPr>
              <a:t>Missing Values</a:t>
            </a:r>
            <a:endParaRPr lang="en-US" sz="800" dirty="0">
              <a:solidFill>
                <a:schemeClr val="bg1"/>
              </a:solidFill>
              <a:latin typeface="Chakra Petch" panose="00000500000000000000" pitchFamily="2" charset="-34"/>
              <a:cs typeface="Chakra Petch" panose="00000500000000000000" pitchFamily="2" charset="-34"/>
            </a:endParaRPr>
          </a:p>
          <a:p>
            <a:pPr>
              <a:lnSpc>
                <a:spcPct val="200000"/>
              </a:lnSpc>
            </a:pPr>
            <a:r>
              <a:rPr lang="en-US" sz="1400" dirty="0">
                <a:solidFill>
                  <a:schemeClr val="bg1"/>
                </a:solidFill>
                <a:latin typeface="Chakra Petch" panose="00000500000000000000" pitchFamily="2" charset="-34"/>
                <a:cs typeface="Chakra Petch" panose="00000500000000000000" pitchFamily="2" charset="-34"/>
              </a:rPr>
              <a:t>Outliers</a:t>
            </a:r>
            <a:endParaRPr lang="en-US" sz="2000" dirty="0">
              <a:solidFill>
                <a:schemeClr val="bg1"/>
              </a:solidFill>
              <a:latin typeface="Chakra Petch" panose="00000500000000000000" pitchFamily="2" charset="-34"/>
              <a:cs typeface="Chakra Petch" panose="00000500000000000000" pitchFamily="2" charset="-34"/>
            </a:endParaRPr>
          </a:p>
        </p:txBody>
      </p:sp>
      <p:sp>
        <p:nvSpPr>
          <p:cNvPr id="28" name="Title 1">
            <a:extLst>
              <a:ext uri="{FF2B5EF4-FFF2-40B4-BE49-F238E27FC236}">
                <a16:creationId xmlns:a16="http://schemas.microsoft.com/office/drawing/2014/main" id="{CB680189-7E07-2E9E-B1C4-D88AD98C83E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Results</a:t>
            </a:r>
          </a:p>
        </p:txBody>
      </p:sp>
      <p:pic>
        <p:nvPicPr>
          <p:cNvPr id="29" name="Picture 2">
            <a:extLst>
              <a:ext uri="{FF2B5EF4-FFF2-40B4-BE49-F238E27FC236}">
                <a16:creationId xmlns:a16="http://schemas.microsoft.com/office/drawing/2014/main" id="{21C13FC0-C1D2-6BFB-52C1-84261C6526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999879" y="5514975"/>
            <a:ext cx="1087346" cy="1247775"/>
          </a:xfrm>
          <a:prstGeom prst="rect">
            <a:avLst/>
          </a:prstGeom>
        </p:spPr>
      </p:pic>
      <p:cxnSp>
        <p:nvCxnSpPr>
          <p:cNvPr id="27" name="Straight Connector 26">
            <a:extLst>
              <a:ext uri="{FF2B5EF4-FFF2-40B4-BE49-F238E27FC236}">
                <a16:creationId xmlns:a16="http://schemas.microsoft.com/office/drawing/2014/main" id="{CB5E2AC8-41CB-EC3C-C4BE-C2A73504B449}"/>
              </a:ext>
            </a:extLst>
          </p:cNvPr>
          <p:cNvCxnSpPr>
            <a:cxnSpLocks/>
          </p:cNvCxnSpPr>
          <p:nvPr/>
        </p:nvCxnSpPr>
        <p:spPr>
          <a:xfrm>
            <a:off x="10616783" y="1585700"/>
            <a:ext cx="1427179"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 name="Straight Connector 1">
            <a:extLst>
              <a:ext uri="{FF2B5EF4-FFF2-40B4-BE49-F238E27FC236}">
                <a16:creationId xmlns:a16="http://schemas.microsoft.com/office/drawing/2014/main" id="{45F1BDD0-23E7-87F6-D070-9E5A0F3C7B49}"/>
              </a:ext>
            </a:extLst>
          </p:cNvPr>
          <p:cNvCxnSpPr>
            <a:cxnSpLocks/>
          </p:cNvCxnSpPr>
          <p:nvPr/>
        </p:nvCxnSpPr>
        <p:spPr>
          <a:xfrm>
            <a:off x="1780486"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E75F2E14-1A9F-E2AA-3A9B-8E2234E326BA}"/>
              </a:ext>
            </a:extLst>
          </p:cNvPr>
          <p:cNvCxnSpPr>
            <a:cxnSpLocks/>
          </p:cNvCxnSpPr>
          <p:nvPr/>
        </p:nvCxnSpPr>
        <p:spPr>
          <a:xfrm>
            <a:off x="3441155" y="1585700"/>
            <a:ext cx="233393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072BBD5D-5288-F645-C3E4-A72709CB4666}"/>
              </a:ext>
            </a:extLst>
          </p:cNvPr>
          <p:cNvCxnSpPr>
            <a:cxnSpLocks/>
          </p:cNvCxnSpPr>
          <p:nvPr/>
        </p:nvCxnSpPr>
        <p:spPr>
          <a:xfrm>
            <a:off x="6129832" y="1585700"/>
            <a:ext cx="1853456"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3FFC2F13-2BD7-E548-50C8-4D58B272B5EF}"/>
              </a:ext>
            </a:extLst>
          </p:cNvPr>
          <p:cNvCxnSpPr>
            <a:cxnSpLocks/>
          </p:cNvCxnSpPr>
          <p:nvPr/>
        </p:nvCxnSpPr>
        <p:spPr>
          <a:xfrm>
            <a:off x="8405101" y="1585700"/>
            <a:ext cx="2076761"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C4395D0B-8E95-AFEA-C5ED-A53E58F457C9}"/>
              </a:ext>
            </a:extLst>
          </p:cNvPr>
          <p:cNvCxnSpPr>
            <a:cxnSpLocks/>
          </p:cNvCxnSpPr>
          <p:nvPr/>
        </p:nvCxnSpPr>
        <p:spPr>
          <a:xfrm>
            <a:off x="161153" y="1585700"/>
            <a:ext cx="1466912"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19" name="Filtering">
            <a:extLst>
              <a:ext uri="{FF2B5EF4-FFF2-40B4-BE49-F238E27FC236}">
                <a16:creationId xmlns:a16="http://schemas.microsoft.com/office/drawing/2014/main" id="{D30C6BD6-9535-F357-FE7D-646D083EB8EB}"/>
              </a:ext>
            </a:extLst>
          </p:cNvPr>
          <p:cNvSpPr txBox="1">
            <a:spLocks/>
          </p:cNvSpPr>
          <p:nvPr/>
        </p:nvSpPr>
        <p:spPr>
          <a:xfrm>
            <a:off x="148037" y="1080435"/>
            <a:ext cx="1466912" cy="506130"/>
          </a:xfrm>
          <a:prstGeom prst="rect">
            <a:avLst/>
          </a:prstGeom>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sp>
        <p:nvSpPr>
          <p:cNvPr id="20" name="Imputation">
            <a:extLst>
              <a:ext uri="{FF2B5EF4-FFF2-40B4-BE49-F238E27FC236}">
                <a16:creationId xmlns:a16="http://schemas.microsoft.com/office/drawing/2014/main" id="{2110ED6B-7C09-1B74-F464-3EC1FFD6C9C9}"/>
              </a:ext>
            </a:extLst>
          </p:cNvPr>
          <p:cNvSpPr txBox="1">
            <a:spLocks/>
          </p:cNvSpPr>
          <p:nvPr/>
        </p:nvSpPr>
        <p:spPr>
          <a:xfrm>
            <a:off x="1765178" y="1080435"/>
            <a:ext cx="1466912"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21" name="Batch Correction">
            <a:extLst>
              <a:ext uri="{FF2B5EF4-FFF2-40B4-BE49-F238E27FC236}">
                <a16:creationId xmlns:a16="http://schemas.microsoft.com/office/drawing/2014/main" id="{85BB713F-7945-0E44-78F3-447EDAC4E275}"/>
              </a:ext>
            </a:extLst>
          </p:cNvPr>
          <p:cNvSpPr txBox="1">
            <a:spLocks/>
          </p:cNvSpPr>
          <p:nvPr/>
        </p:nvSpPr>
        <p:spPr>
          <a:xfrm>
            <a:off x="3382319"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22" name="Normalization">
            <a:extLst>
              <a:ext uri="{FF2B5EF4-FFF2-40B4-BE49-F238E27FC236}">
                <a16:creationId xmlns:a16="http://schemas.microsoft.com/office/drawing/2014/main" id="{EDD307DC-E534-0184-28C7-51B04952589E}"/>
              </a:ext>
            </a:extLst>
          </p:cNvPr>
          <p:cNvSpPr txBox="1">
            <a:spLocks/>
          </p:cNvSpPr>
          <p:nvPr/>
        </p:nvSpPr>
        <p:spPr>
          <a:xfrm>
            <a:off x="5910012" y="108043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23" name="Transformation">
            <a:extLst>
              <a:ext uri="{FF2B5EF4-FFF2-40B4-BE49-F238E27FC236}">
                <a16:creationId xmlns:a16="http://schemas.microsoft.com/office/drawing/2014/main" id="{D7CE8F93-1826-913E-7C00-0F1354731329}"/>
              </a:ext>
            </a:extLst>
          </p:cNvPr>
          <p:cNvSpPr txBox="1">
            <a:spLocks/>
          </p:cNvSpPr>
          <p:nvPr/>
        </p:nvSpPr>
        <p:spPr>
          <a:xfrm>
            <a:off x="8391985" y="1080435"/>
            <a:ext cx="2076761"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25" name="Scaling">
            <a:extLst>
              <a:ext uri="{FF2B5EF4-FFF2-40B4-BE49-F238E27FC236}">
                <a16:creationId xmlns:a16="http://schemas.microsoft.com/office/drawing/2014/main" id="{94160735-FB48-B5C1-478E-1826C95009F3}"/>
              </a:ext>
            </a:extLst>
          </p:cNvPr>
          <p:cNvSpPr txBox="1">
            <a:spLocks/>
          </p:cNvSpPr>
          <p:nvPr/>
        </p:nvSpPr>
        <p:spPr>
          <a:xfrm>
            <a:off x="10681639" y="1080435"/>
            <a:ext cx="1362323"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Tree>
    <p:custDataLst>
      <p:tags r:id="rId1"/>
    </p:custDataLst>
    <p:extLst>
      <p:ext uri="{BB962C8B-B14F-4D97-AF65-F5344CB8AC3E}">
        <p14:creationId xmlns:p14="http://schemas.microsoft.com/office/powerpoint/2010/main" val="1289770488"/>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xit" presetSubtype="0" fill="hold" grpId="0" nodeType="clickEffect">
                                  <p:stCondLst>
                                    <p:cond delay="400"/>
                                  </p:stCondLst>
                                  <p:childTnLst>
                                    <p:animEffect transition="out" filter="fade">
                                      <p:cBhvr>
                                        <p:cTn id="6" dur="250"/>
                                        <p:tgtEl>
                                          <p:spTgt spid="33">
                                            <p:txEl>
                                              <p:pRg st="0" end="0"/>
                                            </p:txEl>
                                          </p:spTgt>
                                        </p:tgtEl>
                                      </p:cBhvr>
                                    </p:animEffect>
                                    <p:anim calcmode="lin" valueType="num">
                                      <p:cBhvr>
                                        <p:cTn id="7" dur="250"/>
                                        <p:tgtEl>
                                          <p:spTgt spid="33">
                                            <p:txEl>
                                              <p:pRg st="0" end="0"/>
                                            </p:txEl>
                                          </p:spTgt>
                                        </p:tgtEl>
                                        <p:attrNameLst>
                                          <p:attrName>ppt_x</p:attrName>
                                        </p:attrNameLst>
                                      </p:cBhvr>
                                      <p:tavLst>
                                        <p:tav tm="0">
                                          <p:val>
                                            <p:strVal val="ppt_x"/>
                                          </p:val>
                                        </p:tav>
                                        <p:tav tm="100000">
                                          <p:val>
                                            <p:strVal val="ppt_x"/>
                                          </p:val>
                                        </p:tav>
                                      </p:tavLst>
                                    </p:anim>
                                    <p:anim calcmode="lin" valueType="num">
                                      <p:cBhvr>
                                        <p:cTn id="8" dur="250"/>
                                        <p:tgtEl>
                                          <p:spTgt spid="33">
                                            <p:txEl>
                                              <p:pRg st="0" end="0"/>
                                            </p:txEl>
                                          </p:spTgt>
                                        </p:tgtEl>
                                        <p:attrNameLst>
                                          <p:attrName>ppt_y</p:attrName>
                                        </p:attrNameLst>
                                      </p:cBhvr>
                                      <p:tavLst>
                                        <p:tav tm="0">
                                          <p:val>
                                            <p:strVal val="ppt_y"/>
                                          </p:val>
                                        </p:tav>
                                        <p:tav tm="100000">
                                          <p:val>
                                            <p:strVal val="ppt_y-.1"/>
                                          </p:val>
                                        </p:tav>
                                      </p:tavLst>
                                    </p:anim>
                                    <p:set>
                                      <p:cBhvr>
                                        <p:cTn id="9" dur="1" fill="hold">
                                          <p:stCondLst>
                                            <p:cond delay="249"/>
                                          </p:stCondLst>
                                        </p:cTn>
                                        <p:tgtEl>
                                          <p:spTgt spid="33">
                                            <p:txEl>
                                              <p:pRg st="0" end="0"/>
                                            </p:txEl>
                                          </p:spTgt>
                                        </p:tgtEl>
                                        <p:attrNameLst>
                                          <p:attrName>style.visibility</p:attrName>
                                        </p:attrNameLst>
                                      </p:cBhvr>
                                      <p:to>
                                        <p:strVal val="hidden"/>
                                      </p:to>
                                    </p:set>
                                  </p:childTnLst>
                                </p:cTn>
                              </p:par>
                              <p:par>
                                <p:cTn id="10" presetID="47" presetClass="exit" presetSubtype="0" fill="hold" grpId="0" nodeType="withEffect">
                                  <p:stCondLst>
                                    <p:cond delay="300"/>
                                  </p:stCondLst>
                                  <p:childTnLst>
                                    <p:animEffect transition="out" filter="fade">
                                      <p:cBhvr>
                                        <p:cTn id="11" dur="250"/>
                                        <p:tgtEl>
                                          <p:spTgt spid="33">
                                            <p:txEl>
                                              <p:pRg st="1" end="1"/>
                                            </p:txEl>
                                          </p:spTgt>
                                        </p:tgtEl>
                                      </p:cBhvr>
                                    </p:animEffect>
                                    <p:anim calcmode="lin" valueType="num">
                                      <p:cBhvr>
                                        <p:cTn id="12" dur="250"/>
                                        <p:tgtEl>
                                          <p:spTgt spid="33">
                                            <p:txEl>
                                              <p:pRg st="1" end="1"/>
                                            </p:txEl>
                                          </p:spTgt>
                                        </p:tgtEl>
                                        <p:attrNameLst>
                                          <p:attrName>ppt_x</p:attrName>
                                        </p:attrNameLst>
                                      </p:cBhvr>
                                      <p:tavLst>
                                        <p:tav tm="0">
                                          <p:val>
                                            <p:strVal val="ppt_x"/>
                                          </p:val>
                                        </p:tav>
                                        <p:tav tm="100000">
                                          <p:val>
                                            <p:strVal val="ppt_x"/>
                                          </p:val>
                                        </p:tav>
                                      </p:tavLst>
                                    </p:anim>
                                    <p:anim calcmode="lin" valueType="num">
                                      <p:cBhvr>
                                        <p:cTn id="13" dur="250"/>
                                        <p:tgtEl>
                                          <p:spTgt spid="33">
                                            <p:txEl>
                                              <p:pRg st="1" end="1"/>
                                            </p:txEl>
                                          </p:spTgt>
                                        </p:tgtEl>
                                        <p:attrNameLst>
                                          <p:attrName>ppt_y</p:attrName>
                                        </p:attrNameLst>
                                      </p:cBhvr>
                                      <p:tavLst>
                                        <p:tav tm="0">
                                          <p:val>
                                            <p:strVal val="ppt_y"/>
                                          </p:val>
                                        </p:tav>
                                        <p:tav tm="100000">
                                          <p:val>
                                            <p:strVal val="ppt_y-.1"/>
                                          </p:val>
                                        </p:tav>
                                      </p:tavLst>
                                    </p:anim>
                                    <p:set>
                                      <p:cBhvr>
                                        <p:cTn id="14" dur="1" fill="hold">
                                          <p:stCondLst>
                                            <p:cond delay="249"/>
                                          </p:stCondLst>
                                        </p:cTn>
                                        <p:tgtEl>
                                          <p:spTgt spid="33">
                                            <p:txEl>
                                              <p:pRg st="1" end="1"/>
                                            </p:txEl>
                                          </p:spTgt>
                                        </p:tgtEl>
                                        <p:attrNameLst>
                                          <p:attrName>style.visibility</p:attrName>
                                        </p:attrNameLst>
                                      </p:cBhvr>
                                      <p:to>
                                        <p:strVal val="hidden"/>
                                      </p:to>
                                    </p:set>
                                  </p:childTnLst>
                                </p:cTn>
                              </p:par>
                              <p:par>
                                <p:cTn id="15" presetID="47" presetClass="exit" presetSubtype="0" fill="hold" grpId="0" nodeType="withEffect">
                                  <p:stCondLst>
                                    <p:cond delay="400"/>
                                  </p:stCondLst>
                                  <p:childTnLst>
                                    <p:animEffect transition="out" filter="fade">
                                      <p:cBhvr>
                                        <p:cTn id="16" dur="250"/>
                                        <p:tgtEl>
                                          <p:spTgt spid="34">
                                            <p:txEl>
                                              <p:pRg st="0" end="0"/>
                                            </p:txEl>
                                          </p:spTgt>
                                        </p:tgtEl>
                                      </p:cBhvr>
                                    </p:animEffect>
                                    <p:anim calcmode="lin" valueType="num">
                                      <p:cBhvr>
                                        <p:cTn id="17" dur="250"/>
                                        <p:tgtEl>
                                          <p:spTgt spid="34">
                                            <p:txEl>
                                              <p:pRg st="0" end="0"/>
                                            </p:txEl>
                                          </p:spTgt>
                                        </p:tgtEl>
                                        <p:attrNameLst>
                                          <p:attrName>ppt_x</p:attrName>
                                        </p:attrNameLst>
                                      </p:cBhvr>
                                      <p:tavLst>
                                        <p:tav tm="0">
                                          <p:val>
                                            <p:strVal val="ppt_x"/>
                                          </p:val>
                                        </p:tav>
                                        <p:tav tm="100000">
                                          <p:val>
                                            <p:strVal val="ppt_x"/>
                                          </p:val>
                                        </p:tav>
                                      </p:tavLst>
                                    </p:anim>
                                    <p:anim calcmode="lin" valueType="num">
                                      <p:cBhvr>
                                        <p:cTn id="18" dur="250"/>
                                        <p:tgtEl>
                                          <p:spTgt spid="34">
                                            <p:txEl>
                                              <p:pRg st="0" end="0"/>
                                            </p:txEl>
                                          </p:spTgt>
                                        </p:tgtEl>
                                        <p:attrNameLst>
                                          <p:attrName>ppt_y</p:attrName>
                                        </p:attrNameLst>
                                      </p:cBhvr>
                                      <p:tavLst>
                                        <p:tav tm="0">
                                          <p:val>
                                            <p:strVal val="ppt_y"/>
                                          </p:val>
                                        </p:tav>
                                        <p:tav tm="100000">
                                          <p:val>
                                            <p:strVal val="ppt_y-.1"/>
                                          </p:val>
                                        </p:tav>
                                      </p:tavLst>
                                    </p:anim>
                                    <p:set>
                                      <p:cBhvr>
                                        <p:cTn id="19" dur="1" fill="hold">
                                          <p:stCondLst>
                                            <p:cond delay="249"/>
                                          </p:stCondLst>
                                        </p:cTn>
                                        <p:tgtEl>
                                          <p:spTgt spid="34">
                                            <p:txEl>
                                              <p:pRg st="0" end="0"/>
                                            </p:txEl>
                                          </p:spTgt>
                                        </p:tgtEl>
                                        <p:attrNameLst>
                                          <p:attrName>style.visibility</p:attrName>
                                        </p:attrNameLst>
                                      </p:cBhvr>
                                      <p:to>
                                        <p:strVal val="hidden"/>
                                      </p:to>
                                    </p:set>
                                  </p:childTnLst>
                                </p:cTn>
                              </p:par>
                              <p:par>
                                <p:cTn id="20" presetID="47" presetClass="exit" presetSubtype="0" fill="hold" grpId="0" nodeType="withEffect">
                                  <p:stCondLst>
                                    <p:cond delay="300"/>
                                  </p:stCondLst>
                                  <p:childTnLst>
                                    <p:animEffect transition="out" filter="fade">
                                      <p:cBhvr>
                                        <p:cTn id="21" dur="250"/>
                                        <p:tgtEl>
                                          <p:spTgt spid="34">
                                            <p:txEl>
                                              <p:pRg st="1" end="1"/>
                                            </p:txEl>
                                          </p:spTgt>
                                        </p:tgtEl>
                                      </p:cBhvr>
                                    </p:animEffect>
                                    <p:anim calcmode="lin" valueType="num">
                                      <p:cBhvr>
                                        <p:cTn id="22" dur="250"/>
                                        <p:tgtEl>
                                          <p:spTgt spid="34">
                                            <p:txEl>
                                              <p:pRg st="1" end="1"/>
                                            </p:txEl>
                                          </p:spTgt>
                                        </p:tgtEl>
                                        <p:attrNameLst>
                                          <p:attrName>ppt_x</p:attrName>
                                        </p:attrNameLst>
                                      </p:cBhvr>
                                      <p:tavLst>
                                        <p:tav tm="0">
                                          <p:val>
                                            <p:strVal val="ppt_x"/>
                                          </p:val>
                                        </p:tav>
                                        <p:tav tm="100000">
                                          <p:val>
                                            <p:strVal val="ppt_x"/>
                                          </p:val>
                                        </p:tav>
                                      </p:tavLst>
                                    </p:anim>
                                    <p:anim calcmode="lin" valueType="num">
                                      <p:cBhvr>
                                        <p:cTn id="23" dur="250"/>
                                        <p:tgtEl>
                                          <p:spTgt spid="34">
                                            <p:txEl>
                                              <p:pRg st="1" end="1"/>
                                            </p:txEl>
                                          </p:spTgt>
                                        </p:tgtEl>
                                        <p:attrNameLst>
                                          <p:attrName>ppt_y</p:attrName>
                                        </p:attrNameLst>
                                      </p:cBhvr>
                                      <p:tavLst>
                                        <p:tav tm="0">
                                          <p:val>
                                            <p:strVal val="ppt_y"/>
                                          </p:val>
                                        </p:tav>
                                        <p:tav tm="100000">
                                          <p:val>
                                            <p:strVal val="ppt_y-.1"/>
                                          </p:val>
                                        </p:tav>
                                      </p:tavLst>
                                    </p:anim>
                                    <p:set>
                                      <p:cBhvr>
                                        <p:cTn id="24" dur="1" fill="hold">
                                          <p:stCondLst>
                                            <p:cond delay="249"/>
                                          </p:stCondLst>
                                        </p:cTn>
                                        <p:tgtEl>
                                          <p:spTgt spid="34">
                                            <p:txEl>
                                              <p:pRg st="1" end="1"/>
                                            </p:txEl>
                                          </p:spTgt>
                                        </p:tgtEl>
                                        <p:attrNameLst>
                                          <p:attrName>style.visibility</p:attrName>
                                        </p:attrNameLst>
                                      </p:cBhvr>
                                      <p:to>
                                        <p:strVal val="hidden"/>
                                      </p:to>
                                    </p:set>
                                  </p:childTnLst>
                                </p:cTn>
                              </p:par>
                              <p:par>
                                <p:cTn id="25" presetID="47" presetClass="exit" presetSubtype="0" fill="hold" grpId="0" nodeType="withEffect">
                                  <p:stCondLst>
                                    <p:cond delay="250"/>
                                  </p:stCondLst>
                                  <p:childTnLst>
                                    <p:animEffect transition="out" filter="fade">
                                      <p:cBhvr>
                                        <p:cTn id="26" dur="250"/>
                                        <p:tgtEl>
                                          <p:spTgt spid="34">
                                            <p:txEl>
                                              <p:pRg st="2" end="2"/>
                                            </p:txEl>
                                          </p:spTgt>
                                        </p:tgtEl>
                                      </p:cBhvr>
                                    </p:animEffect>
                                    <p:anim calcmode="lin" valueType="num">
                                      <p:cBhvr>
                                        <p:cTn id="27" dur="250"/>
                                        <p:tgtEl>
                                          <p:spTgt spid="34">
                                            <p:txEl>
                                              <p:pRg st="2" end="2"/>
                                            </p:txEl>
                                          </p:spTgt>
                                        </p:tgtEl>
                                        <p:attrNameLst>
                                          <p:attrName>ppt_x</p:attrName>
                                        </p:attrNameLst>
                                      </p:cBhvr>
                                      <p:tavLst>
                                        <p:tav tm="0">
                                          <p:val>
                                            <p:strVal val="ppt_x"/>
                                          </p:val>
                                        </p:tav>
                                        <p:tav tm="100000">
                                          <p:val>
                                            <p:strVal val="ppt_x"/>
                                          </p:val>
                                        </p:tav>
                                      </p:tavLst>
                                    </p:anim>
                                    <p:anim calcmode="lin" valueType="num">
                                      <p:cBhvr>
                                        <p:cTn id="28" dur="250"/>
                                        <p:tgtEl>
                                          <p:spTgt spid="34">
                                            <p:txEl>
                                              <p:pRg st="2" end="2"/>
                                            </p:txEl>
                                          </p:spTgt>
                                        </p:tgtEl>
                                        <p:attrNameLst>
                                          <p:attrName>ppt_y</p:attrName>
                                        </p:attrNameLst>
                                      </p:cBhvr>
                                      <p:tavLst>
                                        <p:tav tm="0">
                                          <p:val>
                                            <p:strVal val="ppt_y"/>
                                          </p:val>
                                        </p:tav>
                                        <p:tav tm="100000">
                                          <p:val>
                                            <p:strVal val="ppt_y-.1"/>
                                          </p:val>
                                        </p:tav>
                                      </p:tavLst>
                                    </p:anim>
                                    <p:set>
                                      <p:cBhvr>
                                        <p:cTn id="29" dur="1" fill="hold">
                                          <p:stCondLst>
                                            <p:cond delay="249"/>
                                          </p:stCondLst>
                                        </p:cTn>
                                        <p:tgtEl>
                                          <p:spTgt spid="34">
                                            <p:txEl>
                                              <p:pRg st="2" end="2"/>
                                            </p:txEl>
                                          </p:spTgt>
                                        </p:tgtEl>
                                        <p:attrNameLst>
                                          <p:attrName>style.visibility</p:attrName>
                                        </p:attrNameLst>
                                      </p:cBhvr>
                                      <p:to>
                                        <p:strVal val="hidden"/>
                                      </p:to>
                                    </p:set>
                                  </p:childTnLst>
                                </p:cTn>
                              </p:par>
                              <p:par>
                                <p:cTn id="30" presetID="47" presetClass="exit" presetSubtype="0" fill="hold" grpId="0" nodeType="withEffect">
                                  <p:stCondLst>
                                    <p:cond delay="200"/>
                                  </p:stCondLst>
                                  <p:childTnLst>
                                    <p:animEffect transition="out" filter="fade">
                                      <p:cBhvr>
                                        <p:cTn id="31" dur="250"/>
                                        <p:tgtEl>
                                          <p:spTgt spid="34">
                                            <p:txEl>
                                              <p:pRg st="3" end="3"/>
                                            </p:txEl>
                                          </p:spTgt>
                                        </p:tgtEl>
                                      </p:cBhvr>
                                    </p:animEffect>
                                    <p:anim calcmode="lin" valueType="num">
                                      <p:cBhvr>
                                        <p:cTn id="32" dur="250"/>
                                        <p:tgtEl>
                                          <p:spTgt spid="34">
                                            <p:txEl>
                                              <p:pRg st="3" end="3"/>
                                            </p:txEl>
                                          </p:spTgt>
                                        </p:tgtEl>
                                        <p:attrNameLst>
                                          <p:attrName>ppt_x</p:attrName>
                                        </p:attrNameLst>
                                      </p:cBhvr>
                                      <p:tavLst>
                                        <p:tav tm="0">
                                          <p:val>
                                            <p:strVal val="ppt_x"/>
                                          </p:val>
                                        </p:tav>
                                        <p:tav tm="100000">
                                          <p:val>
                                            <p:strVal val="ppt_x"/>
                                          </p:val>
                                        </p:tav>
                                      </p:tavLst>
                                    </p:anim>
                                    <p:anim calcmode="lin" valueType="num">
                                      <p:cBhvr>
                                        <p:cTn id="33" dur="250"/>
                                        <p:tgtEl>
                                          <p:spTgt spid="34">
                                            <p:txEl>
                                              <p:pRg st="3" end="3"/>
                                            </p:txEl>
                                          </p:spTgt>
                                        </p:tgtEl>
                                        <p:attrNameLst>
                                          <p:attrName>ppt_y</p:attrName>
                                        </p:attrNameLst>
                                      </p:cBhvr>
                                      <p:tavLst>
                                        <p:tav tm="0">
                                          <p:val>
                                            <p:strVal val="ppt_y"/>
                                          </p:val>
                                        </p:tav>
                                        <p:tav tm="100000">
                                          <p:val>
                                            <p:strVal val="ppt_y-.1"/>
                                          </p:val>
                                        </p:tav>
                                      </p:tavLst>
                                    </p:anim>
                                    <p:set>
                                      <p:cBhvr>
                                        <p:cTn id="34" dur="1" fill="hold">
                                          <p:stCondLst>
                                            <p:cond delay="249"/>
                                          </p:stCondLst>
                                        </p:cTn>
                                        <p:tgtEl>
                                          <p:spTgt spid="34">
                                            <p:txEl>
                                              <p:pRg st="3" end="3"/>
                                            </p:txEl>
                                          </p:spTgt>
                                        </p:tgtEl>
                                        <p:attrNameLst>
                                          <p:attrName>style.visibility</p:attrName>
                                        </p:attrNameLst>
                                      </p:cBhvr>
                                      <p:to>
                                        <p:strVal val="hidden"/>
                                      </p:to>
                                    </p:set>
                                  </p:childTnLst>
                                </p:cTn>
                              </p:par>
                              <p:par>
                                <p:cTn id="35" presetID="47" presetClass="exit" presetSubtype="0" fill="hold" grpId="0" nodeType="withEffect">
                                  <p:stCondLst>
                                    <p:cond delay="150"/>
                                  </p:stCondLst>
                                  <p:childTnLst>
                                    <p:animEffect transition="out" filter="fade">
                                      <p:cBhvr>
                                        <p:cTn id="36" dur="250"/>
                                        <p:tgtEl>
                                          <p:spTgt spid="34">
                                            <p:txEl>
                                              <p:pRg st="4" end="4"/>
                                            </p:txEl>
                                          </p:spTgt>
                                        </p:tgtEl>
                                      </p:cBhvr>
                                    </p:animEffect>
                                    <p:anim calcmode="lin" valueType="num">
                                      <p:cBhvr>
                                        <p:cTn id="37" dur="250"/>
                                        <p:tgtEl>
                                          <p:spTgt spid="34">
                                            <p:txEl>
                                              <p:pRg st="4" end="4"/>
                                            </p:txEl>
                                          </p:spTgt>
                                        </p:tgtEl>
                                        <p:attrNameLst>
                                          <p:attrName>ppt_x</p:attrName>
                                        </p:attrNameLst>
                                      </p:cBhvr>
                                      <p:tavLst>
                                        <p:tav tm="0">
                                          <p:val>
                                            <p:strVal val="ppt_x"/>
                                          </p:val>
                                        </p:tav>
                                        <p:tav tm="100000">
                                          <p:val>
                                            <p:strVal val="ppt_x"/>
                                          </p:val>
                                        </p:tav>
                                      </p:tavLst>
                                    </p:anim>
                                    <p:anim calcmode="lin" valueType="num">
                                      <p:cBhvr>
                                        <p:cTn id="38" dur="250"/>
                                        <p:tgtEl>
                                          <p:spTgt spid="34">
                                            <p:txEl>
                                              <p:pRg st="4" end="4"/>
                                            </p:txEl>
                                          </p:spTgt>
                                        </p:tgtEl>
                                        <p:attrNameLst>
                                          <p:attrName>ppt_y</p:attrName>
                                        </p:attrNameLst>
                                      </p:cBhvr>
                                      <p:tavLst>
                                        <p:tav tm="0">
                                          <p:val>
                                            <p:strVal val="ppt_y"/>
                                          </p:val>
                                        </p:tav>
                                        <p:tav tm="100000">
                                          <p:val>
                                            <p:strVal val="ppt_y-.1"/>
                                          </p:val>
                                        </p:tav>
                                      </p:tavLst>
                                    </p:anim>
                                    <p:set>
                                      <p:cBhvr>
                                        <p:cTn id="39" dur="1" fill="hold">
                                          <p:stCondLst>
                                            <p:cond delay="249"/>
                                          </p:stCondLst>
                                        </p:cTn>
                                        <p:tgtEl>
                                          <p:spTgt spid="34">
                                            <p:txEl>
                                              <p:pRg st="4" end="4"/>
                                            </p:txEl>
                                          </p:spTgt>
                                        </p:tgtEl>
                                        <p:attrNameLst>
                                          <p:attrName>style.visibility</p:attrName>
                                        </p:attrNameLst>
                                      </p:cBhvr>
                                      <p:to>
                                        <p:strVal val="hidden"/>
                                      </p:to>
                                    </p:set>
                                  </p:childTnLst>
                                </p:cTn>
                              </p:par>
                              <p:par>
                                <p:cTn id="40" presetID="47" presetClass="exit" presetSubtype="0" fill="hold" grpId="0" nodeType="withEffect">
                                  <p:stCondLst>
                                    <p:cond delay="100"/>
                                  </p:stCondLst>
                                  <p:childTnLst>
                                    <p:animEffect transition="out" filter="fade">
                                      <p:cBhvr>
                                        <p:cTn id="41" dur="250"/>
                                        <p:tgtEl>
                                          <p:spTgt spid="34">
                                            <p:txEl>
                                              <p:pRg st="5" end="5"/>
                                            </p:txEl>
                                          </p:spTgt>
                                        </p:tgtEl>
                                      </p:cBhvr>
                                    </p:animEffect>
                                    <p:anim calcmode="lin" valueType="num">
                                      <p:cBhvr>
                                        <p:cTn id="42" dur="250"/>
                                        <p:tgtEl>
                                          <p:spTgt spid="34">
                                            <p:txEl>
                                              <p:pRg st="5" end="5"/>
                                            </p:txEl>
                                          </p:spTgt>
                                        </p:tgtEl>
                                        <p:attrNameLst>
                                          <p:attrName>ppt_x</p:attrName>
                                        </p:attrNameLst>
                                      </p:cBhvr>
                                      <p:tavLst>
                                        <p:tav tm="0">
                                          <p:val>
                                            <p:strVal val="ppt_x"/>
                                          </p:val>
                                        </p:tav>
                                        <p:tav tm="100000">
                                          <p:val>
                                            <p:strVal val="ppt_x"/>
                                          </p:val>
                                        </p:tav>
                                      </p:tavLst>
                                    </p:anim>
                                    <p:anim calcmode="lin" valueType="num">
                                      <p:cBhvr>
                                        <p:cTn id="43" dur="250"/>
                                        <p:tgtEl>
                                          <p:spTgt spid="34">
                                            <p:txEl>
                                              <p:pRg st="5" end="5"/>
                                            </p:txEl>
                                          </p:spTgt>
                                        </p:tgtEl>
                                        <p:attrNameLst>
                                          <p:attrName>ppt_y</p:attrName>
                                        </p:attrNameLst>
                                      </p:cBhvr>
                                      <p:tavLst>
                                        <p:tav tm="0">
                                          <p:val>
                                            <p:strVal val="ppt_y"/>
                                          </p:val>
                                        </p:tav>
                                        <p:tav tm="100000">
                                          <p:val>
                                            <p:strVal val="ppt_y-.1"/>
                                          </p:val>
                                        </p:tav>
                                      </p:tavLst>
                                    </p:anim>
                                    <p:set>
                                      <p:cBhvr>
                                        <p:cTn id="44" dur="1" fill="hold">
                                          <p:stCondLst>
                                            <p:cond delay="249"/>
                                          </p:stCondLst>
                                        </p:cTn>
                                        <p:tgtEl>
                                          <p:spTgt spid="34">
                                            <p:txEl>
                                              <p:pRg st="5" end="5"/>
                                            </p:txEl>
                                          </p:spTgt>
                                        </p:tgtEl>
                                        <p:attrNameLst>
                                          <p:attrName>style.visibility</p:attrName>
                                        </p:attrNameLst>
                                      </p:cBhvr>
                                      <p:to>
                                        <p:strVal val="hidden"/>
                                      </p:to>
                                    </p:set>
                                  </p:childTnLst>
                                </p:cTn>
                              </p:par>
                              <p:par>
                                <p:cTn id="45" presetID="47" presetClass="exit" presetSubtype="0" fill="hold" grpId="0" nodeType="withEffect">
                                  <p:stCondLst>
                                    <p:cond delay="50"/>
                                  </p:stCondLst>
                                  <p:childTnLst>
                                    <p:animEffect transition="out" filter="fade">
                                      <p:cBhvr>
                                        <p:cTn id="46" dur="250"/>
                                        <p:tgtEl>
                                          <p:spTgt spid="34">
                                            <p:txEl>
                                              <p:pRg st="6" end="6"/>
                                            </p:txEl>
                                          </p:spTgt>
                                        </p:tgtEl>
                                      </p:cBhvr>
                                    </p:animEffect>
                                    <p:anim calcmode="lin" valueType="num">
                                      <p:cBhvr>
                                        <p:cTn id="47" dur="250"/>
                                        <p:tgtEl>
                                          <p:spTgt spid="34">
                                            <p:txEl>
                                              <p:pRg st="6" end="6"/>
                                            </p:txEl>
                                          </p:spTgt>
                                        </p:tgtEl>
                                        <p:attrNameLst>
                                          <p:attrName>ppt_x</p:attrName>
                                        </p:attrNameLst>
                                      </p:cBhvr>
                                      <p:tavLst>
                                        <p:tav tm="0">
                                          <p:val>
                                            <p:strVal val="ppt_x"/>
                                          </p:val>
                                        </p:tav>
                                        <p:tav tm="100000">
                                          <p:val>
                                            <p:strVal val="ppt_x"/>
                                          </p:val>
                                        </p:tav>
                                      </p:tavLst>
                                    </p:anim>
                                    <p:anim calcmode="lin" valueType="num">
                                      <p:cBhvr>
                                        <p:cTn id="48" dur="250"/>
                                        <p:tgtEl>
                                          <p:spTgt spid="34">
                                            <p:txEl>
                                              <p:pRg st="6" end="6"/>
                                            </p:txEl>
                                          </p:spTgt>
                                        </p:tgtEl>
                                        <p:attrNameLst>
                                          <p:attrName>ppt_y</p:attrName>
                                        </p:attrNameLst>
                                      </p:cBhvr>
                                      <p:tavLst>
                                        <p:tav tm="0">
                                          <p:val>
                                            <p:strVal val="ppt_y"/>
                                          </p:val>
                                        </p:tav>
                                        <p:tav tm="100000">
                                          <p:val>
                                            <p:strVal val="ppt_y-.1"/>
                                          </p:val>
                                        </p:tav>
                                      </p:tavLst>
                                    </p:anim>
                                    <p:set>
                                      <p:cBhvr>
                                        <p:cTn id="49" dur="1" fill="hold">
                                          <p:stCondLst>
                                            <p:cond delay="249"/>
                                          </p:stCondLst>
                                        </p:cTn>
                                        <p:tgtEl>
                                          <p:spTgt spid="34">
                                            <p:txEl>
                                              <p:pRg st="6" end="6"/>
                                            </p:txEl>
                                          </p:spTgt>
                                        </p:tgtEl>
                                        <p:attrNameLst>
                                          <p:attrName>style.visibility</p:attrName>
                                        </p:attrNameLst>
                                      </p:cBhvr>
                                      <p:to>
                                        <p:strVal val="hidden"/>
                                      </p:to>
                                    </p:set>
                                  </p:childTnLst>
                                </p:cTn>
                              </p:par>
                              <p:par>
                                <p:cTn id="50" presetID="47" presetClass="exit" presetSubtype="0" fill="hold" grpId="0" nodeType="withEffect">
                                  <p:stCondLst>
                                    <p:cond delay="0"/>
                                  </p:stCondLst>
                                  <p:childTnLst>
                                    <p:animEffect transition="out" filter="fade">
                                      <p:cBhvr>
                                        <p:cTn id="51" dur="250"/>
                                        <p:tgtEl>
                                          <p:spTgt spid="34">
                                            <p:txEl>
                                              <p:pRg st="7" end="7"/>
                                            </p:txEl>
                                          </p:spTgt>
                                        </p:tgtEl>
                                      </p:cBhvr>
                                    </p:animEffect>
                                    <p:anim calcmode="lin" valueType="num">
                                      <p:cBhvr>
                                        <p:cTn id="52" dur="250"/>
                                        <p:tgtEl>
                                          <p:spTgt spid="34">
                                            <p:txEl>
                                              <p:pRg st="7" end="7"/>
                                            </p:txEl>
                                          </p:spTgt>
                                        </p:tgtEl>
                                        <p:attrNameLst>
                                          <p:attrName>ppt_x</p:attrName>
                                        </p:attrNameLst>
                                      </p:cBhvr>
                                      <p:tavLst>
                                        <p:tav tm="0">
                                          <p:val>
                                            <p:strVal val="ppt_x"/>
                                          </p:val>
                                        </p:tav>
                                        <p:tav tm="100000">
                                          <p:val>
                                            <p:strVal val="ppt_x"/>
                                          </p:val>
                                        </p:tav>
                                      </p:tavLst>
                                    </p:anim>
                                    <p:anim calcmode="lin" valueType="num">
                                      <p:cBhvr>
                                        <p:cTn id="53" dur="250"/>
                                        <p:tgtEl>
                                          <p:spTgt spid="34">
                                            <p:txEl>
                                              <p:pRg st="7" end="7"/>
                                            </p:txEl>
                                          </p:spTgt>
                                        </p:tgtEl>
                                        <p:attrNameLst>
                                          <p:attrName>ppt_y</p:attrName>
                                        </p:attrNameLst>
                                      </p:cBhvr>
                                      <p:tavLst>
                                        <p:tav tm="0">
                                          <p:val>
                                            <p:strVal val="ppt_y"/>
                                          </p:val>
                                        </p:tav>
                                        <p:tav tm="100000">
                                          <p:val>
                                            <p:strVal val="ppt_y-.1"/>
                                          </p:val>
                                        </p:tav>
                                      </p:tavLst>
                                    </p:anim>
                                    <p:set>
                                      <p:cBhvr>
                                        <p:cTn id="54" dur="1" fill="hold">
                                          <p:stCondLst>
                                            <p:cond delay="249"/>
                                          </p:stCondLst>
                                        </p:cTn>
                                        <p:tgtEl>
                                          <p:spTgt spid="34">
                                            <p:txEl>
                                              <p:pRg st="7" end="7"/>
                                            </p:txEl>
                                          </p:spTgt>
                                        </p:tgtEl>
                                        <p:attrNameLst>
                                          <p:attrName>style.visibility</p:attrName>
                                        </p:attrNameLst>
                                      </p:cBhvr>
                                      <p:to>
                                        <p:strVal val="hidden"/>
                                      </p:to>
                                    </p:set>
                                  </p:childTnLst>
                                </p:cTn>
                              </p:par>
                              <p:par>
                                <p:cTn id="55" presetID="47" presetClass="exit" presetSubtype="0" fill="hold" grpId="0" nodeType="withEffect">
                                  <p:stCondLst>
                                    <p:cond delay="400"/>
                                  </p:stCondLst>
                                  <p:childTnLst>
                                    <p:animEffect transition="out" filter="fade">
                                      <p:cBhvr>
                                        <p:cTn id="56" dur="250"/>
                                        <p:tgtEl>
                                          <p:spTgt spid="35">
                                            <p:txEl>
                                              <p:pRg st="0" end="0"/>
                                            </p:txEl>
                                          </p:spTgt>
                                        </p:tgtEl>
                                      </p:cBhvr>
                                    </p:animEffect>
                                    <p:anim calcmode="lin" valueType="num">
                                      <p:cBhvr>
                                        <p:cTn id="57" dur="250"/>
                                        <p:tgtEl>
                                          <p:spTgt spid="35">
                                            <p:txEl>
                                              <p:pRg st="0" end="0"/>
                                            </p:txEl>
                                          </p:spTgt>
                                        </p:tgtEl>
                                        <p:attrNameLst>
                                          <p:attrName>ppt_x</p:attrName>
                                        </p:attrNameLst>
                                      </p:cBhvr>
                                      <p:tavLst>
                                        <p:tav tm="0">
                                          <p:val>
                                            <p:strVal val="ppt_x"/>
                                          </p:val>
                                        </p:tav>
                                        <p:tav tm="100000">
                                          <p:val>
                                            <p:strVal val="ppt_x"/>
                                          </p:val>
                                        </p:tav>
                                      </p:tavLst>
                                    </p:anim>
                                    <p:anim calcmode="lin" valueType="num">
                                      <p:cBhvr>
                                        <p:cTn id="58" dur="250"/>
                                        <p:tgtEl>
                                          <p:spTgt spid="35">
                                            <p:txEl>
                                              <p:pRg st="0" end="0"/>
                                            </p:txEl>
                                          </p:spTgt>
                                        </p:tgtEl>
                                        <p:attrNameLst>
                                          <p:attrName>ppt_y</p:attrName>
                                        </p:attrNameLst>
                                      </p:cBhvr>
                                      <p:tavLst>
                                        <p:tav tm="0">
                                          <p:val>
                                            <p:strVal val="ppt_y"/>
                                          </p:val>
                                        </p:tav>
                                        <p:tav tm="100000">
                                          <p:val>
                                            <p:strVal val="ppt_y-.1"/>
                                          </p:val>
                                        </p:tav>
                                      </p:tavLst>
                                    </p:anim>
                                    <p:set>
                                      <p:cBhvr>
                                        <p:cTn id="59" dur="1" fill="hold">
                                          <p:stCondLst>
                                            <p:cond delay="249"/>
                                          </p:stCondLst>
                                        </p:cTn>
                                        <p:tgtEl>
                                          <p:spTgt spid="35">
                                            <p:txEl>
                                              <p:pRg st="0" end="0"/>
                                            </p:txEl>
                                          </p:spTgt>
                                        </p:tgtEl>
                                        <p:attrNameLst>
                                          <p:attrName>style.visibility</p:attrName>
                                        </p:attrNameLst>
                                      </p:cBhvr>
                                      <p:to>
                                        <p:strVal val="hidden"/>
                                      </p:to>
                                    </p:set>
                                  </p:childTnLst>
                                </p:cTn>
                              </p:par>
                              <p:par>
                                <p:cTn id="60" presetID="47" presetClass="exit" presetSubtype="0" fill="hold" grpId="0" nodeType="withEffect">
                                  <p:stCondLst>
                                    <p:cond delay="300"/>
                                  </p:stCondLst>
                                  <p:childTnLst>
                                    <p:animEffect transition="out" filter="fade">
                                      <p:cBhvr>
                                        <p:cTn id="61" dur="250"/>
                                        <p:tgtEl>
                                          <p:spTgt spid="35">
                                            <p:txEl>
                                              <p:pRg st="1" end="1"/>
                                            </p:txEl>
                                          </p:spTgt>
                                        </p:tgtEl>
                                      </p:cBhvr>
                                    </p:animEffect>
                                    <p:anim calcmode="lin" valueType="num">
                                      <p:cBhvr>
                                        <p:cTn id="62" dur="250"/>
                                        <p:tgtEl>
                                          <p:spTgt spid="35">
                                            <p:txEl>
                                              <p:pRg st="1" end="1"/>
                                            </p:txEl>
                                          </p:spTgt>
                                        </p:tgtEl>
                                        <p:attrNameLst>
                                          <p:attrName>ppt_x</p:attrName>
                                        </p:attrNameLst>
                                      </p:cBhvr>
                                      <p:tavLst>
                                        <p:tav tm="0">
                                          <p:val>
                                            <p:strVal val="ppt_x"/>
                                          </p:val>
                                        </p:tav>
                                        <p:tav tm="100000">
                                          <p:val>
                                            <p:strVal val="ppt_x"/>
                                          </p:val>
                                        </p:tav>
                                      </p:tavLst>
                                    </p:anim>
                                    <p:anim calcmode="lin" valueType="num">
                                      <p:cBhvr>
                                        <p:cTn id="63" dur="250"/>
                                        <p:tgtEl>
                                          <p:spTgt spid="35">
                                            <p:txEl>
                                              <p:pRg st="1" end="1"/>
                                            </p:txEl>
                                          </p:spTgt>
                                        </p:tgtEl>
                                        <p:attrNameLst>
                                          <p:attrName>ppt_y</p:attrName>
                                        </p:attrNameLst>
                                      </p:cBhvr>
                                      <p:tavLst>
                                        <p:tav tm="0">
                                          <p:val>
                                            <p:strVal val="ppt_y"/>
                                          </p:val>
                                        </p:tav>
                                        <p:tav tm="100000">
                                          <p:val>
                                            <p:strVal val="ppt_y-.1"/>
                                          </p:val>
                                        </p:tav>
                                      </p:tavLst>
                                    </p:anim>
                                    <p:set>
                                      <p:cBhvr>
                                        <p:cTn id="64" dur="1" fill="hold">
                                          <p:stCondLst>
                                            <p:cond delay="249"/>
                                          </p:stCondLst>
                                        </p:cTn>
                                        <p:tgtEl>
                                          <p:spTgt spid="35">
                                            <p:txEl>
                                              <p:pRg st="1" end="1"/>
                                            </p:txEl>
                                          </p:spTgt>
                                        </p:tgtEl>
                                        <p:attrNameLst>
                                          <p:attrName>style.visibility</p:attrName>
                                        </p:attrNameLst>
                                      </p:cBhvr>
                                      <p:to>
                                        <p:strVal val="hidden"/>
                                      </p:to>
                                    </p:set>
                                  </p:childTnLst>
                                </p:cTn>
                              </p:par>
                              <p:par>
                                <p:cTn id="65" presetID="47" presetClass="exit" presetSubtype="0" fill="hold" grpId="0" nodeType="withEffect">
                                  <p:stCondLst>
                                    <p:cond delay="400"/>
                                  </p:stCondLst>
                                  <p:childTnLst>
                                    <p:animEffect transition="out" filter="fade">
                                      <p:cBhvr>
                                        <p:cTn id="66" dur="250"/>
                                        <p:tgtEl>
                                          <p:spTgt spid="36">
                                            <p:txEl>
                                              <p:pRg st="0" end="0"/>
                                            </p:txEl>
                                          </p:spTgt>
                                        </p:tgtEl>
                                      </p:cBhvr>
                                    </p:animEffect>
                                    <p:anim calcmode="lin" valueType="num">
                                      <p:cBhvr>
                                        <p:cTn id="67" dur="250"/>
                                        <p:tgtEl>
                                          <p:spTgt spid="36">
                                            <p:txEl>
                                              <p:pRg st="0" end="0"/>
                                            </p:txEl>
                                          </p:spTgt>
                                        </p:tgtEl>
                                        <p:attrNameLst>
                                          <p:attrName>ppt_x</p:attrName>
                                        </p:attrNameLst>
                                      </p:cBhvr>
                                      <p:tavLst>
                                        <p:tav tm="0">
                                          <p:val>
                                            <p:strVal val="ppt_x"/>
                                          </p:val>
                                        </p:tav>
                                        <p:tav tm="100000">
                                          <p:val>
                                            <p:strVal val="ppt_x"/>
                                          </p:val>
                                        </p:tav>
                                      </p:tavLst>
                                    </p:anim>
                                    <p:anim calcmode="lin" valueType="num">
                                      <p:cBhvr>
                                        <p:cTn id="68" dur="250"/>
                                        <p:tgtEl>
                                          <p:spTgt spid="36">
                                            <p:txEl>
                                              <p:pRg st="0" end="0"/>
                                            </p:txEl>
                                          </p:spTgt>
                                        </p:tgtEl>
                                        <p:attrNameLst>
                                          <p:attrName>ppt_y</p:attrName>
                                        </p:attrNameLst>
                                      </p:cBhvr>
                                      <p:tavLst>
                                        <p:tav tm="0">
                                          <p:val>
                                            <p:strVal val="ppt_y"/>
                                          </p:val>
                                        </p:tav>
                                        <p:tav tm="100000">
                                          <p:val>
                                            <p:strVal val="ppt_y-.1"/>
                                          </p:val>
                                        </p:tav>
                                      </p:tavLst>
                                    </p:anim>
                                    <p:set>
                                      <p:cBhvr>
                                        <p:cTn id="69" dur="1" fill="hold">
                                          <p:stCondLst>
                                            <p:cond delay="249"/>
                                          </p:stCondLst>
                                        </p:cTn>
                                        <p:tgtEl>
                                          <p:spTgt spid="36">
                                            <p:txEl>
                                              <p:pRg st="0" end="0"/>
                                            </p:txEl>
                                          </p:spTgt>
                                        </p:tgtEl>
                                        <p:attrNameLst>
                                          <p:attrName>style.visibility</p:attrName>
                                        </p:attrNameLst>
                                      </p:cBhvr>
                                      <p:to>
                                        <p:strVal val="hidden"/>
                                      </p:to>
                                    </p:set>
                                  </p:childTnLst>
                                </p:cTn>
                              </p:par>
                              <p:par>
                                <p:cTn id="70" presetID="47" presetClass="exit" presetSubtype="0" fill="hold" grpId="0" nodeType="withEffect">
                                  <p:stCondLst>
                                    <p:cond delay="300"/>
                                  </p:stCondLst>
                                  <p:childTnLst>
                                    <p:animEffect transition="out" filter="fade">
                                      <p:cBhvr>
                                        <p:cTn id="71" dur="250"/>
                                        <p:tgtEl>
                                          <p:spTgt spid="36">
                                            <p:txEl>
                                              <p:pRg st="1" end="1"/>
                                            </p:txEl>
                                          </p:spTgt>
                                        </p:tgtEl>
                                      </p:cBhvr>
                                    </p:animEffect>
                                    <p:anim calcmode="lin" valueType="num">
                                      <p:cBhvr>
                                        <p:cTn id="72" dur="250"/>
                                        <p:tgtEl>
                                          <p:spTgt spid="36">
                                            <p:txEl>
                                              <p:pRg st="1" end="1"/>
                                            </p:txEl>
                                          </p:spTgt>
                                        </p:tgtEl>
                                        <p:attrNameLst>
                                          <p:attrName>ppt_x</p:attrName>
                                        </p:attrNameLst>
                                      </p:cBhvr>
                                      <p:tavLst>
                                        <p:tav tm="0">
                                          <p:val>
                                            <p:strVal val="ppt_x"/>
                                          </p:val>
                                        </p:tav>
                                        <p:tav tm="100000">
                                          <p:val>
                                            <p:strVal val="ppt_x"/>
                                          </p:val>
                                        </p:tav>
                                      </p:tavLst>
                                    </p:anim>
                                    <p:anim calcmode="lin" valueType="num">
                                      <p:cBhvr>
                                        <p:cTn id="73" dur="250"/>
                                        <p:tgtEl>
                                          <p:spTgt spid="36">
                                            <p:txEl>
                                              <p:pRg st="1" end="1"/>
                                            </p:txEl>
                                          </p:spTgt>
                                        </p:tgtEl>
                                        <p:attrNameLst>
                                          <p:attrName>ppt_y</p:attrName>
                                        </p:attrNameLst>
                                      </p:cBhvr>
                                      <p:tavLst>
                                        <p:tav tm="0">
                                          <p:val>
                                            <p:strVal val="ppt_y"/>
                                          </p:val>
                                        </p:tav>
                                        <p:tav tm="100000">
                                          <p:val>
                                            <p:strVal val="ppt_y-.1"/>
                                          </p:val>
                                        </p:tav>
                                      </p:tavLst>
                                    </p:anim>
                                    <p:set>
                                      <p:cBhvr>
                                        <p:cTn id="74" dur="1" fill="hold">
                                          <p:stCondLst>
                                            <p:cond delay="249"/>
                                          </p:stCondLst>
                                        </p:cTn>
                                        <p:tgtEl>
                                          <p:spTgt spid="36">
                                            <p:txEl>
                                              <p:pRg st="1" end="1"/>
                                            </p:txEl>
                                          </p:spTgt>
                                        </p:tgtEl>
                                        <p:attrNameLst>
                                          <p:attrName>style.visibility</p:attrName>
                                        </p:attrNameLst>
                                      </p:cBhvr>
                                      <p:to>
                                        <p:strVal val="hidden"/>
                                      </p:to>
                                    </p:set>
                                  </p:childTnLst>
                                </p:cTn>
                              </p:par>
                              <p:par>
                                <p:cTn id="75" presetID="47" presetClass="exit" presetSubtype="0" fill="hold" grpId="0" nodeType="withEffect">
                                  <p:stCondLst>
                                    <p:cond delay="250"/>
                                  </p:stCondLst>
                                  <p:childTnLst>
                                    <p:animEffect transition="out" filter="fade">
                                      <p:cBhvr>
                                        <p:cTn id="76" dur="250"/>
                                        <p:tgtEl>
                                          <p:spTgt spid="36">
                                            <p:txEl>
                                              <p:pRg st="2" end="2"/>
                                            </p:txEl>
                                          </p:spTgt>
                                        </p:tgtEl>
                                      </p:cBhvr>
                                    </p:animEffect>
                                    <p:anim calcmode="lin" valueType="num">
                                      <p:cBhvr>
                                        <p:cTn id="77" dur="250"/>
                                        <p:tgtEl>
                                          <p:spTgt spid="36">
                                            <p:txEl>
                                              <p:pRg st="2" end="2"/>
                                            </p:txEl>
                                          </p:spTgt>
                                        </p:tgtEl>
                                        <p:attrNameLst>
                                          <p:attrName>ppt_x</p:attrName>
                                        </p:attrNameLst>
                                      </p:cBhvr>
                                      <p:tavLst>
                                        <p:tav tm="0">
                                          <p:val>
                                            <p:strVal val="ppt_x"/>
                                          </p:val>
                                        </p:tav>
                                        <p:tav tm="100000">
                                          <p:val>
                                            <p:strVal val="ppt_x"/>
                                          </p:val>
                                        </p:tav>
                                      </p:tavLst>
                                    </p:anim>
                                    <p:anim calcmode="lin" valueType="num">
                                      <p:cBhvr>
                                        <p:cTn id="78" dur="250"/>
                                        <p:tgtEl>
                                          <p:spTgt spid="36">
                                            <p:txEl>
                                              <p:pRg st="2" end="2"/>
                                            </p:txEl>
                                          </p:spTgt>
                                        </p:tgtEl>
                                        <p:attrNameLst>
                                          <p:attrName>ppt_y</p:attrName>
                                        </p:attrNameLst>
                                      </p:cBhvr>
                                      <p:tavLst>
                                        <p:tav tm="0">
                                          <p:val>
                                            <p:strVal val="ppt_y"/>
                                          </p:val>
                                        </p:tav>
                                        <p:tav tm="100000">
                                          <p:val>
                                            <p:strVal val="ppt_y-.1"/>
                                          </p:val>
                                        </p:tav>
                                      </p:tavLst>
                                    </p:anim>
                                    <p:set>
                                      <p:cBhvr>
                                        <p:cTn id="79" dur="1" fill="hold">
                                          <p:stCondLst>
                                            <p:cond delay="249"/>
                                          </p:stCondLst>
                                        </p:cTn>
                                        <p:tgtEl>
                                          <p:spTgt spid="36">
                                            <p:txEl>
                                              <p:pRg st="2" end="2"/>
                                            </p:txEl>
                                          </p:spTgt>
                                        </p:tgtEl>
                                        <p:attrNameLst>
                                          <p:attrName>style.visibility</p:attrName>
                                        </p:attrNameLst>
                                      </p:cBhvr>
                                      <p:to>
                                        <p:strVal val="hidden"/>
                                      </p:to>
                                    </p:set>
                                  </p:childTnLst>
                                </p:cTn>
                              </p:par>
                              <p:par>
                                <p:cTn id="80" presetID="47" presetClass="exit" presetSubtype="0" fill="hold" grpId="0" nodeType="withEffect">
                                  <p:stCondLst>
                                    <p:cond delay="200"/>
                                  </p:stCondLst>
                                  <p:childTnLst>
                                    <p:animEffect transition="out" filter="fade">
                                      <p:cBhvr>
                                        <p:cTn id="81" dur="250"/>
                                        <p:tgtEl>
                                          <p:spTgt spid="36">
                                            <p:txEl>
                                              <p:pRg st="3" end="3"/>
                                            </p:txEl>
                                          </p:spTgt>
                                        </p:tgtEl>
                                      </p:cBhvr>
                                    </p:animEffect>
                                    <p:anim calcmode="lin" valueType="num">
                                      <p:cBhvr>
                                        <p:cTn id="82" dur="250"/>
                                        <p:tgtEl>
                                          <p:spTgt spid="36">
                                            <p:txEl>
                                              <p:pRg st="3" end="3"/>
                                            </p:txEl>
                                          </p:spTgt>
                                        </p:tgtEl>
                                        <p:attrNameLst>
                                          <p:attrName>ppt_x</p:attrName>
                                        </p:attrNameLst>
                                      </p:cBhvr>
                                      <p:tavLst>
                                        <p:tav tm="0">
                                          <p:val>
                                            <p:strVal val="ppt_x"/>
                                          </p:val>
                                        </p:tav>
                                        <p:tav tm="100000">
                                          <p:val>
                                            <p:strVal val="ppt_x"/>
                                          </p:val>
                                        </p:tav>
                                      </p:tavLst>
                                    </p:anim>
                                    <p:anim calcmode="lin" valueType="num">
                                      <p:cBhvr>
                                        <p:cTn id="83" dur="250"/>
                                        <p:tgtEl>
                                          <p:spTgt spid="36">
                                            <p:txEl>
                                              <p:pRg st="3" end="3"/>
                                            </p:txEl>
                                          </p:spTgt>
                                        </p:tgtEl>
                                        <p:attrNameLst>
                                          <p:attrName>ppt_y</p:attrName>
                                        </p:attrNameLst>
                                      </p:cBhvr>
                                      <p:tavLst>
                                        <p:tav tm="0">
                                          <p:val>
                                            <p:strVal val="ppt_y"/>
                                          </p:val>
                                        </p:tav>
                                        <p:tav tm="100000">
                                          <p:val>
                                            <p:strVal val="ppt_y-.1"/>
                                          </p:val>
                                        </p:tav>
                                      </p:tavLst>
                                    </p:anim>
                                    <p:set>
                                      <p:cBhvr>
                                        <p:cTn id="84" dur="1" fill="hold">
                                          <p:stCondLst>
                                            <p:cond delay="249"/>
                                          </p:stCondLst>
                                        </p:cTn>
                                        <p:tgtEl>
                                          <p:spTgt spid="36">
                                            <p:txEl>
                                              <p:pRg st="3" end="3"/>
                                            </p:txEl>
                                          </p:spTgt>
                                        </p:tgtEl>
                                        <p:attrNameLst>
                                          <p:attrName>style.visibility</p:attrName>
                                        </p:attrNameLst>
                                      </p:cBhvr>
                                      <p:to>
                                        <p:strVal val="hidden"/>
                                      </p:to>
                                    </p:set>
                                  </p:childTnLst>
                                </p:cTn>
                              </p:par>
                              <p:par>
                                <p:cTn id="85" presetID="47" presetClass="exit" presetSubtype="0" fill="hold" grpId="0" nodeType="withEffect">
                                  <p:stCondLst>
                                    <p:cond delay="150"/>
                                  </p:stCondLst>
                                  <p:childTnLst>
                                    <p:animEffect transition="out" filter="fade">
                                      <p:cBhvr>
                                        <p:cTn id="86" dur="250"/>
                                        <p:tgtEl>
                                          <p:spTgt spid="36">
                                            <p:txEl>
                                              <p:pRg st="4" end="4"/>
                                            </p:txEl>
                                          </p:spTgt>
                                        </p:tgtEl>
                                      </p:cBhvr>
                                    </p:animEffect>
                                    <p:anim calcmode="lin" valueType="num">
                                      <p:cBhvr>
                                        <p:cTn id="87" dur="250"/>
                                        <p:tgtEl>
                                          <p:spTgt spid="36">
                                            <p:txEl>
                                              <p:pRg st="4" end="4"/>
                                            </p:txEl>
                                          </p:spTgt>
                                        </p:tgtEl>
                                        <p:attrNameLst>
                                          <p:attrName>ppt_x</p:attrName>
                                        </p:attrNameLst>
                                      </p:cBhvr>
                                      <p:tavLst>
                                        <p:tav tm="0">
                                          <p:val>
                                            <p:strVal val="ppt_x"/>
                                          </p:val>
                                        </p:tav>
                                        <p:tav tm="100000">
                                          <p:val>
                                            <p:strVal val="ppt_x"/>
                                          </p:val>
                                        </p:tav>
                                      </p:tavLst>
                                    </p:anim>
                                    <p:anim calcmode="lin" valueType="num">
                                      <p:cBhvr>
                                        <p:cTn id="88" dur="250"/>
                                        <p:tgtEl>
                                          <p:spTgt spid="36">
                                            <p:txEl>
                                              <p:pRg st="4" end="4"/>
                                            </p:txEl>
                                          </p:spTgt>
                                        </p:tgtEl>
                                        <p:attrNameLst>
                                          <p:attrName>ppt_y</p:attrName>
                                        </p:attrNameLst>
                                      </p:cBhvr>
                                      <p:tavLst>
                                        <p:tav tm="0">
                                          <p:val>
                                            <p:strVal val="ppt_y"/>
                                          </p:val>
                                        </p:tav>
                                        <p:tav tm="100000">
                                          <p:val>
                                            <p:strVal val="ppt_y-.1"/>
                                          </p:val>
                                        </p:tav>
                                      </p:tavLst>
                                    </p:anim>
                                    <p:set>
                                      <p:cBhvr>
                                        <p:cTn id="89" dur="1" fill="hold">
                                          <p:stCondLst>
                                            <p:cond delay="249"/>
                                          </p:stCondLst>
                                        </p:cTn>
                                        <p:tgtEl>
                                          <p:spTgt spid="36">
                                            <p:txEl>
                                              <p:pRg st="4" end="4"/>
                                            </p:txEl>
                                          </p:spTgt>
                                        </p:tgtEl>
                                        <p:attrNameLst>
                                          <p:attrName>style.visibility</p:attrName>
                                        </p:attrNameLst>
                                      </p:cBhvr>
                                      <p:to>
                                        <p:strVal val="hidden"/>
                                      </p:to>
                                    </p:set>
                                  </p:childTnLst>
                                </p:cTn>
                              </p:par>
                              <p:par>
                                <p:cTn id="90" presetID="47" presetClass="exit" presetSubtype="0" fill="hold" grpId="0" nodeType="withEffect">
                                  <p:stCondLst>
                                    <p:cond delay="400"/>
                                  </p:stCondLst>
                                  <p:childTnLst>
                                    <p:animEffect transition="out" filter="fade">
                                      <p:cBhvr>
                                        <p:cTn id="91" dur="250"/>
                                        <p:tgtEl>
                                          <p:spTgt spid="38">
                                            <p:txEl>
                                              <p:pRg st="0" end="0"/>
                                            </p:txEl>
                                          </p:spTgt>
                                        </p:tgtEl>
                                      </p:cBhvr>
                                    </p:animEffect>
                                    <p:anim calcmode="lin" valueType="num">
                                      <p:cBhvr>
                                        <p:cTn id="92" dur="250"/>
                                        <p:tgtEl>
                                          <p:spTgt spid="38">
                                            <p:txEl>
                                              <p:pRg st="0" end="0"/>
                                            </p:txEl>
                                          </p:spTgt>
                                        </p:tgtEl>
                                        <p:attrNameLst>
                                          <p:attrName>ppt_x</p:attrName>
                                        </p:attrNameLst>
                                      </p:cBhvr>
                                      <p:tavLst>
                                        <p:tav tm="0">
                                          <p:val>
                                            <p:strVal val="ppt_x"/>
                                          </p:val>
                                        </p:tav>
                                        <p:tav tm="100000">
                                          <p:val>
                                            <p:strVal val="ppt_x"/>
                                          </p:val>
                                        </p:tav>
                                      </p:tavLst>
                                    </p:anim>
                                    <p:anim calcmode="lin" valueType="num">
                                      <p:cBhvr>
                                        <p:cTn id="93" dur="250"/>
                                        <p:tgtEl>
                                          <p:spTgt spid="38">
                                            <p:txEl>
                                              <p:pRg st="0" end="0"/>
                                            </p:txEl>
                                          </p:spTgt>
                                        </p:tgtEl>
                                        <p:attrNameLst>
                                          <p:attrName>ppt_y</p:attrName>
                                        </p:attrNameLst>
                                      </p:cBhvr>
                                      <p:tavLst>
                                        <p:tav tm="0">
                                          <p:val>
                                            <p:strVal val="ppt_y"/>
                                          </p:val>
                                        </p:tav>
                                        <p:tav tm="100000">
                                          <p:val>
                                            <p:strVal val="ppt_y-.1"/>
                                          </p:val>
                                        </p:tav>
                                      </p:tavLst>
                                    </p:anim>
                                    <p:set>
                                      <p:cBhvr>
                                        <p:cTn id="94" dur="1" fill="hold">
                                          <p:stCondLst>
                                            <p:cond delay="249"/>
                                          </p:stCondLst>
                                        </p:cTn>
                                        <p:tgtEl>
                                          <p:spTgt spid="38">
                                            <p:txEl>
                                              <p:pRg st="0" end="0"/>
                                            </p:txEl>
                                          </p:spTgt>
                                        </p:tgtEl>
                                        <p:attrNameLst>
                                          <p:attrName>style.visibility</p:attrName>
                                        </p:attrNameLst>
                                      </p:cBhvr>
                                      <p:to>
                                        <p:strVal val="hidden"/>
                                      </p:to>
                                    </p:set>
                                  </p:childTnLst>
                                </p:cTn>
                              </p:par>
                              <p:par>
                                <p:cTn id="95" presetID="47" presetClass="exit" presetSubtype="0" fill="hold" grpId="0" nodeType="withEffect">
                                  <p:stCondLst>
                                    <p:cond delay="300"/>
                                  </p:stCondLst>
                                  <p:childTnLst>
                                    <p:animEffect transition="out" filter="fade">
                                      <p:cBhvr>
                                        <p:cTn id="96" dur="250"/>
                                        <p:tgtEl>
                                          <p:spTgt spid="38">
                                            <p:txEl>
                                              <p:pRg st="1" end="1"/>
                                            </p:txEl>
                                          </p:spTgt>
                                        </p:tgtEl>
                                      </p:cBhvr>
                                    </p:animEffect>
                                    <p:anim calcmode="lin" valueType="num">
                                      <p:cBhvr>
                                        <p:cTn id="97" dur="250"/>
                                        <p:tgtEl>
                                          <p:spTgt spid="38">
                                            <p:txEl>
                                              <p:pRg st="1" end="1"/>
                                            </p:txEl>
                                          </p:spTgt>
                                        </p:tgtEl>
                                        <p:attrNameLst>
                                          <p:attrName>ppt_x</p:attrName>
                                        </p:attrNameLst>
                                      </p:cBhvr>
                                      <p:tavLst>
                                        <p:tav tm="0">
                                          <p:val>
                                            <p:strVal val="ppt_x"/>
                                          </p:val>
                                        </p:tav>
                                        <p:tav tm="100000">
                                          <p:val>
                                            <p:strVal val="ppt_x"/>
                                          </p:val>
                                        </p:tav>
                                      </p:tavLst>
                                    </p:anim>
                                    <p:anim calcmode="lin" valueType="num">
                                      <p:cBhvr>
                                        <p:cTn id="98" dur="250"/>
                                        <p:tgtEl>
                                          <p:spTgt spid="38">
                                            <p:txEl>
                                              <p:pRg st="1" end="1"/>
                                            </p:txEl>
                                          </p:spTgt>
                                        </p:tgtEl>
                                        <p:attrNameLst>
                                          <p:attrName>ppt_y</p:attrName>
                                        </p:attrNameLst>
                                      </p:cBhvr>
                                      <p:tavLst>
                                        <p:tav tm="0">
                                          <p:val>
                                            <p:strVal val="ppt_y"/>
                                          </p:val>
                                        </p:tav>
                                        <p:tav tm="100000">
                                          <p:val>
                                            <p:strVal val="ppt_y-.1"/>
                                          </p:val>
                                        </p:tav>
                                      </p:tavLst>
                                    </p:anim>
                                    <p:set>
                                      <p:cBhvr>
                                        <p:cTn id="99" dur="1" fill="hold">
                                          <p:stCondLst>
                                            <p:cond delay="249"/>
                                          </p:stCondLst>
                                        </p:cTn>
                                        <p:tgtEl>
                                          <p:spTgt spid="38">
                                            <p:txEl>
                                              <p:pRg st="1" end="1"/>
                                            </p:txEl>
                                          </p:spTgt>
                                        </p:tgtEl>
                                        <p:attrNameLst>
                                          <p:attrName>style.visibility</p:attrName>
                                        </p:attrNameLst>
                                      </p:cBhvr>
                                      <p:to>
                                        <p:strVal val="hidden"/>
                                      </p:to>
                                    </p:set>
                                  </p:childTnLst>
                                </p:cTn>
                              </p:par>
                              <p:par>
                                <p:cTn id="100" presetID="47" presetClass="exit" presetSubtype="0" fill="hold" grpId="0" nodeType="withEffect">
                                  <p:stCondLst>
                                    <p:cond delay="400"/>
                                  </p:stCondLst>
                                  <p:childTnLst>
                                    <p:animEffect transition="out" filter="fade">
                                      <p:cBhvr>
                                        <p:cTn id="101" dur="250"/>
                                        <p:tgtEl>
                                          <p:spTgt spid="37">
                                            <p:txEl>
                                              <p:pRg st="0" end="0"/>
                                            </p:txEl>
                                          </p:spTgt>
                                        </p:tgtEl>
                                      </p:cBhvr>
                                    </p:animEffect>
                                    <p:anim calcmode="lin" valueType="num">
                                      <p:cBhvr>
                                        <p:cTn id="102" dur="250"/>
                                        <p:tgtEl>
                                          <p:spTgt spid="37">
                                            <p:txEl>
                                              <p:pRg st="0" end="0"/>
                                            </p:txEl>
                                          </p:spTgt>
                                        </p:tgtEl>
                                        <p:attrNameLst>
                                          <p:attrName>ppt_x</p:attrName>
                                        </p:attrNameLst>
                                      </p:cBhvr>
                                      <p:tavLst>
                                        <p:tav tm="0">
                                          <p:val>
                                            <p:strVal val="ppt_x"/>
                                          </p:val>
                                        </p:tav>
                                        <p:tav tm="100000">
                                          <p:val>
                                            <p:strVal val="ppt_x"/>
                                          </p:val>
                                        </p:tav>
                                      </p:tavLst>
                                    </p:anim>
                                    <p:anim calcmode="lin" valueType="num">
                                      <p:cBhvr>
                                        <p:cTn id="103" dur="250"/>
                                        <p:tgtEl>
                                          <p:spTgt spid="37">
                                            <p:txEl>
                                              <p:pRg st="0" end="0"/>
                                            </p:txEl>
                                          </p:spTgt>
                                        </p:tgtEl>
                                        <p:attrNameLst>
                                          <p:attrName>ppt_y</p:attrName>
                                        </p:attrNameLst>
                                      </p:cBhvr>
                                      <p:tavLst>
                                        <p:tav tm="0">
                                          <p:val>
                                            <p:strVal val="ppt_y"/>
                                          </p:val>
                                        </p:tav>
                                        <p:tav tm="100000">
                                          <p:val>
                                            <p:strVal val="ppt_y-.1"/>
                                          </p:val>
                                        </p:tav>
                                      </p:tavLst>
                                    </p:anim>
                                    <p:set>
                                      <p:cBhvr>
                                        <p:cTn id="104" dur="1" fill="hold">
                                          <p:stCondLst>
                                            <p:cond delay="249"/>
                                          </p:stCondLst>
                                        </p:cTn>
                                        <p:tgtEl>
                                          <p:spTgt spid="37">
                                            <p:txEl>
                                              <p:pRg st="0" end="0"/>
                                            </p:txEl>
                                          </p:spTgt>
                                        </p:tgtEl>
                                        <p:attrNameLst>
                                          <p:attrName>style.visibility</p:attrName>
                                        </p:attrNameLst>
                                      </p:cBhvr>
                                      <p:to>
                                        <p:strVal val="hidden"/>
                                      </p:to>
                                    </p:set>
                                  </p:childTnLst>
                                </p:cTn>
                              </p:par>
                              <p:par>
                                <p:cTn id="105" presetID="47" presetClass="exit" presetSubtype="0" fill="hold" grpId="0" nodeType="withEffect">
                                  <p:stCondLst>
                                    <p:cond delay="300"/>
                                  </p:stCondLst>
                                  <p:childTnLst>
                                    <p:animEffect transition="out" filter="fade">
                                      <p:cBhvr>
                                        <p:cTn id="106" dur="250"/>
                                        <p:tgtEl>
                                          <p:spTgt spid="37">
                                            <p:txEl>
                                              <p:pRg st="1" end="1"/>
                                            </p:txEl>
                                          </p:spTgt>
                                        </p:tgtEl>
                                      </p:cBhvr>
                                    </p:animEffect>
                                    <p:anim calcmode="lin" valueType="num">
                                      <p:cBhvr>
                                        <p:cTn id="107" dur="250"/>
                                        <p:tgtEl>
                                          <p:spTgt spid="37">
                                            <p:txEl>
                                              <p:pRg st="1" end="1"/>
                                            </p:txEl>
                                          </p:spTgt>
                                        </p:tgtEl>
                                        <p:attrNameLst>
                                          <p:attrName>ppt_x</p:attrName>
                                        </p:attrNameLst>
                                      </p:cBhvr>
                                      <p:tavLst>
                                        <p:tav tm="0">
                                          <p:val>
                                            <p:strVal val="ppt_x"/>
                                          </p:val>
                                        </p:tav>
                                        <p:tav tm="100000">
                                          <p:val>
                                            <p:strVal val="ppt_x"/>
                                          </p:val>
                                        </p:tav>
                                      </p:tavLst>
                                    </p:anim>
                                    <p:anim calcmode="lin" valueType="num">
                                      <p:cBhvr>
                                        <p:cTn id="108" dur="250"/>
                                        <p:tgtEl>
                                          <p:spTgt spid="37">
                                            <p:txEl>
                                              <p:pRg st="1" end="1"/>
                                            </p:txEl>
                                          </p:spTgt>
                                        </p:tgtEl>
                                        <p:attrNameLst>
                                          <p:attrName>ppt_y</p:attrName>
                                        </p:attrNameLst>
                                      </p:cBhvr>
                                      <p:tavLst>
                                        <p:tav tm="0">
                                          <p:val>
                                            <p:strVal val="ppt_y"/>
                                          </p:val>
                                        </p:tav>
                                        <p:tav tm="100000">
                                          <p:val>
                                            <p:strVal val="ppt_y-.1"/>
                                          </p:val>
                                        </p:tav>
                                      </p:tavLst>
                                    </p:anim>
                                    <p:set>
                                      <p:cBhvr>
                                        <p:cTn id="109" dur="1" fill="hold">
                                          <p:stCondLst>
                                            <p:cond delay="249"/>
                                          </p:stCondLst>
                                        </p:cTn>
                                        <p:tgtEl>
                                          <p:spTgt spid="37">
                                            <p:txEl>
                                              <p:pRg st="1" end="1"/>
                                            </p:txEl>
                                          </p:spTgt>
                                        </p:tgtEl>
                                        <p:attrNameLst>
                                          <p:attrName>style.visibility</p:attrName>
                                        </p:attrNameLst>
                                      </p:cBhvr>
                                      <p:to>
                                        <p:strVal val="hidden"/>
                                      </p:to>
                                    </p:set>
                                  </p:childTnLst>
                                </p:cTn>
                              </p:par>
                              <p:par>
                                <p:cTn id="110" presetID="47" presetClass="exit" presetSubtype="0" fill="hold" grpId="0" nodeType="withEffect">
                                  <p:stCondLst>
                                    <p:cond delay="250"/>
                                  </p:stCondLst>
                                  <p:childTnLst>
                                    <p:animEffect transition="out" filter="fade">
                                      <p:cBhvr>
                                        <p:cTn id="111" dur="250"/>
                                        <p:tgtEl>
                                          <p:spTgt spid="37">
                                            <p:txEl>
                                              <p:pRg st="2" end="2"/>
                                            </p:txEl>
                                          </p:spTgt>
                                        </p:tgtEl>
                                      </p:cBhvr>
                                    </p:animEffect>
                                    <p:anim calcmode="lin" valueType="num">
                                      <p:cBhvr>
                                        <p:cTn id="112" dur="250"/>
                                        <p:tgtEl>
                                          <p:spTgt spid="37">
                                            <p:txEl>
                                              <p:pRg st="2" end="2"/>
                                            </p:txEl>
                                          </p:spTgt>
                                        </p:tgtEl>
                                        <p:attrNameLst>
                                          <p:attrName>ppt_x</p:attrName>
                                        </p:attrNameLst>
                                      </p:cBhvr>
                                      <p:tavLst>
                                        <p:tav tm="0">
                                          <p:val>
                                            <p:strVal val="ppt_x"/>
                                          </p:val>
                                        </p:tav>
                                        <p:tav tm="100000">
                                          <p:val>
                                            <p:strVal val="ppt_x"/>
                                          </p:val>
                                        </p:tav>
                                      </p:tavLst>
                                    </p:anim>
                                    <p:anim calcmode="lin" valueType="num">
                                      <p:cBhvr>
                                        <p:cTn id="113" dur="250"/>
                                        <p:tgtEl>
                                          <p:spTgt spid="37">
                                            <p:txEl>
                                              <p:pRg st="2" end="2"/>
                                            </p:txEl>
                                          </p:spTgt>
                                        </p:tgtEl>
                                        <p:attrNameLst>
                                          <p:attrName>ppt_y</p:attrName>
                                        </p:attrNameLst>
                                      </p:cBhvr>
                                      <p:tavLst>
                                        <p:tav tm="0">
                                          <p:val>
                                            <p:strVal val="ppt_y"/>
                                          </p:val>
                                        </p:tav>
                                        <p:tav tm="100000">
                                          <p:val>
                                            <p:strVal val="ppt_y-.1"/>
                                          </p:val>
                                        </p:tav>
                                      </p:tavLst>
                                    </p:anim>
                                    <p:set>
                                      <p:cBhvr>
                                        <p:cTn id="114" dur="1" fill="hold">
                                          <p:stCondLst>
                                            <p:cond delay="249"/>
                                          </p:stCondLst>
                                        </p:cTn>
                                        <p:tgtEl>
                                          <p:spTgt spid="37">
                                            <p:txEl>
                                              <p:pRg st="2" end="2"/>
                                            </p:txEl>
                                          </p:spTgt>
                                        </p:tgtEl>
                                        <p:attrNameLst>
                                          <p:attrName>style.visibility</p:attrName>
                                        </p:attrNameLst>
                                      </p:cBhvr>
                                      <p:to>
                                        <p:strVal val="hidden"/>
                                      </p:to>
                                    </p:set>
                                  </p:childTnLst>
                                </p:cTn>
                              </p:par>
                              <p:par>
                                <p:cTn id="115" presetID="47" presetClass="exit" presetSubtype="0" fill="hold" grpId="0" nodeType="withEffect">
                                  <p:stCondLst>
                                    <p:cond delay="200"/>
                                  </p:stCondLst>
                                  <p:childTnLst>
                                    <p:animEffect transition="out" filter="fade">
                                      <p:cBhvr>
                                        <p:cTn id="116" dur="250"/>
                                        <p:tgtEl>
                                          <p:spTgt spid="37">
                                            <p:txEl>
                                              <p:pRg st="3" end="3"/>
                                            </p:txEl>
                                          </p:spTgt>
                                        </p:tgtEl>
                                      </p:cBhvr>
                                    </p:animEffect>
                                    <p:anim calcmode="lin" valueType="num">
                                      <p:cBhvr>
                                        <p:cTn id="117" dur="250"/>
                                        <p:tgtEl>
                                          <p:spTgt spid="37">
                                            <p:txEl>
                                              <p:pRg st="3" end="3"/>
                                            </p:txEl>
                                          </p:spTgt>
                                        </p:tgtEl>
                                        <p:attrNameLst>
                                          <p:attrName>ppt_x</p:attrName>
                                        </p:attrNameLst>
                                      </p:cBhvr>
                                      <p:tavLst>
                                        <p:tav tm="0">
                                          <p:val>
                                            <p:strVal val="ppt_x"/>
                                          </p:val>
                                        </p:tav>
                                        <p:tav tm="100000">
                                          <p:val>
                                            <p:strVal val="ppt_x"/>
                                          </p:val>
                                        </p:tav>
                                      </p:tavLst>
                                    </p:anim>
                                    <p:anim calcmode="lin" valueType="num">
                                      <p:cBhvr>
                                        <p:cTn id="118" dur="250"/>
                                        <p:tgtEl>
                                          <p:spTgt spid="37">
                                            <p:txEl>
                                              <p:pRg st="3" end="3"/>
                                            </p:txEl>
                                          </p:spTgt>
                                        </p:tgtEl>
                                        <p:attrNameLst>
                                          <p:attrName>ppt_y</p:attrName>
                                        </p:attrNameLst>
                                      </p:cBhvr>
                                      <p:tavLst>
                                        <p:tav tm="0">
                                          <p:val>
                                            <p:strVal val="ppt_y"/>
                                          </p:val>
                                        </p:tav>
                                        <p:tav tm="100000">
                                          <p:val>
                                            <p:strVal val="ppt_y-.1"/>
                                          </p:val>
                                        </p:tav>
                                      </p:tavLst>
                                    </p:anim>
                                    <p:set>
                                      <p:cBhvr>
                                        <p:cTn id="119" dur="1" fill="hold">
                                          <p:stCondLst>
                                            <p:cond delay="249"/>
                                          </p:stCondLst>
                                        </p:cTn>
                                        <p:tgtEl>
                                          <p:spTgt spid="37">
                                            <p:txEl>
                                              <p:pRg st="3" end="3"/>
                                            </p:txEl>
                                          </p:spTgt>
                                        </p:tgtEl>
                                        <p:attrNameLst>
                                          <p:attrName>style.visibility</p:attrName>
                                        </p:attrNameLst>
                                      </p:cBhvr>
                                      <p:to>
                                        <p:strVal val="hidden"/>
                                      </p:to>
                                    </p:set>
                                  </p:childTnLst>
                                </p:cTn>
                              </p:par>
                              <p:par>
                                <p:cTn id="120" presetID="16" presetClass="exit" presetSubtype="21" fill="hold" nodeType="withEffect">
                                  <p:stCondLst>
                                    <p:cond delay="500"/>
                                  </p:stCondLst>
                                  <p:childTnLst>
                                    <p:animEffect transition="out" filter="barn(inVertical)">
                                      <p:cBhvr>
                                        <p:cTn id="121" dur="250"/>
                                        <p:tgtEl>
                                          <p:spTgt spid="10"/>
                                        </p:tgtEl>
                                      </p:cBhvr>
                                    </p:animEffect>
                                    <p:set>
                                      <p:cBhvr>
                                        <p:cTn id="122" dur="1" fill="hold">
                                          <p:stCondLst>
                                            <p:cond delay="249"/>
                                          </p:stCondLst>
                                        </p:cTn>
                                        <p:tgtEl>
                                          <p:spTgt spid="10"/>
                                        </p:tgtEl>
                                        <p:attrNameLst>
                                          <p:attrName>style.visibility</p:attrName>
                                        </p:attrNameLst>
                                      </p:cBhvr>
                                      <p:to>
                                        <p:strVal val="hidden"/>
                                      </p:to>
                                    </p:set>
                                  </p:childTnLst>
                                </p:cTn>
                              </p:par>
                              <p:par>
                                <p:cTn id="123" presetID="16" presetClass="exit" presetSubtype="21" fill="hold" nodeType="withEffect">
                                  <p:stCondLst>
                                    <p:cond delay="500"/>
                                  </p:stCondLst>
                                  <p:childTnLst>
                                    <p:animEffect transition="out" filter="barn(inVertical)">
                                      <p:cBhvr>
                                        <p:cTn id="124" dur="250"/>
                                        <p:tgtEl>
                                          <p:spTgt spid="8"/>
                                        </p:tgtEl>
                                      </p:cBhvr>
                                    </p:animEffect>
                                    <p:set>
                                      <p:cBhvr>
                                        <p:cTn id="125" dur="1" fill="hold">
                                          <p:stCondLst>
                                            <p:cond delay="249"/>
                                          </p:stCondLst>
                                        </p:cTn>
                                        <p:tgtEl>
                                          <p:spTgt spid="8"/>
                                        </p:tgtEl>
                                        <p:attrNameLst>
                                          <p:attrName>style.visibility</p:attrName>
                                        </p:attrNameLst>
                                      </p:cBhvr>
                                      <p:to>
                                        <p:strVal val="hidden"/>
                                      </p:to>
                                    </p:set>
                                  </p:childTnLst>
                                </p:cTn>
                              </p:par>
                              <p:par>
                                <p:cTn id="126" presetID="16" presetClass="exit" presetSubtype="21" fill="hold" nodeType="withEffect">
                                  <p:stCondLst>
                                    <p:cond delay="500"/>
                                  </p:stCondLst>
                                  <p:childTnLst>
                                    <p:animEffect transition="out" filter="barn(inVertical)">
                                      <p:cBhvr>
                                        <p:cTn id="127" dur="250"/>
                                        <p:tgtEl>
                                          <p:spTgt spid="7"/>
                                        </p:tgtEl>
                                      </p:cBhvr>
                                    </p:animEffect>
                                    <p:set>
                                      <p:cBhvr>
                                        <p:cTn id="128" dur="1" fill="hold">
                                          <p:stCondLst>
                                            <p:cond delay="249"/>
                                          </p:stCondLst>
                                        </p:cTn>
                                        <p:tgtEl>
                                          <p:spTgt spid="7"/>
                                        </p:tgtEl>
                                        <p:attrNameLst>
                                          <p:attrName>style.visibility</p:attrName>
                                        </p:attrNameLst>
                                      </p:cBhvr>
                                      <p:to>
                                        <p:strVal val="hidden"/>
                                      </p:to>
                                    </p:set>
                                  </p:childTnLst>
                                </p:cTn>
                              </p:par>
                              <p:par>
                                <p:cTn id="129" presetID="16" presetClass="exit" presetSubtype="21" fill="hold" nodeType="withEffect">
                                  <p:stCondLst>
                                    <p:cond delay="500"/>
                                  </p:stCondLst>
                                  <p:childTnLst>
                                    <p:animEffect transition="out" filter="barn(inVertical)">
                                      <p:cBhvr>
                                        <p:cTn id="130" dur="250"/>
                                        <p:tgtEl>
                                          <p:spTgt spid="6"/>
                                        </p:tgtEl>
                                      </p:cBhvr>
                                    </p:animEffect>
                                    <p:set>
                                      <p:cBhvr>
                                        <p:cTn id="131" dur="1" fill="hold">
                                          <p:stCondLst>
                                            <p:cond delay="249"/>
                                          </p:stCondLst>
                                        </p:cTn>
                                        <p:tgtEl>
                                          <p:spTgt spid="6"/>
                                        </p:tgtEl>
                                        <p:attrNameLst>
                                          <p:attrName>style.visibility</p:attrName>
                                        </p:attrNameLst>
                                      </p:cBhvr>
                                      <p:to>
                                        <p:strVal val="hidden"/>
                                      </p:to>
                                    </p:set>
                                  </p:childTnLst>
                                </p:cTn>
                              </p:par>
                              <p:par>
                                <p:cTn id="132" presetID="16" presetClass="exit" presetSubtype="21" fill="hold" nodeType="withEffect">
                                  <p:stCondLst>
                                    <p:cond delay="500"/>
                                  </p:stCondLst>
                                  <p:childTnLst>
                                    <p:animEffect transition="out" filter="barn(inVertical)">
                                      <p:cBhvr>
                                        <p:cTn id="133" dur="250"/>
                                        <p:tgtEl>
                                          <p:spTgt spid="2"/>
                                        </p:tgtEl>
                                      </p:cBhvr>
                                    </p:animEffect>
                                    <p:set>
                                      <p:cBhvr>
                                        <p:cTn id="134" dur="1" fill="hold">
                                          <p:stCondLst>
                                            <p:cond delay="249"/>
                                          </p:stCondLst>
                                        </p:cTn>
                                        <p:tgtEl>
                                          <p:spTgt spid="2"/>
                                        </p:tgtEl>
                                        <p:attrNameLst>
                                          <p:attrName>style.visibility</p:attrName>
                                        </p:attrNameLst>
                                      </p:cBhvr>
                                      <p:to>
                                        <p:strVal val="hidden"/>
                                      </p:to>
                                    </p:set>
                                  </p:childTnLst>
                                </p:cTn>
                              </p:par>
                              <p:par>
                                <p:cTn id="135" presetID="16" presetClass="exit" presetSubtype="21" fill="hold" nodeType="withEffect">
                                  <p:stCondLst>
                                    <p:cond delay="500"/>
                                  </p:stCondLst>
                                  <p:childTnLst>
                                    <p:animEffect transition="out" filter="barn(inVertical)">
                                      <p:cBhvr>
                                        <p:cTn id="136" dur="250"/>
                                        <p:tgtEl>
                                          <p:spTgt spid="27"/>
                                        </p:tgtEl>
                                      </p:cBhvr>
                                    </p:animEffect>
                                    <p:set>
                                      <p:cBhvr>
                                        <p:cTn id="137" dur="1" fill="hold">
                                          <p:stCondLst>
                                            <p:cond delay="24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uiExpand="1" build="p"/>
      <p:bldP spid="35" grpId="0" uiExpand="1" build="p"/>
      <p:bldP spid="36" grpId="0" uiExpand="1" build="p"/>
      <p:bldP spid="37" grpId="0" uiExpand="1" build="p"/>
      <p:bldP spid="38" grpId="0" uiExpand="1" build="p"/>
      <p:bldP spid="3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caling Sel">
            <a:extLst>
              <a:ext uri="{FF2B5EF4-FFF2-40B4-BE49-F238E27FC236}">
                <a16:creationId xmlns:a16="http://schemas.microsoft.com/office/drawing/2014/main" id="{CF88A057-45E2-BFB6-115E-33086B286DBA}"/>
              </a:ext>
            </a:extLst>
          </p:cNvPr>
          <p:cNvSpPr/>
          <p:nvPr/>
        </p:nvSpPr>
        <p:spPr>
          <a:xfrm>
            <a:off x="10301949" y="656826"/>
            <a:ext cx="1226999" cy="341808"/>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caling">
            <a:extLst>
              <a:ext uri="{FF2B5EF4-FFF2-40B4-BE49-F238E27FC236}">
                <a16:creationId xmlns:a16="http://schemas.microsoft.com/office/drawing/2014/main" id="{94160735-FB48-B5C1-478E-1826C95009F3}"/>
              </a:ext>
            </a:extLst>
          </p:cNvPr>
          <p:cNvSpPr txBox="1">
            <a:spLocks/>
          </p:cNvSpPr>
          <p:nvPr/>
        </p:nvSpPr>
        <p:spPr>
          <a:xfrm>
            <a:off x="10301949" y="656305"/>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26" name="Transformation Sel">
            <a:extLst>
              <a:ext uri="{FF2B5EF4-FFF2-40B4-BE49-F238E27FC236}">
                <a16:creationId xmlns:a16="http://schemas.microsoft.com/office/drawing/2014/main" id="{4BE64C53-D6FE-079A-C99D-3D0637B8DB5F}"/>
              </a:ext>
            </a:extLst>
          </p:cNvPr>
          <p:cNvSpPr/>
          <p:nvPr/>
        </p:nvSpPr>
        <p:spPr>
          <a:xfrm>
            <a:off x="8058081" y="656826"/>
            <a:ext cx="2076760" cy="341808"/>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ansformation">
            <a:extLst>
              <a:ext uri="{FF2B5EF4-FFF2-40B4-BE49-F238E27FC236}">
                <a16:creationId xmlns:a16="http://schemas.microsoft.com/office/drawing/2014/main" id="{D7CE8F93-1826-913E-7C00-0F1354731329}"/>
              </a:ext>
            </a:extLst>
          </p:cNvPr>
          <p:cNvSpPr txBox="1">
            <a:spLocks/>
          </p:cNvSpPr>
          <p:nvPr/>
        </p:nvSpPr>
        <p:spPr>
          <a:xfrm>
            <a:off x="8058081"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17" name="Normalization Sel">
            <a:extLst>
              <a:ext uri="{FF2B5EF4-FFF2-40B4-BE49-F238E27FC236}">
                <a16:creationId xmlns:a16="http://schemas.microsoft.com/office/drawing/2014/main" id="{C0C7B49C-3BA3-6121-02EE-F63640FE14C1}"/>
              </a:ext>
            </a:extLst>
          </p:cNvPr>
          <p:cNvSpPr/>
          <p:nvPr/>
        </p:nvSpPr>
        <p:spPr>
          <a:xfrm>
            <a:off x="6037517" y="656826"/>
            <a:ext cx="1853456" cy="341808"/>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rmalization">
            <a:extLst>
              <a:ext uri="{FF2B5EF4-FFF2-40B4-BE49-F238E27FC236}">
                <a16:creationId xmlns:a16="http://schemas.microsoft.com/office/drawing/2014/main" id="{EDD307DC-E534-0184-28C7-51B04952589E}"/>
              </a:ext>
            </a:extLst>
          </p:cNvPr>
          <p:cNvSpPr txBox="1">
            <a:spLocks/>
          </p:cNvSpPr>
          <p:nvPr/>
        </p:nvSpPr>
        <p:spPr>
          <a:xfrm>
            <a:off x="6037517" y="656826"/>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14" name="Batch Sel">
            <a:extLst>
              <a:ext uri="{FF2B5EF4-FFF2-40B4-BE49-F238E27FC236}">
                <a16:creationId xmlns:a16="http://schemas.microsoft.com/office/drawing/2014/main" id="{1DC2C85D-36F3-59D9-F947-452A2D1F9CEC}"/>
              </a:ext>
            </a:extLst>
          </p:cNvPr>
          <p:cNvSpPr/>
          <p:nvPr/>
        </p:nvSpPr>
        <p:spPr>
          <a:xfrm>
            <a:off x="3793649" y="656826"/>
            <a:ext cx="2076760" cy="341808"/>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Batch Correction">
            <a:extLst>
              <a:ext uri="{FF2B5EF4-FFF2-40B4-BE49-F238E27FC236}">
                <a16:creationId xmlns:a16="http://schemas.microsoft.com/office/drawing/2014/main" id="{85BB713F-7945-0E44-78F3-447EDAC4E275}"/>
              </a:ext>
            </a:extLst>
          </p:cNvPr>
          <p:cNvSpPr txBox="1">
            <a:spLocks/>
          </p:cNvSpPr>
          <p:nvPr/>
        </p:nvSpPr>
        <p:spPr>
          <a:xfrm>
            <a:off x="3793649"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5" name="Imputation Sel">
            <a:extLst>
              <a:ext uri="{FF2B5EF4-FFF2-40B4-BE49-F238E27FC236}">
                <a16:creationId xmlns:a16="http://schemas.microsoft.com/office/drawing/2014/main" id="{0DAE1EA2-3D70-CECB-FEF7-095CBA5AD27A}"/>
              </a:ext>
            </a:extLst>
          </p:cNvPr>
          <p:cNvSpPr/>
          <p:nvPr/>
        </p:nvSpPr>
        <p:spPr>
          <a:xfrm>
            <a:off x="2142129" y="656826"/>
            <a:ext cx="1484412" cy="341808"/>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mputation">
            <a:extLst>
              <a:ext uri="{FF2B5EF4-FFF2-40B4-BE49-F238E27FC236}">
                <a16:creationId xmlns:a16="http://schemas.microsoft.com/office/drawing/2014/main" id="{2110ED6B-7C09-1B74-F464-3EC1FFD6C9C9}"/>
              </a:ext>
            </a:extLst>
          </p:cNvPr>
          <p:cNvSpPr txBox="1">
            <a:spLocks/>
          </p:cNvSpPr>
          <p:nvPr/>
        </p:nvSpPr>
        <p:spPr>
          <a:xfrm>
            <a:off x="2150879" y="65682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13" name="Filtering Sel">
            <a:extLst>
              <a:ext uri="{FF2B5EF4-FFF2-40B4-BE49-F238E27FC236}">
                <a16:creationId xmlns:a16="http://schemas.microsoft.com/office/drawing/2014/main" id="{DF0DF8CC-6464-CDE2-F8B6-BF8366C617F4}"/>
              </a:ext>
            </a:extLst>
          </p:cNvPr>
          <p:cNvSpPr/>
          <p:nvPr/>
        </p:nvSpPr>
        <p:spPr>
          <a:xfrm>
            <a:off x="663052" y="655783"/>
            <a:ext cx="1311969" cy="343895"/>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iltering">
            <a:extLst>
              <a:ext uri="{FF2B5EF4-FFF2-40B4-BE49-F238E27FC236}">
                <a16:creationId xmlns:a16="http://schemas.microsoft.com/office/drawing/2014/main" id="{D30C6BD6-9535-F357-FE7D-646D083EB8EB}"/>
              </a:ext>
            </a:extLst>
          </p:cNvPr>
          <p:cNvSpPr txBox="1">
            <a:spLocks/>
          </p:cNvSpPr>
          <p:nvPr/>
        </p:nvSpPr>
        <p:spPr>
          <a:xfrm>
            <a:off x="663052" y="656826"/>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pic>
        <p:nvPicPr>
          <p:cNvPr id="29" name="metaboPipe image">
            <a:extLst>
              <a:ext uri="{FF2B5EF4-FFF2-40B4-BE49-F238E27FC236}">
                <a16:creationId xmlns:a16="http://schemas.microsoft.com/office/drawing/2014/main" id="{21C13FC0-C1D2-6BFB-52C1-84261C652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99879" y="5514975"/>
            <a:ext cx="1087346" cy="1247775"/>
          </a:xfrm>
          <a:prstGeom prst="rect">
            <a:avLst/>
          </a:prstGeom>
        </p:spPr>
      </p:pic>
      <p:sp>
        <p:nvSpPr>
          <p:cNvPr id="28" name="Title">
            <a:extLst>
              <a:ext uri="{FF2B5EF4-FFF2-40B4-BE49-F238E27FC236}">
                <a16:creationId xmlns:a16="http://schemas.microsoft.com/office/drawing/2014/main" id="{CB680189-7E07-2E9E-B1C4-D88AD98C83E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Results</a:t>
            </a:r>
          </a:p>
        </p:txBody>
      </p:sp>
    </p:spTree>
    <p:extLst>
      <p:ext uri="{BB962C8B-B14F-4D97-AF65-F5344CB8AC3E}">
        <p14:creationId xmlns:p14="http://schemas.microsoft.com/office/powerpoint/2010/main" val="960286882"/>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Introduction</a:t>
            </a:r>
          </a:p>
        </p:txBody>
      </p:sp>
      <p:sp>
        <p:nvSpPr>
          <p:cNvPr id="5" name="Title 1">
            <a:extLst>
              <a:ext uri="{FF2B5EF4-FFF2-40B4-BE49-F238E27FC236}">
                <a16:creationId xmlns:a16="http://schemas.microsoft.com/office/drawing/2014/main" id="{C0C7759A-FD0B-DA63-6CE2-C7FB431B9BB0}"/>
              </a:ext>
            </a:extLst>
          </p:cNvPr>
          <p:cNvSpPr txBox="1">
            <a:spLocks/>
          </p:cNvSpPr>
          <p:nvPr/>
        </p:nvSpPr>
        <p:spPr>
          <a:xfrm>
            <a:off x="8449047" y="568508"/>
            <a:ext cx="1369123" cy="645872"/>
          </a:xfrm>
          <a:prstGeom prst="rect">
            <a:avLst/>
          </a:prstGeom>
          <a:ln>
            <a:noFill/>
          </a:ln>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hakra Petch" panose="00000500000000000000" pitchFamily="2" charset="-34"/>
                <a:cs typeface="Chakra Petch" panose="00000500000000000000" pitchFamily="2" charset="-34"/>
              </a:rPr>
              <a:t>NMR</a:t>
            </a:r>
          </a:p>
        </p:txBody>
      </p:sp>
      <p:sp>
        <p:nvSpPr>
          <p:cNvPr id="3" name="Title 1">
            <a:extLst>
              <a:ext uri="{FF2B5EF4-FFF2-40B4-BE49-F238E27FC236}">
                <a16:creationId xmlns:a16="http://schemas.microsoft.com/office/drawing/2014/main" id="{4871BBF9-CFE2-9095-8F96-5836463BFB2D}"/>
              </a:ext>
            </a:extLst>
          </p:cNvPr>
          <p:cNvSpPr txBox="1">
            <a:spLocks/>
          </p:cNvSpPr>
          <p:nvPr/>
        </p:nvSpPr>
        <p:spPr>
          <a:xfrm>
            <a:off x="2373831" y="565279"/>
            <a:ext cx="926239" cy="652330"/>
          </a:xfrm>
          <a:prstGeom prst="rect">
            <a:avLst/>
          </a:prstGeom>
          <a:ln>
            <a:noFill/>
          </a:ln>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hakra Petch" panose="00000500000000000000" pitchFamily="2" charset="-34"/>
                <a:cs typeface="Chakra Petch" panose="00000500000000000000" pitchFamily="2" charset="-34"/>
              </a:rPr>
              <a:t>MS</a:t>
            </a:r>
          </a:p>
        </p:txBody>
      </p:sp>
      <p:cxnSp>
        <p:nvCxnSpPr>
          <p:cNvPr id="7" name="Connector: Elbow 6">
            <a:extLst>
              <a:ext uri="{FF2B5EF4-FFF2-40B4-BE49-F238E27FC236}">
                <a16:creationId xmlns:a16="http://schemas.microsoft.com/office/drawing/2014/main" id="{37686634-179D-42CB-E4E9-77C14ED7B2FC}"/>
              </a:ext>
            </a:extLst>
          </p:cNvPr>
          <p:cNvCxnSpPr>
            <a:cxnSpLocks/>
            <a:stCxn id="3" idx="2"/>
            <a:endCxn id="5" idx="2"/>
          </p:cNvCxnSpPr>
          <p:nvPr/>
        </p:nvCxnSpPr>
        <p:spPr>
          <a:xfrm rot="5400000" flipH="1" flipV="1">
            <a:off x="5983665" y="-1932334"/>
            <a:ext cx="3229" cy="6296658"/>
          </a:xfrm>
          <a:prstGeom prst="bentConnector3">
            <a:avLst>
              <a:gd name="adj1" fmla="val -7079591"/>
            </a:avLst>
          </a:prstGeom>
          <a:ln w="190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Arrow Connector 23">
            <a:extLst>
              <a:ext uri="{FF2B5EF4-FFF2-40B4-BE49-F238E27FC236}">
                <a16:creationId xmlns:a16="http://schemas.microsoft.com/office/drawing/2014/main" id="{291E9337-2C32-F462-940E-767FCF7D019F}"/>
              </a:ext>
            </a:extLst>
          </p:cNvPr>
          <p:cNvCxnSpPr>
            <a:cxnSpLocks/>
          </p:cNvCxnSpPr>
          <p:nvPr/>
        </p:nvCxnSpPr>
        <p:spPr>
          <a:xfrm>
            <a:off x="6096000" y="1452563"/>
            <a:ext cx="0" cy="52734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6" name="Title 1">
            <a:extLst>
              <a:ext uri="{FF2B5EF4-FFF2-40B4-BE49-F238E27FC236}">
                <a16:creationId xmlns:a16="http://schemas.microsoft.com/office/drawing/2014/main" id="{5D71F519-F25A-FC3F-04BB-9A182CD39162}"/>
              </a:ext>
            </a:extLst>
          </p:cNvPr>
          <p:cNvSpPr txBox="1">
            <a:spLocks/>
          </p:cNvSpPr>
          <p:nvPr/>
        </p:nvSpPr>
        <p:spPr>
          <a:xfrm>
            <a:off x="4583984" y="825361"/>
            <a:ext cx="3024033" cy="655782"/>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Chakra Petch" panose="00000500000000000000" pitchFamily="2" charset="-34"/>
                <a:cs typeface="Chakra Petch" panose="00000500000000000000" pitchFamily="2" charset="-34"/>
              </a:rPr>
              <a:t>Preprocessing</a:t>
            </a:r>
          </a:p>
        </p:txBody>
      </p:sp>
      <p:cxnSp>
        <p:nvCxnSpPr>
          <p:cNvPr id="9" name="Straight Arrow Connector 8">
            <a:extLst>
              <a:ext uri="{FF2B5EF4-FFF2-40B4-BE49-F238E27FC236}">
                <a16:creationId xmlns:a16="http://schemas.microsoft.com/office/drawing/2014/main" id="{A5605B1E-C6E6-5092-D401-FC0C6B5AA111}"/>
              </a:ext>
            </a:extLst>
          </p:cNvPr>
          <p:cNvCxnSpPr>
            <a:cxnSpLocks/>
          </p:cNvCxnSpPr>
          <p:nvPr/>
        </p:nvCxnSpPr>
        <p:spPr>
          <a:xfrm flipH="1">
            <a:off x="6096000" y="2755304"/>
            <a:ext cx="1" cy="40852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BEBEC9D0-C298-DBC6-8293-E8C553E2A6EB}"/>
                  </a:ext>
                </a:extLst>
              </p:cNvPr>
              <p:cNvGraphicFramePr>
                <a:graphicFrameLocks noGrp="1"/>
              </p:cNvGraphicFramePr>
              <p:nvPr>
                <p:extLst>
                  <p:ext uri="{D42A27DB-BD31-4B8C-83A1-F6EECF244321}">
                    <p14:modId xmlns:p14="http://schemas.microsoft.com/office/powerpoint/2010/main" val="1592963683"/>
                  </p:ext>
                </p:extLst>
              </p:nvPr>
            </p:nvGraphicFramePr>
            <p:xfrm>
              <a:off x="1202170" y="7169612"/>
              <a:ext cx="9787660" cy="2232810"/>
            </p:xfrm>
            <a:graphic>
              <a:graphicData uri="http://schemas.openxmlformats.org/drawingml/2006/table">
                <a:tbl>
                  <a:tblPr firstRow="1" bandRow="1">
                    <a:tableStyleId>{793D81CF-94F2-401A-BA57-92F5A7B2D0C5}</a:tableStyleId>
                  </a:tblPr>
                  <a:tblGrid>
                    <a:gridCol w="1957532">
                      <a:extLst>
                        <a:ext uri="{9D8B030D-6E8A-4147-A177-3AD203B41FA5}">
                          <a16:colId xmlns:a16="http://schemas.microsoft.com/office/drawing/2014/main" val="2266369248"/>
                        </a:ext>
                      </a:extLst>
                    </a:gridCol>
                    <a:gridCol w="1957532">
                      <a:extLst>
                        <a:ext uri="{9D8B030D-6E8A-4147-A177-3AD203B41FA5}">
                          <a16:colId xmlns:a16="http://schemas.microsoft.com/office/drawing/2014/main" val="571172494"/>
                        </a:ext>
                      </a:extLst>
                    </a:gridCol>
                    <a:gridCol w="1957532">
                      <a:extLst>
                        <a:ext uri="{9D8B030D-6E8A-4147-A177-3AD203B41FA5}">
                          <a16:colId xmlns:a16="http://schemas.microsoft.com/office/drawing/2014/main" val="62063635"/>
                        </a:ext>
                      </a:extLst>
                    </a:gridCol>
                    <a:gridCol w="1957532">
                      <a:extLst>
                        <a:ext uri="{9D8B030D-6E8A-4147-A177-3AD203B41FA5}">
                          <a16:colId xmlns:a16="http://schemas.microsoft.com/office/drawing/2014/main" val="3636307865"/>
                        </a:ext>
                      </a:extLst>
                    </a:gridCol>
                    <a:gridCol w="1957532">
                      <a:extLst>
                        <a:ext uri="{9D8B030D-6E8A-4147-A177-3AD203B41FA5}">
                          <a16:colId xmlns:a16="http://schemas.microsoft.com/office/drawing/2014/main" val="1735463142"/>
                        </a:ext>
                      </a:extLst>
                    </a:gridCol>
                  </a:tblGrid>
                  <a:tr h="446562">
                    <a:tc>
                      <a:txBody>
                        <a:bodyPr/>
                        <a:lstStyle/>
                        <a:p>
                          <a:pPr algn="ctr"/>
                          <a14:m>
                            <m:oMathPara xmlns:m="http://schemas.openxmlformats.org/officeDocument/2006/math">
                              <m:oMathParaPr>
                                <m:jc m:val="centerGroup"/>
                              </m:oMathParaPr>
                              <m:oMath xmlns:m="http://schemas.openxmlformats.org/officeDocument/2006/math">
                                <m:r>
                                  <a:rPr lang="en-US" sz="2100" i="1" dirty="0" smtClean="0">
                                    <a:solidFill>
                                      <a:schemeClr val="bg1"/>
                                    </a:solidFill>
                                    <a:latin typeface="Cambria Math" panose="02040503050406030204" pitchFamily="18" charset="0"/>
                                    <a:cs typeface="Chakra Petch" panose="00000500000000000000" pitchFamily="2" charset="-34"/>
                                  </a:rPr>
                                  <m:t>𝑛</m:t>
                                </m:r>
                                <m:r>
                                  <a:rPr lang="en-US" sz="2100" i="1" dirty="0" smtClean="0">
                                    <a:solidFill>
                                      <a:schemeClr val="bg1"/>
                                    </a:solidFill>
                                    <a:latin typeface="Cambria Math" panose="02040503050406030204" pitchFamily="18" charset="0"/>
                                    <a:ea typeface="Cambria Math" panose="02040503050406030204" pitchFamily="18" charset="0"/>
                                    <a:cs typeface="Chakra Petch" panose="00000500000000000000" pitchFamily="2" charset="-34"/>
                                  </a:rPr>
                                  <m:t>×</m:t>
                                </m:r>
                                <m:r>
                                  <a:rPr lang="en-US" sz="2100" i="1" dirty="0" smtClean="0">
                                    <a:solidFill>
                                      <a:schemeClr val="bg1"/>
                                    </a:solidFill>
                                    <a:latin typeface="Cambria Math" panose="02040503050406030204" pitchFamily="18" charset="0"/>
                                    <a:cs typeface="Chakra Petch" panose="00000500000000000000" pitchFamily="2" charset="-34"/>
                                  </a:rPr>
                                  <m:t>𝑚</m:t>
                                </m:r>
                              </m:oMath>
                            </m:oMathPara>
                          </a14:m>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100" b="1" i="1" smtClean="0">
                                        <a:solidFill>
                                          <a:schemeClr val="bg1"/>
                                        </a:solidFill>
                                        <a:latin typeface="Cambria Math" panose="02040503050406030204" pitchFamily="18" charset="0"/>
                                        <a:cs typeface="Chakra Petch" panose="00000500000000000000" pitchFamily="2" charset="-34"/>
                                      </a:rPr>
                                    </m:ctrlPr>
                                  </m:sSubPr>
                                  <m:e>
                                    <m:r>
                                      <a:rPr lang="en-US" sz="2100" b="1" i="1" smtClean="0">
                                        <a:solidFill>
                                          <a:schemeClr val="bg1"/>
                                        </a:solidFill>
                                        <a:latin typeface="Cambria Math" panose="02040503050406030204" pitchFamily="18" charset="0"/>
                                        <a:cs typeface="Chakra Petch" panose="00000500000000000000" pitchFamily="2" charset="-34"/>
                                      </a:rPr>
                                      <m:t>𝑭𝒆𝒂𝒕𝒖𝒓𝒆</m:t>
                                    </m:r>
                                  </m:e>
                                  <m:sub>
                                    <m:r>
                                      <a:rPr lang="en-US" sz="2100" b="1" i="1" smtClean="0">
                                        <a:solidFill>
                                          <a:schemeClr val="bg1"/>
                                        </a:solidFill>
                                        <a:latin typeface="Cambria Math" panose="02040503050406030204" pitchFamily="18" charset="0"/>
                                        <a:cs typeface="Chakra Petch" panose="00000500000000000000" pitchFamily="2" charset="-34"/>
                                      </a:rPr>
                                      <m:t>𝟐</m:t>
                                    </m:r>
                                  </m:sub>
                                </m:sSub>
                              </m:oMath>
                            </m:oMathPara>
                          </a14:m>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100" b="1" i="1" smtClean="0">
                                        <a:solidFill>
                                          <a:schemeClr val="bg1"/>
                                        </a:solidFill>
                                        <a:latin typeface="Cambria Math" panose="02040503050406030204" pitchFamily="18" charset="0"/>
                                        <a:cs typeface="Chakra Petch" panose="00000500000000000000" pitchFamily="2" charset="-34"/>
                                      </a:rPr>
                                    </m:ctrlPr>
                                  </m:sSubPr>
                                  <m:e>
                                    <m:r>
                                      <a:rPr lang="en-US" sz="2100" b="1" i="1" smtClean="0">
                                        <a:solidFill>
                                          <a:schemeClr val="bg1"/>
                                        </a:solidFill>
                                        <a:latin typeface="Cambria Math" panose="02040503050406030204" pitchFamily="18" charset="0"/>
                                        <a:cs typeface="Chakra Petch" panose="00000500000000000000" pitchFamily="2" charset="-34"/>
                                      </a:rPr>
                                      <m:t>𝑭𝒆𝒂𝒕𝒖𝒓𝒆</m:t>
                                    </m:r>
                                  </m:e>
                                  <m:sub>
                                    <m:r>
                                      <a:rPr lang="en-US" sz="2100" b="1" i="1" smtClean="0">
                                        <a:solidFill>
                                          <a:schemeClr val="bg1"/>
                                        </a:solidFill>
                                        <a:latin typeface="Cambria Math" panose="02040503050406030204" pitchFamily="18" charset="0"/>
                                        <a:cs typeface="Chakra Petch" panose="00000500000000000000" pitchFamily="2" charset="-34"/>
                                      </a:rPr>
                                      <m:t>𝟒</m:t>
                                    </m:r>
                                  </m:sub>
                                </m:sSub>
                              </m:oMath>
                            </m:oMathPara>
                          </a14:m>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US" sz="2100" i="1" smtClean="0">
                                    <a:solidFill>
                                      <a:schemeClr val="bg1"/>
                                    </a:solidFill>
                                    <a:latin typeface="Cambria Math" panose="02040503050406030204" pitchFamily="18" charset="0"/>
                                    <a:ea typeface="Cambria Math" panose="02040503050406030204" pitchFamily="18" charset="0"/>
                                    <a:cs typeface="Chakra Petch" panose="00000500000000000000" pitchFamily="2" charset="-34"/>
                                  </a:rPr>
                                  <m:t>⋯</m:t>
                                </m:r>
                              </m:oMath>
                            </m:oMathPara>
                          </a14:m>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100" b="1" i="1" smtClean="0">
                                        <a:solidFill>
                                          <a:schemeClr val="bg1"/>
                                        </a:solidFill>
                                        <a:latin typeface="Cambria Math" panose="02040503050406030204" pitchFamily="18" charset="0"/>
                                        <a:cs typeface="Chakra Petch" panose="00000500000000000000" pitchFamily="2" charset="-34"/>
                                      </a:rPr>
                                    </m:ctrlPr>
                                  </m:sSubPr>
                                  <m:e>
                                    <m:r>
                                      <a:rPr lang="en-US" sz="2100" b="1" i="1" smtClean="0">
                                        <a:solidFill>
                                          <a:schemeClr val="bg1"/>
                                        </a:solidFill>
                                        <a:latin typeface="Cambria Math" panose="02040503050406030204" pitchFamily="18" charset="0"/>
                                        <a:cs typeface="Chakra Petch" panose="00000500000000000000" pitchFamily="2" charset="-34"/>
                                      </a:rPr>
                                      <m:t>𝑭𝒆𝒂𝒕𝒖𝒓𝒆</m:t>
                                    </m:r>
                                  </m:e>
                                  <m:sub>
                                    <m:r>
                                      <a:rPr lang="en-US" sz="2100" b="1" i="1" smtClean="0">
                                        <a:solidFill>
                                          <a:schemeClr val="bg1"/>
                                        </a:solidFill>
                                        <a:latin typeface="Cambria Math" panose="02040503050406030204" pitchFamily="18" charset="0"/>
                                        <a:cs typeface="Chakra Petch" panose="00000500000000000000" pitchFamily="2" charset="-34"/>
                                      </a:rPr>
                                      <m:t>𝒎</m:t>
                                    </m:r>
                                  </m:sub>
                                </m:sSub>
                              </m:oMath>
                            </m:oMathPara>
                          </a14:m>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2556646"/>
                      </a:ext>
                    </a:extLst>
                  </a:tr>
                  <a:tr h="446562">
                    <a:tc>
                      <a:txBody>
                        <a:bodyPr/>
                        <a:lstStyle/>
                        <a:p>
                          <a:pPr algn="ctr"/>
                          <a14:m>
                            <m:oMathPara xmlns:m="http://schemas.openxmlformats.org/officeDocument/2006/math">
                              <m:oMathParaPr>
                                <m:jc m:val="centerGroup"/>
                              </m:oMathParaPr>
                              <m:oMath xmlns:m="http://schemas.openxmlformats.org/officeDocument/2006/math">
                                <m:sSub>
                                  <m:sSubPr>
                                    <m:ctrlPr>
                                      <a:rPr lang="en-US" sz="2100" b="1" i="1" smtClean="0">
                                        <a:solidFill>
                                          <a:schemeClr val="bg1"/>
                                        </a:solidFill>
                                        <a:latin typeface="Cambria Math" panose="02040503050406030204" pitchFamily="18" charset="0"/>
                                        <a:cs typeface="Chakra Petch" panose="00000500000000000000" pitchFamily="2" charset="-34"/>
                                      </a:rPr>
                                    </m:ctrlPr>
                                  </m:sSubPr>
                                  <m:e>
                                    <m:r>
                                      <a:rPr lang="en-US" sz="2100" b="1" i="1" smtClean="0">
                                        <a:solidFill>
                                          <a:schemeClr val="bg1"/>
                                        </a:solidFill>
                                        <a:latin typeface="Cambria Math" panose="02040503050406030204" pitchFamily="18" charset="0"/>
                                        <a:cs typeface="Chakra Petch" panose="00000500000000000000" pitchFamily="2" charset="-34"/>
                                      </a:rPr>
                                      <m:t>𝑺𝒂𝒎𝒑𝒍𝒆</m:t>
                                    </m:r>
                                  </m:e>
                                  <m:sub>
                                    <m:r>
                                      <a:rPr lang="en-US" sz="2100" b="1" i="1" smtClean="0">
                                        <a:solidFill>
                                          <a:schemeClr val="bg1"/>
                                        </a:solidFill>
                                        <a:latin typeface="Cambria Math" panose="02040503050406030204" pitchFamily="18" charset="0"/>
                                        <a:cs typeface="Chakra Petch" panose="00000500000000000000" pitchFamily="2" charset="-34"/>
                                      </a:rPr>
                                      <m:t>𝟏</m:t>
                                    </m:r>
                                  </m:sub>
                                </m:sSub>
                              </m:oMath>
                            </m:oMathPara>
                          </a14:m>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9218803"/>
                      </a:ext>
                    </a:extLst>
                  </a:tr>
                  <a:tr h="446562">
                    <a:tc>
                      <a:txBody>
                        <a:bodyPr/>
                        <a:lstStyle/>
                        <a:p>
                          <a:pPr algn="ctr"/>
                          <a14:m>
                            <m:oMathPara xmlns:m="http://schemas.openxmlformats.org/officeDocument/2006/math">
                              <m:oMathParaPr>
                                <m:jc m:val="centerGroup"/>
                              </m:oMathParaPr>
                              <m:oMath xmlns:m="http://schemas.openxmlformats.org/officeDocument/2006/math">
                                <m:sSub>
                                  <m:sSubPr>
                                    <m:ctrlPr>
                                      <a:rPr lang="en-US" sz="2100" b="1" i="1" smtClean="0">
                                        <a:solidFill>
                                          <a:schemeClr val="bg1"/>
                                        </a:solidFill>
                                        <a:latin typeface="Cambria Math" panose="02040503050406030204" pitchFamily="18" charset="0"/>
                                        <a:cs typeface="Chakra Petch" panose="00000500000000000000" pitchFamily="2" charset="-34"/>
                                      </a:rPr>
                                    </m:ctrlPr>
                                  </m:sSubPr>
                                  <m:e>
                                    <m:r>
                                      <a:rPr lang="en-US" sz="2100" b="1" i="1" smtClean="0">
                                        <a:solidFill>
                                          <a:schemeClr val="bg1"/>
                                        </a:solidFill>
                                        <a:latin typeface="Cambria Math" panose="02040503050406030204" pitchFamily="18" charset="0"/>
                                        <a:cs typeface="Chakra Petch" panose="00000500000000000000" pitchFamily="2" charset="-34"/>
                                      </a:rPr>
                                      <m:t>𝑺𝒂𝒎𝒑𝒍𝒆</m:t>
                                    </m:r>
                                  </m:e>
                                  <m:sub>
                                    <m:r>
                                      <a:rPr lang="en-US" sz="2100" b="1" i="1" smtClean="0">
                                        <a:solidFill>
                                          <a:schemeClr val="bg1"/>
                                        </a:solidFill>
                                        <a:latin typeface="Cambria Math" panose="02040503050406030204" pitchFamily="18" charset="0"/>
                                        <a:cs typeface="Chakra Petch" panose="00000500000000000000" pitchFamily="2" charset="-34"/>
                                      </a:rPr>
                                      <m:t>𝟑</m:t>
                                    </m:r>
                                  </m:sub>
                                </m:sSub>
                              </m:oMath>
                            </m:oMathPara>
                          </a14:m>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6806903"/>
                      </a:ext>
                    </a:extLst>
                  </a:tr>
                  <a:tr h="446562">
                    <a:tc>
                      <a:txBody>
                        <a:bodyPr/>
                        <a:lstStyle/>
                        <a:p>
                          <a:pPr algn="ctr"/>
                          <a14:m>
                            <m:oMathPara xmlns:m="http://schemas.openxmlformats.org/officeDocument/2006/math">
                              <m:oMathParaPr>
                                <m:jc m:val="centerGroup"/>
                              </m:oMathParaPr>
                              <m:oMath xmlns:m="http://schemas.openxmlformats.org/officeDocument/2006/math">
                                <m:r>
                                  <a:rPr lang="en-US" sz="2100" i="1" smtClean="0">
                                    <a:solidFill>
                                      <a:schemeClr val="bg1"/>
                                    </a:solidFill>
                                    <a:latin typeface="Cambria Math" panose="02040503050406030204" pitchFamily="18" charset="0"/>
                                    <a:ea typeface="Cambria Math" panose="02040503050406030204" pitchFamily="18" charset="0"/>
                                    <a:cs typeface="Chakra Petch" panose="00000500000000000000" pitchFamily="2" charset="-34"/>
                                  </a:rPr>
                                  <m:t>⋮</m:t>
                                </m:r>
                              </m:oMath>
                            </m:oMathPara>
                          </a14:m>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0357097"/>
                      </a:ext>
                    </a:extLst>
                  </a:tr>
                  <a:tr h="446562">
                    <a:tc>
                      <a:txBody>
                        <a:bodyPr/>
                        <a:lstStyle/>
                        <a:p>
                          <a:pPr algn="ctr"/>
                          <a14:m>
                            <m:oMathPara xmlns:m="http://schemas.openxmlformats.org/officeDocument/2006/math">
                              <m:oMathParaPr>
                                <m:jc m:val="centerGroup"/>
                              </m:oMathParaPr>
                              <m:oMath xmlns:m="http://schemas.openxmlformats.org/officeDocument/2006/math">
                                <m:sSub>
                                  <m:sSubPr>
                                    <m:ctrlPr>
                                      <a:rPr lang="en-US" sz="2100" b="1" i="1" smtClean="0">
                                        <a:solidFill>
                                          <a:schemeClr val="bg1"/>
                                        </a:solidFill>
                                        <a:latin typeface="Cambria Math" panose="02040503050406030204" pitchFamily="18" charset="0"/>
                                        <a:cs typeface="Chakra Petch" panose="00000500000000000000" pitchFamily="2" charset="-34"/>
                                      </a:rPr>
                                    </m:ctrlPr>
                                  </m:sSubPr>
                                  <m:e>
                                    <m:r>
                                      <a:rPr lang="en-US" sz="2100" b="1" i="1" smtClean="0">
                                        <a:solidFill>
                                          <a:schemeClr val="bg1"/>
                                        </a:solidFill>
                                        <a:latin typeface="Cambria Math" panose="02040503050406030204" pitchFamily="18" charset="0"/>
                                        <a:cs typeface="Chakra Petch" panose="00000500000000000000" pitchFamily="2" charset="-34"/>
                                      </a:rPr>
                                      <m:t>𝑺𝒂𝒎𝒑𝒍𝒆</m:t>
                                    </m:r>
                                  </m:e>
                                  <m:sub>
                                    <m:r>
                                      <a:rPr lang="en-US" sz="2100" b="1" i="1" smtClean="0">
                                        <a:solidFill>
                                          <a:schemeClr val="bg1"/>
                                        </a:solidFill>
                                        <a:latin typeface="Cambria Math" panose="02040503050406030204" pitchFamily="18" charset="0"/>
                                        <a:cs typeface="Chakra Petch" panose="00000500000000000000" pitchFamily="2" charset="-34"/>
                                      </a:rPr>
                                      <m:t>𝒏</m:t>
                                    </m:r>
                                  </m:sub>
                                </m:sSub>
                              </m:oMath>
                            </m:oMathPara>
                          </a14:m>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8089675"/>
                      </a:ext>
                    </a:extLst>
                  </a:tr>
                </a:tbl>
              </a:graphicData>
            </a:graphic>
          </p:graphicFrame>
        </mc:Choice>
        <mc:Fallback xmlns="">
          <p:graphicFrame>
            <p:nvGraphicFramePr>
              <p:cNvPr id="13" name="Table 12">
                <a:extLst>
                  <a:ext uri="{FF2B5EF4-FFF2-40B4-BE49-F238E27FC236}">
                    <a16:creationId xmlns:a16="http://schemas.microsoft.com/office/drawing/2014/main" id="{BEBEC9D0-C298-DBC6-8293-E8C553E2A6EB}"/>
                  </a:ext>
                </a:extLst>
              </p:cNvPr>
              <p:cNvGraphicFramePr>
                <a:graphicFrameLocks noGrp="1"/>
              </p:cNvGraphicFramePr>
              <p:nvPr>
                <p:extLst>
                  <p:ext uri="{D42A27DB-BD31-4B8C-83A1-F6EECF244321}">
                    <p14:modId xmlns:p14="http://schemas.microsoft.com/office/powerpoint/2010/main" val="1592963683"/>
                  </p:ext>
                </p:extLst>
              </p:nvPr>
            </p:nvGraphicFramePr>
            <p:xfrm>
              <a:off x="1202170" y="7169612"/>
              <a:ext cx="9787660" cy="2232810"/>
            </p:xfrm>
            <a:graphic>
              <a:graphicData uri="http://schemas.openxmlformats.org/drawingml/2006/table">
                <a:tbl>
                  <a:tblPr firstRow="1" bandRow="1">
                    <a:tableStyleId>{793D81CF-94F2-401A-BA57-92F5A7B2D0C5}</a:tableStyleId>
                  </a:tblPr>
                  <a:tblGrid>
                    <a:gridCol w="1957532">
                      <a:extLst>
                        <a:ext uri="{9D8B030D-6E8A-4147-A177-3AD203B41FA5}">
                          <a16:colId xmlns:a16="http://schemas.microsoft.com/office/drawing/2014/main" val="2266369248"/>
                        </a:ext>
                      </a:extLst>
                    </a:gridCol>
                    <a:gridCol w="1957532">
                      <a:extLst>
                        <a:ext uri="{9D8B030D-6E8A-4147-A177-3AD203B41FA5}">
                          <a16:colId xmlns:a16="http://schemas.microsoft.com/office/drawing/2014/main" val="571172494"/>
                        </a:ext>
                      </a:extLst>
                    </a:gridCol>
                    <a:gridCol w="1957532">
                      <a:extLst>
                        <a:ext uri="{9D8B030D-6E8A-4147-A177-3AD203B41FA5}">
                          <a16:colId xmlns:a16="http://schemas.microsoft.com/office/drawing/2014/main" val="62063635"/>
                        </a:ext>
                      </a:extLst>
                    </a:gridCol>
                    <a:gridCol w="1957532">
                      <a:extLst>
                        <a:ext uri="{9D8B030D-6E8A-4147-A177-3AD203B41FA5}">
                          <a16:colId xmlns:a16="http://schemas.microsoft.com/office/drawing/2014/main" val="3636307865"/>
                        </a:ext>
                      </a:extLst>
                    </a:gridCol>
                    <a:gridCol w="1957532">
                      <a:extLst>
                        <a:ext uri="{9D8B030D-6E8A-4147-A177-3AD203B41FA5}">
                          <a16:colId xmlns:a16="http://schemas.microsoft.com/office/drawing/2014/main" val="1735463142"/>
                        </a:ext>
                      </a:extLst>
                    </a:gridCol>
                  </a:tblGrid>
                  <a:tr h="446562">
                    <a:tc>
                      <a:txBody>
                        <a:bodyPr/>
                        <a:lstStyle/>
                        <a:p>
                          <a:endParaRPr lang="en-US"/>
                        </a:p>
                      </a:txBody>
                      <a:tcPr marL="110112" marR="110112" marT="55055" marB="55055"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4"/>
                          <a:stretch>
                            <a:fillRect r="-400623" b="-412329"/>
                          </a:stretch>
                        </a:blipFill>
                      </a:tcPr>
                    </a:tc>
                    <a:tc>
                      <a:txBody>
                        <a:bodyPr/>
                        <a:lstStyle/>
                        <a:p>
                          <a:endParaRPr lang="en-US"/>
                        </a:p>
                      </a:txBody>
                      <a:tcPr marL="110112" marR="110112" marT="55055" marB="55055"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4"/>
                          <a:stretch>
                            <a:fillRect l="-100000" r="-300623" b="-412329"/>
                          </a:stretch>
                        </a:blipFill>
                      </a:tcPr>
                    </a:tc>
                    <a:tc>
                      <a:txBody>
                        <a:bodyPr/>
                        <a:lstStyle/>
                        <a:p>
                          <a:endParaRPr lang="en-US"/>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4"/>
                          <a:stretch>
                            <a:fillRect l="-199379" r="-199689" b="-412329"/>
                          </a:stretch>
                        </a:blipFill>
                      </a:tcPr>
                    </a:tc>
                    <a:tc>
                      <a:txBody>
                        <a:bodyPr/>
                        <a:lstStyle/>
                        <a:p>
                          <a:endParaRPr lang="en-US"/>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4"/>
                          <a:stretch>
                            <a:fillRect l="-300312" r="-100312" b="-412329"/>
                          </a:stretch>
                        </a:blipFill>
                      </a:tcPr>
                    </a:tc>
                    <a:tc>
                      <a:txBody>
                        <a:bodyPr/>
                        <a:lstStyle/>
                        <a:p>
                          <a:endParaRPr lang="en-US"/>
                        </a:p>
                      </a:txBody>
                      <a:tcPr marL="110112" marR="110112" marT="55055" marB="55055" anchor="ctr">
                        <a:lnL w="12700" cap="flat" cmpd="sng" algn="ctr">
                          <a:no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4"/>
                          <a:stretch>
                            <a:fillRect l="-400312" r="-312" b="-412329"/>
                          </a:stretch>
                        </a:blipFill>
                      </a:tcPr>
                    </a:tc>
                    <a:extLst>
                      <a:ext uri="{0D108BD9-81ED-4DB2-BD59-A6C34878D82A}">
                        <a16:rowId xmlns:a16="http://schemas.microsoft.com/office/drawing/2014/main" val="832556646"/>
                      </a:ext>
                    </a:extLst>
                  </a:tr>
                  <a:tr h="446562">
                    <a:tc>
                      <a:txBody>
                        <a:bodyPr/>
                        <a:lstStyle/>
                        <a:p>
                          <a:endParaRPr lang="en-US"/>
                        </a:p>
                      </a:txBody>
                      <a:tcPr marL="110112" marR="110112" marT="55055" marB="55055"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98649" r="-400623" b="-306757"/>
                          </a:stretch>
                        </a:blip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9218803"/>
                      </a:ext>
                    </a:extLst>
                  </a:tr>
                  <a:tr h="446562">
                    <a:tc>
                      <a:txBody>
                        <a:bodyPr/>
                        <a:lstStyle/>
                        <a:p>
                          <a:endParaRPr lang="en-US"/>
                        </a:p>
                      </a:txBody>
                      <a:tcPr marL="110112" marR="110112" marT="55055" marB="55055"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201370" r="-400623" b="-210959"/>
                          </a:stretch>
                        </a:blip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6806903"/>
                      </a:ext>
                    </a:extLst>
                  </a:tr>
                  <a:tr h="446562">
                    <a:tc>
                      <a:txBody>
                        <a:bodyPr/>
                        <a:lstStyle/>
                        <a:p>
                          <a:endParaRPr lang="en-US"/>
                        </a:p>
                      </a:txBody>
                      <a:tcPr marL="110112" marR="110112" marT="55055" marB="55055"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297297" r="-400623" b="-108108"/>
                          </a:stretch>
                        </a:blip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0357097"/>
                      </a:ext>
                    </a:extLst>
                  </a:tr>
                  <a:tr h="446562">
                    <a:tc>
                      <a:txBody>
                        <a:bodyPr/>
                        <a:lstStyle/>
                        <a:p>
                          <a:endParaRPr lang="en-US"/>
                        </a:p>
                      </a:txBody>
                      <a:tcPr marL="110112" marR="110112" marT="55055" marB="55055"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402740" r="-400623" b="-9589"/>
                          </a:stretch>
                        </a:blip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dirty="0">
                            <a:solidFill>
                              <a:schemeClr val="bg1"/>
                            </a:solidFill>
                            <a:latin typeface="Chakra Petch" panose="00000500000000000000" pitchFamily="2" charset="-34"/>
                            <a:cs typeface="Chakra Petch" panose="00000500000000000000" pitchFamily="2" charset="-34"/>
                          </a:endParaRPr>
                        </a:p>
                      </a:txBody>
                      <a:tcPr marL="110112" marR="110112" marT="55055" marB="55055"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8089675"/>
                      </a:ext>
                    </a:extLst>
                  </a:tr>
                </a:tbl>
              </a:graphicData>
            </a:graphic>
          </p:graphicFrame>
        </mc:Fallback>
      </mc:AlternateContent>
      <p:sp>
        <p:nvSpPr>
          <p:cNvPr id="18" name="Title 1">
            <a:extLst>
              <a:ext uri="{FF2B5EF4-FFF2-40B4-BE49-F238E27FC236}">
                <a16:creationId xmlns:a16="http://schemas.microsoft.com/office/drawing/2014/main" id="{8B04C688-7A70-AA4A-6803-43BA8B8A1947}"/>
              </a:ext>
            </a:extLst>
          </p:cNvPr>
          <p:cNvSpPr txBox="1">
            <a:spLocks/>
          </p:cNvSpPr>
          <p:nvPr/>
        </p:nvSpPr>
        <p:spPr>
          <a:xfrm>
            <a:off x="4583983" y="3156146"/>
            <a:ext cx="3024033" cy="655782"/>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Chakra Petch" panose="00000500000000000000" pitchFamily="2" charset="-34"/>
                <a:cs typeface="Chakra Petch" panose="00000500000000000000" pitchFamily="2" charset="-34"/>
              </a:rPr>
              <a:t>Pretreatment</a:t>
            </a:r>
          </a:p>
        </p:txBody>
      </p:sp>
      <p:sp>
        <p:nvSpPr>
          <p:cNvPr id="4" name="Left Brace 3">
            <a:extLst>
              <a:ext uri="{FF2B5EF4-FFF2-40B4-BE49-F238E27FC236}">
                <a16:creationId xmlns:a16="http://schemas.microsoft.com/office/drawing/2014/main" id="{1D1A6B25-341D-D5F6-6ADC-D42F5471932A}"/>
              </a:ext>
            </a:extLst>
          </p:cNvPr>
          <p:cNvSpPr/>
          <p:nvPr/>
        </p:nvSpPr>
        <p:spPr>
          <a:xfrm rot="5400000">
            <a:off x="5895974" y="408605"/>
            <a:ext cx="400050" cy="7140041"/>
          </a:xfrm>
          <a:prstGeom prst="leftBrace">
            <a:avLst>
              <a:gd name="adj1" fmla="val 234524"/>
              <a:gd name="adj2" fmla="val 50000"/>
            </a:avLst>
          </a:prstGeom>
          <a:ln>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itle 1">
            <a:extLst>
              <a:ext uri="{FF2B5EF4-FFF2-40B4-BE49-F238E27FC236}">
                <a16:creationId xmlns:a16="http://schemas.microsoft.com/office/drawing/2014/main" id="{DFDE7D26-8B91-7976-949F-98309D309D4A}"/>
              </a:ext>
            </a:extLst>
          </p:cNvPr>
          <p:cNvSpPr txBox="1">
            <a:spLocks/>
          </p:cNvSpPr>
          <p:nvPr/>
        </p:nvSpPr>
        <p:spPr>
          <a:xfrm>
            <a:off x="2843866" y="474246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Filtering</a:t>
            </a:r>
          </a:p>
        </p:txBody>
      </p:sp>
      <p:sp>
        <p:nvSpPr>
          <p:cNvPr id="8" name="Title 1">
            <a:extLst>
              <a:ext uri="{FF2B5EF4-FFF2-40B4-BE49-F238E27FC236}">
                <a16:creationId xmlns:a16="http://schemas.microsoft.com/office/drawing/2014/main" id="{7E1EF1AA-9ED1-32F9-097D-3C3AFA5CDA1C}"/>
              </a:ext>
            </a:extLst>
          </p:cNvPr>
          <p:cNvSpPr txBox="1">
            <a:spLocks/>
          </p:cNvSpPr>
          <p:nvPr/>
        </p:nvSpPr>
        <p:spPr>
          <a:xfrm>
            <a:off x="4960686" y="416767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Imputation</a:t>
            </a:r>
          </a:p>
        </p:txBody>
      </p:sp>
      <p:sp>
        <p:nvSpPr>
          <p:cNvPr id="10" name="Title 1">
            <a:extLst>
              <a:ext uri="{FF2B5EF4-FFF2-40B4-BE49-F238E27FC236}">
                <a16:creationId xmlns:a16="http://schemas.microsoft.com/office/drawing/2014/main" id="{9929FB68-C4C7-EB3E-C2D6-628E1727D151}"/>
              </a:ext>
            </a:extLst>
          </p:cNvPr>
          <p:cNvSpPr txBox="1">
            <a:spLocks/>
          </p:cNvSpPr>
          <p:nvPr/>
        </p:nvSpPr>
        <p:spPr>
          <a:xfrm>
            <a:off x="7231710" y="4434382"/>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Batch Correction</a:t>
            </a:r>
          </a:p>
        </p:txBody>
      </p:sp>
      <p:sp>
        <p:nvSpPr>
          <p:cNvPr id="11" name="Title 1">
            <a:extLst>
              <a:ext uri="{FF2B5EF4-FFF2-40B4-BE49-F238E27FC236}">
                <a16:creationId xmlns:a16="http://schemas.microsoft.com/office/drawing/2014/main" id="{F9BB2256-D091-AF55-ABC9-640B45C16C4F}"/>
              </a:ext>
            </a:extLst>
          </p:cNvPr>
          <p:cNvSpPr txBox="1">
            <a:spLocks/>
          </p:cNvSpPr>
          <p:nvPr/>
        </p:nvSpPr>
        <p:spPr>
          <a:xfrm>
            <a:off x="5375797" y="4989412"/>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Normalization</a:t>
            </a:r>
          </a:p>
        </p:txBody>
      </p:sp>
      <p:sp>
        <p:nvSpPr>
          <p:cNvPr id="12" name="Title 1">
            <a:extLst>
              <a:ext uri="{FF2B5EF4-FFF2-40B4-BE49-F238E27FC236}">
                <a16:creationId xmlns:a16="http://schemas.microsoft.com/office/drawing/2014/main" id="{8BC6A608-3810-954E-3780-8516C3AF2057}"/>
              </a:ext>
            </a:extLst>
          </p:cNvPr>
          <p:cNvSpPr txBox="1">
            <a:spLocks/>
          </p:cNvSpPr>
          <p:nvPr/>
        </p:nvSpPr>
        <p:spPr>
          <a:xfrm>
            <a:off x="6554674" y="5620626"/>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Transformation</a:t>
            </a:r>
            <a:endParaRPr lang="en-US" sz="1800" dirty="0">
              <a:solidFill>
                <a:schemeClr val="bg1"/>
              </a:solidFill>
              <a:latin typeface="Chakra Petch" panose="00000500000000000000" pitchFamily="2" charset="-34"/>
              <a:cs typeface="Chakra Petch" panose="00000500000000000000" pitchFamily="2" charset="-34"/>
            </a:endParaRPr>
          </a:p>
        </p:txBody>
      </p:sp>
      <p:sp>
        <p:nvSpPr>
          <p:cNvPr id="14" name="Title 1">
            <a:extLst>
              <a:ext uri="{FF2B5EF4-FFF2-40B4-BE49-F238E27FC236}">
                <a16:creationId xmlns:a16="http://schemas.microsoft.com/office/drawing/2014/main" id="{CF250F18-69AD-EE73-B0B8-5E41DDC5663F}"/>
              </a:ext>
            </a:extLst>
          </p:cNvPr>
          <p:cNvSpPr txBox="1">
            <a:spLocks/>
          </p:cNvSpPr>
          <p:nvPr/>
        </p:nvSpPr>
        <p:spPr>
          <a:xfrm>
            <a:off x="3683174" y="5640186"/>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Scaling</a:t>
            </a:r>
          </a:p>
        </p:txBody>
      </p:sp>
      <mc:AlternateContent xmlns:mc="http://schemas.openxmlformats.org/markup-compatibility/2006" xmlns:a14="http://schemas.microsoft.com/office/drawing/2010/main">
        <mc:Choice Requires="a14">
          <p:graphicFrame>
            <p:nvGraphicFramePr>
              <p:cNvPr id="15" name="Table 26">
                <a:extLst>
                  <a:ext uri="{FF2B5EF4-FFF2-40B4-BE49-F238E27FC236}">
                    <a16:creationId xmlns:a16="http://schemas.microsoft.com/office/drawing/2014/main" id="{1924E98C-DF16-7DE5-D770-1E5B94E7CCBC}"/>
                  </a:ext>
                </a:extLst>
              </p:cNvPr>
              <p:cNvGraphicFramePr>
                <a:graphicFrameLocks noGrp="1"/>
              </p:cNvGraphicFramePr>
              <p:nvPr>
                <p:extLst>
                  <p:ext uri="{D42A27DB-BD31-4B8C-83A1-F6EECF244321}">
                    <p14:modId xmlns:p14="http://schemas.microsoft.com/office/powerpoint/2010/main" val="1288628603"/>
                  </p:ext>
                </p:extLst>
              </p:nvPr>
            </p:nvGraphicFramePr>
            <p:xfrm>
              <a:off x="4470360" y="2013604"/>
              <a:ext cx="3251280" cy="741700"/>
            </p:xfrm>
            <a:graphic>
              <a:graphicData uri="http://schemas.openxmlformats.org/drawingml/2006/table">
                <a:tbl>
                  <a:tblPr firstRow="1" bandRow="1">
                    <a:tableStyleId>{793D81CF-94F2-401A-BA57-92F5A7B2D0C5}</a:tableStyleId>
                  </a:tblPr>
                  <a:tblGrid>
                    <a:gridCol w="650256">
                      <a:extLst>
                        <a:ext uri="{9D8B030D-6E8A-4147-A177-3AD203B41FA5}">
                          <a16:colId xmlns:a16="http://schemas.microsoft.com/office/drawing/2014/main" val="2266369248"/>
                        </a:ext>
                      </a:extLst>
                    </a:gridCol>
                    <a:gridCol w="650256">
                      <a:extLst>
                        <a:ext uri="{9D8B030D-6E8A-4147-A177-3AD203B41FA5}">
                          <a16:colId xmlns:a16="http://schemas.microsoft.com/office/drawing/2014/main" val="571172494"/>
                        </a:ext>
                      </a:extLst>
                    </a:gridCol>
                    <a:gridCol w="650256">
                      <a:extLst>
                        <a:ext uri="{9D8B030D-6E8A-4147-A177-3AD203B41FA5}">
                          <a16:colId xmlns:a16="http://schemas.microsoft.com/office/drawing/2014/main" val="62063635"/>
                        </a:ext>
                      </a:extLst>
                    </a:gridCol>
                    <a:gridCol w="650256">
                      <a:extLst>
                        <a:ext uri="{9D8B030D-6E8A-4147-A177-3AD203B41FA5}">
                          <a16:colId xmlns:a16="http://schemas.microsoft.com/office/drawing/2014/main" val="3636307865"/>
                        </a:ext>
                      </a:extLst>
                    </a:gridCol>
                    <a:gridCol w="650256">
                      <a:extLst>
                        <a:ext uri="{9D8B030D-6E8A-4147-A177-3AD203B41FA5}">
                          <a16:colId xmlns:a16="http://schemas.microsoft.com/office/drawing/2014/main" val="1735463142"/>
                        </a:ext>
                      </a:extLst>
                    </a:gridCol>
                  </a:tblGrid>
                  <a:tr h="148340">
                    <a:tc>
                      <a:txBody>
                        <a:bodyPr/>
                        <a:lstStyle/>
                        <a:p>
                          <a:pPr algn="ctr"/>
                          <a14:m>
                            <m:oMathPara xmlns:m="http://schemas.openxmlformats.org/officeDocument/2006/math">
                              <m:oMathParaPr>
                                <m:jc m:val="centerGroup"/>
                              </m:oMathParaPr>
                              <m:oMath xmlns:m="http://schemas.openxmlformats.org/officeDocument/2006/math">
                                <m:r>
                                  <a:rPr lang="en-US" sz="700" i="1" dirty="0" smtClean="0">
                                    <a:solidFill>
                                      <a:schemeClr val="bg1"/>
                                    </a:solidFill>
                                    <a:latin typeface="Cambria Math" panose="02040503050406030204" pitchFamily="18" charset="0"/>
                                    <a:cs typeface="Chakra Petch" panose="00000500000000000000" pitchFamily="2" charset="-34"/>
                                  </a:rPr>
                                  <m:t>𝑛</m:t>
                                </m:r>
                                <m:r>
                                  <a:rPr lang="en-US" sz="700" i="1" dirty="0" smtClean="0">
                                    <a:solidFill>
                                      <a:schemeClr val="bg1"/>
                                    </a:solidFill>
                                    <a:latin typeface="Cambria Math" panose="02040503050406030204" pitchFamily="18" charset="0"/>
                                    <a:ea typeface="Cambria Math" panose="02040503050406030204" pitchFamily="18" charset="0"/>
                                    <a:cs typeface="Chakra Petch" panose="00000500000000000000" pitchFamily="2" charset="-34"/>
                                  </a:rPr>
                                  <m:t>×</m:t>
                                </m:r>
                                <m:r>
                                  <a:rPr lang="en-US" sz="700" i="1" dirty="0" smtClean="0">
                                    <a:solidFill>
                                      <a:schemeClr val="bg1"/>
                                    </a:solidFill>
                                    <a:latin typeface="Cambria Math" panose="02040503050406030204" pitchFamily="18" charset="0"/>
                                    <a:cs typeface="Chakra Petch" panose="00000500000000000000" pitchFamily="2" charset="-34"/>
                                  </a:rPr>
                                  <m:t>𝑚</m:t>
                                </m:r>
                              </m:oMath>
                            </m:oMathPara>
                          </a14:m>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700" b="1" i="1" smtClean="0">
                                        <a:solidFill>
                                          <a:srgbClr val="96DCF8"/>
                                        </a:solidFill>
                                        <a:latin typeface="Cambria Math" panose="02040503050406030204" pitchFamily="18" charset="0"/>
                                        <a:cs typeface="Chakra Petch" panose="00000500000000000000" pitchFamily="2" charset="-34"/>
                                      </a:rPr>
                                    </m:ctrlPr>
                                  </m:sSubPr>
                                  <m:e>
                                    <m:r>
                                      <a:rPr lang="en-US" sz="700" b="1" i="1" smtClean="0">
                                        <a:solidFill>
                                          <a:srgbClr val="96DCF8"/>
                                        </a:solidFill>
                                        <a:latin typeface="Cambria Math" panose="02040503050406030204" pitchFamily="18" charset="0"/>
                                        <a:cs typeface="Chakra Petch" panose="00000500000000000000" pitchFamily="2" charset="-34"/>
                                      </a:rPr>
                                      <m:t>𝑭𝒆𝒂𝒕𝒖𝒓𝒆</m:t>
                                    </m:r>
                                  </m:e>
                                  <m:sub>
                                    <m:r>
                                      <a:rPr lang="en-US" sz="700" b="1" i="1" smtClean="0">
                                        <a:solidFill>
                                          <a:srgbClr val="96DCF8"/>
                                        </a:solidFill>
                                        <a:latin typeface="Cambria Math" panose="02040503050406030204" pitchFamily="18" charset="0"/>
                                        <a:cs typeface="Chakra Petch" panose="00000500000000000000" pitchFamily="2" charset="-34"/>
                                      </a:rPr>
                                      <m:t>𝟏</m:t>
                                    </m:r>
                                  </m:sub>
                                </m:sSub>
                              </m:oMath>
                            </m:oMathPara>
                          </a14:m>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700" b="1" i="1" smtClean="0">
                                        <a:solidFill>
                                          <a:srgbClr val="F2CFEE"/>
                                        </a:solidFill>
                                        <a:latin typeface="Cambria Math" panose="02040503050406030204" pitchFamily="18" charset="0"/>
                                        <a:cs typeface="Chakra Petch" panose="00000500000000000000" pitchFamily="2" charset="-34"/>
                                      </a:rPr>
                                    </m:ctrlPr>
                                  </m:sSubPr>
                                  <m:e>
                                    <m:r>
                                      <a:rPr lang="en-US" sz="700" b="1" i="1" smtClean="0">
                                        <a:solidFill>
                                          <a:srgbClr val="F2CFEE"/>
                                        </a:solidFill>
                                        <a:latin typeface="Cambria Math" panose="02040503050406030204" pitchFamily="18" charset="0"/>
                                        <a:cs typeface="Chakra Petch" panose="00000500000000000000" pitchFamily="2" charset="-34"/>
                                      </a:rPr>
                                      <m:t>𝑭𝒆𝒂𝒕𝒖𝒓𝒆</m:t>
                                    </m:r>
                                  </m:e>
                                  <m:sub>
                                    <m:r>
                                      <a:rPr lang="en-US" sz="700" b="1" i="1" smtClean="0">
                                        <a:solidFill>
                                          <a:srgbClr val="F2CFEE"/>
                                        </a:solidFill>
                                        <a:latin typeface="Cambria Math" panose="02040503050406030204" pitchFamily="18" charset="0"/>
                                        <a:cs typeface="Chakra Petch" panose="00000500000000000000" pitchFamily="2" charset="-34"/>
                                      </a:rPr>
                                      <m:t>𝟐</m:t>
                                    </m:r>
                                  </m:sub>
                                </m:sSub>
                              </m:oMath>
                            </m:oMathPara>
                          </a14:m>
                          <a:endParaRPr lang="en-US" sz="700" dirty="0">
                            <a:solidFill>
                              <a:srgbClr val="F2CFEE"/>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en-US" sz="700" i="1" smtClean="0">
                                    <a:solidFill>
                                      <a:schemeClr val="bg1"/>
                                    </a:solidFill>
                                    <a:latin typeface="Cambria Math" panose="02040503050406030204" pitchFamily="18" charset="0"/>
                                    <a:ea typeface="Cambria Math" panose="02040503050406030204" pitchFamily="18" charset="0"/>
                                    <a:cs typeface="Chakra Petch" panose="00000500000000000000" pitchFamily="2" charset="-34"/>
                                  </a:rPr>
                                  <m:t>⋯</m:t>
                                </m:r>
                              </m:oMath>
                            </m:oMathPara>
                          </a14:m>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700" b="1" i="1" smtClean="0">
                                        <a:solidFill>
                                          <a:schemeClr val="bg1"/>
                                        </a:solidFill>
                                        <a:latin typeface="Cambria Math" panose="02040503050406030204" pitchFamily="18" charset="0"/>
                                        <a:cs typeface="Chakra Petch" panose="00000500000000000000" pitchFamily="2" charset="-34"/>
                                      </a:rPr>
                                    </m:ctrlPr>
                                  </m:sSubPr>
                                  <m:e>
                                    <m:r>
                                      <a:rPr lang="en-US" sz="700" b="1" i="1" smtClean="0">
                                        <a:solidFill>
                                          <a:schemeClr val="bg1"/>
                                        </a:solidFill>
                                        <a:latin typeface="Cambria Math" panose="02040503050406030204" pitchFamily="18" charset="0"/>
                                        <a:cs typeface="Chakra Petch" panose="00000500000000000000" pitchFamily="2" charset="-34"/>
                                      </a:rPr>
                                      <m:t>𝑭𝒆𝒂𝒕𝒖𝒓𝒆</m:t>
                                    </m:r>
                                  </m:e>
                                  <m:sub>
                                    <m:r>
                                      <a:rPr lang="en-US" sz="700" b="1" i="1" smtClean="0">
                                        <a:solidFill>
                                          <a:schemeClr val="bg1"/>
                                        </a:solidFill>
                                        <a:latin typeface="Cambria Math" panose="02040503050406030204" pitchFamily="18" charset="0"/>
                                        <a:cs typeface="Chakra Petch" panose="00000500000000000000" pitchFamily="2" charset="-34"/>
                                      </a:rPr>
                                      <m:t>𝒎</m:t>
                                    </m:r>
                                  </m:sub>
                                </m:sSub>
                              </m:oMath>
                            </m:oMathPara>
                          </a14:m>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2556646"/>
                      </a:ext>
                    </a:extLst>
                  </a:tr>
                  <a:tr h="148340">
                    <a:tc>
                      <a:txBody>
                        <a:bodyPr/>
                        <a:lstStyle/>
                        <a:p>
                          <a:pPr algn="ctr"/>
                          <a14:m>
                            <m:oMathPara xmlns:m="http://schemas.openxmlformats.org/officeDocument/2006/math">
                              <m:oMathParaPr>
                                <m:jc m:val="centerGroup"/>
                              </m:oMathParaPr>
                              <m:oMath xmlns:m="http://schemas.openxmlformats.org/officeDocument/2006/math">
                                <m:sSub>
                                  <m:sSubPr>
                                    <m:ctrlPr>
                                      <a:rPr lang="en-US" sz="700" b="1" i="1" smtClean="0">
                                        <a:solidFill>
                                          <a:srgbClr val="96DCF8"/>
                                        </a:solidFill>
                                        <a:latin typeface="Cambria Math" panose="02040503050406030204" pitchFamily="18" charset="0"/>
                                        <a:cs typeface="Chakra Petch" panose="00000500000000000000" pitchFamily="2" charset="-34"/>
                                      </a:rPr>
                                    </m:ctrlPr>
                                  </m:sSubPr>
                                  <m:e>
                                    <m:r>
                                      <a:rPr lang="en-US" sz="700" b="1" i="1" smtClean="0">
                                        <a:solidFill>
                                          <a:srgbClr val="96DCF8"/>
                                        </a:solidFill>
                                        <a:latin typeface="Cambria Math" panose="02040503050406030204" pitchFamily="18" charset="0"/>
                                        <a:cs typeface="Chakra Petch" panose="00000500000000000000" pitchFamily="2" charset="-34"/>
                                      </a:rPr>
                                      <m:t>𝑺𝒂𝒎𝒑𝒍𝒆</m:t>
                                    </m:r>
                                  </m:e>
                                  <m:sub>
                                    <m:r>
                                      <a:rPr lang="en-US" sz="700" b="1" i="1" smtClean="0">
                                        <a:solidFill>
                                          <a:srgbClr val="96DCF8"/>
                                        </a:solidFill>
                                        <a:latin typeface="Cambria Math" panose="02040503050406030204" pitchFamily="18" charset="0"/>
                                        <a:cs typeface="Chakra Petch" panose="00000500000000000000" pitchFamily="2" charset="-34"/>
                                      </a:rPr>
                                      <m:t>𝟏</m:t>
                                    </m:r>
                                  </m:sub>
                                </m:sSub>
                              </m:oMath>
                            </m:oMathPara>
                          </a14:m>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9218803"/>
                      </a:ext>
                    </a:extLst>
                  </a:tr>
                  <a:tr h="148340">
                    <a:tc>
                      <a:txBody>
                        <a:bodyPr/>
                        <a:lstStyle/>
                        <a:p>
                          <a:pPr algn="ctr"/>
                          <a14:m>
                            <m:oMathPara xmlns:m="http://schemas.openxmlformats.org/officeDocument/2006/math">
                              <m:oMathParaPr>
                                <m:jc m:val="centerGroup"/>
                              </m:oMathParaPr>
                              <m:oMath xmlns:m="http://schemas.openxmlformats.org/officeDocument/2006/math">
                                <m:sSub>
                                  <m:sSubPr>
                                    <m:ctrlPr>
                                      <a:rPr lang="en-US" sz="700" b="1" i="1" smtClean="0">
                                        <a:solidFill>
                                          <a:srgbClr val="F2CFEE"/>
                                        </a:solidFill>
                                        <a:latin typeface="Cambria Math" panose="02040503050406030204" pitchFamily="18" charset="0"/>
                                        <a:cs typeface="Chakra Petch" panose="00000500000000000000" pitchFamily="2" charset="-34"/>
                                      </a:rPr>
                                    </m:ctrlPr>
                                  </m:sSubPr>
                                  <m:e>
                                    <m:r>
                                      <a:rPr lang="en-US" sz="700" b="1" i="1" smtClean="0">
                                        <a:solidFill>
                                          <a:srgbClr val="F2CFEE"/>
                                        </a:solidFill>
                                        <a:latin typeface="Cambria Math" panose="02040503050406030204" pitchFamily="18" charset="0"/>
                                        <a:cs typeface="Chakra Petch" panose="00000500000000000000" pitchFamily="2" charset="-34"/>
                                      </a:rPr>
                                      <m:t>𝑺𝒂𝒎𝒑𝒍𝒆</m:t>
                                    </m:r>
                                  </m:e>
                                  <m:sub>
                                    <m:r>
                                      <a:rPr lang="en-US" sz="700" b="1" i="1" smtClean="0">
                                        <a:solidFill>
                                          <a:srgbClr val="F2CFEE"/>
                                        </a:solidFill>
                                        <a:latin typeface="Cambria Math" panose="02040503050406030204" pitchFamily="18" charset="0"/>
                                        <a:cs typeface="Chakra Petch" panose="00000500000000000000" pitchFamily="2" charset="-34"/>
                                      </a:rPr>
                                      <m:t>𝟐</m:t>
                                    </m:r>
                                  </m:sub>
                                </m:sSub>
                              </m:oMath>
                            </m:oMathPara>
                          </a14:m>
                          <a:endParaRPr lang="en-US" sz="700" dirty="0">
                            <a:solidFill>
                              <a:srgbClr val="F2CFEE"/>
                            </a:solidFill>
                            <a:latin typeface="Chakra Petch" panose="00000500000000000000" pitchFamily="2" charset="-34"/>
                            <a:cs typeface="Chakra Petch" panose="00000500000000000000" pitchFamily="2" charset="-34"/>
                          </a:endParaRPr>
                        </a:p>
                      </a:txBody>
                      <a:tcPr marL="36577" marR="36577" marT="18288" marB="18288"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6806903"/>
                      </a:ext>
                    </a:extLst>
                  </a:tr>
                  <a:tr h="148340">
                    <a:tc>
                      <a:txBody>
                        <a:bodyPr/>
                        <a:lstStyle/>
                        <a:p>
                          <a:pPr algn="ctr"/>
                          <a14:m>
                            <m:oMathPara xmlns:m="http://schemas.openxmlformats.org/officeDocument/2006/math">
                              <m:oMathParaPr>
                                <m:jc m:val="centerGroup"/>
                              </m:oMathParaPr>
                              <m:oMath xmlns:m="http://schemas.openxmlformats.org/officeDocument/2006/math">
                                <m:r>
                                  <a:rPr lang="en-US" sz="700" i="1" smtClean="0">
                                    <a:solidFill>
                                      <a:schemeClr val="bg1"/>
                                    </a:solidFill>
                                    <a:latin typeface="Cambria Math" panose="02040503050406030204" pitchFamily="18" charset="0"/>
                                    <a:ea typeface="Cambria Math" panose="02040503050406030204" pitchFamily="18" charset="0"/>
                                    <a:cs typeface="Chakra Petch" panose="00000500000000000000" pitchFamily="2" charset="-34"/>
                                  </a:rPr>
                                  <m:t>⋮</m:t>
                                </m:r>
                              </m:oMath>
                            </m:oMathPara>
                          </a14:m>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0357097"/>
                      </a:ext>
                    </a:extLst>
                  </a:tr>
                  <a:tr h="148340">
                    <a:tc>
                      <a:txBody>
                        <a:bodyPr/>
                        <a:lstStyle/>
                        <a:p>
                          <a:pPr algn="ctr"/>
                          <a14:m>
                            <m:oMathPara xmlns:m="http://schemas.openxmlformats.org/officeDocument/2006/math">
                              <m:oMathParaPr>
                                <m:jc m:val="centerGroup"/>
                              </m:oMathParaPr>
                              <m:oMath xmlns:m="http://schemas.openxmlformats.org/officeDocument/2006/math">
                                <m:sSub>
                                  <m:sSubPr>
                                    <m:ctrlPr>
                                      <a:rPr lang="en-US" sz="700" b="1" i="1" smtClean="0">
                                        <a:solidFill>
                                          <a:schemeClr val="bg1"/>
                                        </a:solidFill>
                                        <a:latin typeface="Cambria Math" panose="02040503050406030204" pitchFamily="18" charset="0"/>
                                        <a:cs typeface="Chakra Petch" panose="00000500000000000000" pitchFamily="2" charset="-34"/>
                                      </a:rPr>
                                    </m:ctrlPr>
                                  </m:sSubPr>
                                  <m:e>
                                    <m:r>
                                      <a:rPr lang="en-US" sz="700" b="1" i="1" smtClean="0">
                                        <a:solidFill>
                                          <a:schemeClr val="bg1"/>
                                        </a:solidFill>
                                        <a:latin typeface="Cambria Math" panose="02040503050406030204" pitchFamily="18" charset="0"/>
                                        <a:cs typeface="Chakra Petch" panose="00000500000000000000" pitchFamily="2" charset="-34"/>
                                      </a:rPr>
                                      <m:t>𝑺𝒂𝒎𝒑𝒍𝒆</m:t>
                                    </m:r>
                                  </m:e>
                                  <m:sub>
                                    <m:r>
                                      <a:rPr lang="en-US" sz="700" b="1" i="1" smtClean="0">
                                        <a:solidFill>
                                          <a:schemeClr val="bg1"/>
                                        </a:solidFill>
                                        <a:latin typeface="Cambria Math" panose="02040503050406030204" pitchFamily="18" charset="0"/>
                                        <a:cs typeface="Chakra Petch" panose="00000500000000000000" pitchFamily="2" charset="-34"/>
                                      </a:rPr>
                                      <m:t>𝒏</m:t>
                                    </m:r>
                                  </m:sub>
                                </m:sSub>
                              </m:oMath>
                            </m:oMathPara>
                          </a14:m>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8089675"/>
                      </a:ext>
                    </a:extLst>
                  </a:tr>
                </a:tbl>
              </a:graphicData>
            </a:graphic>
          </p:graphicFrame>
        </mc:Choice>
        <mc:Fallback xmlns="">
          <p:graphicFrame>
            <p:nvGraphicFramePr>
              <p:cNvPr id="15" name="Table 26">
                <a:extLst>
                  <a:ext uri="{FF2B5EF4-FFF2-40B4-BE49-F238E27FC236}">
                    <a16:creationId xmlns:a16="http://schemas.microsoft.com/office/drawing/2014/main" id="{1924E98C-DF16-7DE5-D770-1E5B94E7CCBC}"/>
                  </a:ext>
                </a:extLst>
              </p:cNvPr>
              <p:cNvGraphicFramePr>
                <a:graphicFrameLocks noGrp="1"/>
              </p:cNvGraphicFramePr>
              <p:nvPr>
                <p:extLst>
                  <p:ext uri="{D42A27DB-BD31-4B8C-83A1-F6EECF244321}">
                    <p14:modId xmlns:p14="http://schemas.microsoft.com/office/powerpoint/2010/main" val="1288628603"/>
                  </p:ext>
                </p:extLst>
              </p:nvPr>
            </p:nvGraphicFramePr>
            <p:xfrm>
              <a:off x="4470360" y="2013604"/>
              <a:ext cx="3251280" cy="741700"/>
            </p:xfrm>
            <a:graphic>
              <a:graphicData uri="http://schemas.openxmlformats.org/drawingml/2006/table">
                <a:tbl>
                  <a:tblPr firstRow="1" bandRow="1">
                    <a:tableStyleId>{793D81CF-94F2-401A-BA57-92F5A7B2D0C5}</a:tableStyleId>
                  </a:tblPr>
                  <a:tblGrid>
                    <a:gridCol w="650256">
                      <a:extLst>
                        <a:ext uri="{9D8B030D-6E8A-4147-A177-3AD203B41FA5}">
                          <a16:colId xmlns:a16="http://schemas.microsoft.com/office/drawing/2014/main" val="2266369248"/>
                        </a:ext>
                      </a:extLst>
                    </a:gridCol>
                    <a:gridCol w="650256">
                      <a:extLst>
                        <a:ext uri="{9D8B030D-6E8A-4147-A177-3AD203B41FA5}">
                          <a16:colId xmlns:a16="http://schemas.microsoft.com/office/drawing/2014/main" val="571172494"/>
                        </a:ext>
                      </a:extLst>
                    </a:gridCol>
                    <a:gridCol w="650256">
                      <a:extLst>
                        <a:ext uri="{9D8B030D-6E8A-4147-A177-3AD203B41FA5}">
                          <a16:colId xmlns:a16="http://schemas.microsoft.com/office/drawing/2014/main" val="62063635"/>
                        </a:ext>
                      </a:extLst>
                    </a:gridCol>
                    <a:gridCol w="650256">
                      <a:extLst>
                        <a:ext uri="{9D8B030D-6E8A-4147-A177-3AD203B41FA5}">
                          <a16:colId xmlns:a16="http://schemas.microsoft.com/office/drawing/2014/main" val="3636307865"/>
                        </a:ext>
                      </a:extLst>
                    </a:gridCol>
                    <a:gridCol w="650256">
                      <a:extLst>
                        <a:ext uri="{9D8B030D-6E8A-4147-A177-3AD203B41FA5}">
                          <a16:colId xmlns:a16="http://schemas.microsoft.com/office/drawing/2014/main" val="1735463142"/>
                        </a:ext>
                      </a:extLst>
                    </a:gridCol>
                  </a:tblGrid>
                  <a:tr h="148340">
                    <a:tc>
                      <a:txBody>
                        <a:bodyPr/>
                        <a:lstStyle/>
                        <a:p>
                          <a:endParaRPr lang="es-ES"/>
                        </a:p>
                      </a:txBody>
                      <a:tcPr marL="36577" marR="36577" marT="18288" marB="18288"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5"/>
                          <a:stretch>
                            <a:fillRect r="-400000" b="-420833"/>
                          </a:stretch>
                        </a:blipFill>
                      </a:tcPr>
                    </a:tc>
                    <a:tc>
                      <a:txBody>
                        <a:bodyPr/>
                        <a:lstStyle/>
                        <a:p>
                          <a:endParaRPr lang="es-ES"/>
                        </a:p>
                      </a:txBody>
                      <a:tcPr marL="36577" marR="36577" marT="18288" marB="18288"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5"/>
                          <a:stretch>
                            <a:fillRect l="-100000" r="-300000" b="-420833"/>
                          </a:stretch>
                        </a:blipFill>
                      </a:tcPr>
                    </a:tc>
                    <a:tc>
                      <a:txBody>
                        <a:bodyPr/>
                        <a:lstStyle/>
                        <a:p>
                          <a:endParaRPr lang="es-ES"/>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5"/>
                          <a:stretch>
                            <a:fillRect l="-201887" r="-202830" b="-420833"/>
                          </a:stretch>
                        </a:blipFill>
                      </a:tcPr>
                    </a:tc>
                    <a:tc>
                      <a:txBody>
                        <a:bodyPr/>
                        <a:lstStyle/>
                        <a:p>
                          <a:endParaRPr lang="es-ES"/>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5"/>
                          <a:stretch>
                            <a:fillRect l="-299065" r="-100935" b="-420833"/>
                          </a:stretch>
                        </a:blipFill>
                      </a:tcPr>
                    </a:tc>
                    <a:tc>
                      <a:txBody>
                        <a:bodyPr/>
                        <a:lstStyle/>
                        <a:p>
                          <a:endParaRPr lang="es-ES"/>
                        </a:p>
                      </a:txBody>
                      <a:tcPr marL="36577" marR="36577" marT="18288" marB="18288" anchor="ctr">
                        <a:lnL w="12700" cap="flat" cmpd="sng" algn="ctr">
                          <a:no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5"/>
                          <a:stretch>
                            <a:fillRect l="-399065" r="-935" b="-420833"/>
                          </a:stretch>
                        </a:blipFill>
                      </a:tcPr>
                    </a:tc>
                    <a:extLst>
                      <a:ext uri="{0D108BD9-81ED-4DB2-BD59-A6C34878D82A}">
                        <a16:rowId xmlns:a16="http://schemas.microsoft.com/office/drawing/2014/main" val="832556646"/>
                      </a:ext>
                    </a:extLst>
                  </a:tr>
                  <a:tr h="148340">
                    <a:tc>
                      <a:txBody>
                        <a:bodyPr/>
                        <a:lstStyle/>
                        <a:p>
                          <a:endParaRPr lang="es-ES"/>
                        </a:p>
                      </a:txBody>
                      <a:tcPr marL="36577" marR="36577" marT="18288" marB="18288"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t="-96000" r="-400000" b="-304000"/>
                          </a:stretch>
                        </a:blip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9218803"/>
                      </a:ext>
                    </a:extLst>
                  </a:tr>
                  <a:tr h="148340">
                    <a:tc>
                      <a:txBody>
                        <a:bodyPr/>
                        <a:lstStyle/>
                        <a:p>
                          <a:endParaRPr lang="es-ES"/>
                        </a:p>
                      </a:txBody>
                      <a:tcPr marL="36577" marR="36577" marT="18288" marB="18288"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t="-204167" r="-400000" b="-216667"/>
                          </a:stretch>
                        </a:blip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6806903"/>
                      </a:ext>
                    </a:extLst>
                  </a:tr>
                  <a:tr h="148340">
                    <a:tc>
                      <a:txBody>
                        <a:bodyPr/>
                        <a:lstStyle/>
                        <a:p>
                          <a:endParaRPr lang="es-ES"/>
                        </a:p>
                      </a:txBody>
                      <a:tcPr marL="36577" marR="36577" marT="18288" marB="18288"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t="-292000" r="-400000" b="-108000"/>
                          </a:stretch>
                        </a:blip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0357097"/>
                      </a:ext>
                    </a:extLst>
                  </a:tr>
                  <a:tr h="148340">
                    <a:tc>
                      <a:txBody>
                        <a:bodyPr/>
                        <a:lstStyle/>
                        <a:p>
                          <a:endParaRPr lang="es-ES"/>
                        </a:p>
                      </a:txBody>
                      <a:tcPr marL="36577" marR="36577" marT="18288" marB="18288"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t="-408333" r="-400000" b="-12500"/>
                          </a:stretch>
                        </a:blip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chemeClr val="bg1"/>
                            </a:solidFill>
                            <a:latin typeface="Chakra Petch" panose="00000500000000000000" pitchFamily="2" charset="-34"/>
                            <a:cs typeface="Chakra Petch" panose="00000500000000000000" pitchFamily="2" charset="-34"/>
                          </a:endParaRPr>
                        </a:p>
                      </a:txBody>
                      <a:tcPr marL="36577" marR="36577" marT="18288" marB="18288"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8089675"/>
                      </a:ext>
                    </a:extLst>
                  </a:tr>
                </a:tbl>
              </a:graphicData>
            </a:graphic>
          </p:graphicFrame>
        </mc:Fallback>
      </mc:AlternateContent>
    </p:spTree>
    <p:custDataLst>
      <p:tags r:id="rId1"/>
    </p:custDataLst>
    <p:extLst>
      <p:ext uri="{BB962C8B-B14F-4D97-AF65-F5344CB8AC3E}">
        <p14:creationId xmlns:p14="http://schemas.microsoft.com/office/powerpoint/2010/main" val="2980840070"/>
      </p:ext>
    </p:extLst>
  </p:cSld>
  <p:clrMapOvr>
    <a:masterClrMapping/>
  </p:clrMapOvr>
  <mc:AlternateContent xmlns:mc="http://schemas.openxmlformats.org/markup-compatibility/2006" xmlns:p159="http://schemas.microsoft.com/office/powerpoint/2015/09/main">
    <mc:Choice Requires="p159">
      <p:transition advClick="0" advTm="1000">
        <p159:morph option="byObject"/>
      </p:transition>
    </mc:Choice>
    <mc:Fallback xmlns="">
      <p:transition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125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150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8" grpId="0"/>
      <p:bldP spid="10" grpId="0"/>
      <p:bldP spid="11" grpId="0"/>
      <p:bldP spid="12" grpId="0"/>
      <p:bldP spid="1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metaboPipe image">
            <a:extLst>
              <a:ext uri="{FF2B5EF4-FFF2-40B4-BE49-F238E27FC236}">
                <a16:creationId xmlns:a16="http://schemas.microsoft.com/office/drawing/2014/main" id="{21C13FC0-C1D2-6BFB-52C1-84261C6526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999879" y="5514975"/>
            <a:ext cx="1087346" cy="1247775"/>
          </a:xfrm>
          <a:prstGeom prst="rect">
            <a:avLst/>
          </a:prstGeom>
        </p:spPr>
      </p:pic>
      <p:sp>
        <p:nvSpPr>
          <p:cNvPr id="28" name="Title">
            <a:extLst>
              <a:ext uri="{FF2B5EF4-FFF2-40B4-BE49-F238E27FC236}">
                <a16:creationId xmlns:a16="http://schemas.microsoft.com/office/drawing/2014/main" id="{CB680189-7E07-2E9E-B1C4-D88AD98C83E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Results</a:t>
            </a:r>
          </a:p>
        </p:txBody>
      </p:sp>
      <p:sp>
        <p:nvSpPr>
          <p:cNvPr id="30" name="Scaling Sel">
            <a:extLst>
              <a:ext uri="{FF2B5EF4-FFF2-40B4-BE49-F238E27FC236}">
                <a16:creationId xmlns:a16="http://schemas.microsoft.com/office/drawing/2014/main" id="{CF88A057-45E2-BFB6-115E-33086B286DBA}"/>
              </a:ext>
            </a:extLst>
          </p:cNvPr>
          <p:cNvSpPr/>
          <p:nvPr/>
        </p:nvSpPr>
        <p:spPr>
          <a:xfrm>
            <a:off x="9806006" y="656826"/>
            <a:ext cx="1226999" cy="341808"/>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caling">
            <a:extLst>
              <a:ext uri="{FF2B5EF4-FFF2-40B4-BE49-F238E27FC236}">
                <a16:creationId xmlns:a16="http://schemas.microsoft.com/office/drawing/2014/main" id="{94160735-FB48-B5C1-478E-1826C95009F3}"/>
              </a:ext>
            </a:extLst>
          </p:cNvPr>
          <p:cNvSpPr txBox="1">
            <a:spLocks/>
          </p:cNvSpPr>
          <p:nvPr/>
        </p:nvSpPr>
        <p:spPr>
          <a:xfrm>
            <a:off x="9806006" y="656305"/>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26" name="Transformation Sel">
            <a:extLst>
              <a:ext uri="{FF2B5EF4-FFF2-40B4-BE49-F238E27FC236}">
                <a16:creationId xmlns:a16="http://schemas.microsoft.com/office/drawing/2014/main" id="{4BE64C53-D6FE-079A-C99D-3D0637B8DB5F}"/>
              </a:ext>
            </a:extLst>
          </p:cNvPr>
          <p:cNvSpPr/>
          <p:nvPr/>
        </p:nvSpPr>
        <p:spPr>
          <a:xfrm>
            <a:off x="7562138" y="656826"/>
            <a:ext cx="2076760" cy="341808"/>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ansformation">
            <a:extLst>
              <a:ext uri="{FF2B5EF4-FFF2-40B4-BE49-F238E27FC236}">
                <a16:creationId xmlns:a16="http://schemas.microsoft.com/office/drawing/2014/main" id="{D7CE8F93-1826-913E-7C00-0F1354731329}"/>
              </a:ext>
            </a:extLst>
          </p:cNvPr>
          <p:cNvSpPr txBox="1">
            <a:spLocks/>
          </p:cNvSpPr>
          <p:nvPr/>
        </p:nvSpPr>
        <p:spPr>
          <a:xfrm>
            <a:off x="7562138"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17" name="Normalization Sel">
            <a:extLst>
              <a:ext uri="{FF2B5EF4-FFF2-40B4-BE49-F238E27FC236}">
                <a16:creationId xmlns:a16="http://schemas.microsoft.com/office/drawing/2014/main" id="{C0C7B49C-3BA3-6121-02EE-F63640FE14C1}"/>
              </a:ext>
            </a:extLst>
          </p:cNvPr>
          <p:cNvSpPr/>
          <p:nvPr/>
        </p:nvSpPr>
        <p:spPr>
          <a:xfrm>
            <a:off x="5541574" y="656826"/>
            <a:ext cx="1853456" cy="341808"/>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rmalization">
            <a:extLst>
              <a:ext uri="{FF2B5EF4-FFF2-40B4-BE49-F238E27FC236}">
                <a16:creationId xmlns:a16="http://schemas.microsoft.com/office/drawing/2014/main" id="{EDD307DC-E534-0184-28C7-51B04952589E}"/>
              </a:ext>
            </a:extLst>
          </p:cNvPr>
          <p:cNvSpPr txBox="1">
            <a:spLocks/>
          </p:cNvSpPr>
          <p:nvPr/>
        </p:nvSpPr>
        <p:spPr>
          <a:xfrm>
            <a:off x="5541574" y="656826"/>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14" name="Batch Sel">
            <a:extLst>
              <a:ext uri="{FF2B5EF4-FFF2-40B4-BE49-F238E27FC236}">
                <a16:creationId xmlns:a16="http://schemas.microsoft.com/office/drawing/2014/main" id="{1DC2C85D-36F3-59D9-F947-452A2D1F9CEC}"/>
              </a:ext>
            </a:extLst>
          </p:cNvPr>
          <p:cNvSpPr/>
          <p:nvPr/>
        </p:nvSpPr>
        <p:spPr>
          <a:xfrm>
            <a:off x="3297706" y="656826"/>
            <a:ext cx="2076760" cy="341808"/>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Batch Correction">
            <a:extLst>
              <a:ext uri="{FF2B5EF4-FFF2-40B4-BE49-F238E27FC236}">
                <a16:creationId xmlns:a16="http://schemas.microsoft.com/office/drawing/2014/main" id="{85BB713F-7945-0E44-78F3-447EDAC4E275}"/>
              </a:ext>
            </a:extLst>
          </p:cNvPr>
          <p:cNvSpPr txBox="1">
            <a:spLocks/>
          </p:cNvSpPr>
          <p:nvPr/>
        </p:nvSpPr>
        <p:spPr>
          <a:xfrm>
            <a:off x="3297706"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5" name="Imputation Sel">
            <a:extLst>
              <a:ext uri="{FF2B5EF4-FFF2-40B4-BE49-F238E27FC236}">
                <a16:creationId xmlns:a16="http://schemas.microsoft.com/office/drawing/2014/main" id="{0DAE1EA2-3D70-CECB-FEF7-095CBA5AD27A}"/>
              </a:ext>
            </a:extLst>
          </p:cNvPr>
          <p:cNvSpPr/>
          <p:nvPr/>
        </p:nvSpPr>
        <p:spPr>
          <a:xfrm>
            <a:off x="1646186" y="656826"/>
            <a:ext cx="1484412" cy="341808"/>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mputation">
            <a:extLst>
              <a:ext uri="{FF2B5EF4-FFF2-40B4-BE49-F238E27FC236}">
                <a16:creationId xmlns:a16="http://schemas.microsoft.com/office/drawing/2014/main" id="{2110ED6B-7C09-1B74-F464-3EC1FFD6C9C9}"/>
              </a:ext>
            </a:extLst>
          </p:cNvPr>
          <p:cNvSpPr txBox="1">
            <a:spLocks/>
          </p:cNvSpPr>
          <p:nvPr/>
        </p:nvSpPr>
        <p:spPr>
          <a:xfrm>
            <a:off x="1654936" y="65682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13" name="Filtering Sel">
            <a:extLst>
              <a:ext uri="{FF2B5EF4-FFF2-40B4-BE49-F238E27FC236}">
                <a16:creationId xmlns:a16="http://schemas.microsoft.com/office/drawing/2014/main" id="{DF0DF8CC-6464-CDE2-F8B6-BF8366C617F4}"/>
              </a:ext>
            </a:extLst>
          </p:cNvPr>
          <p:cNvSpPr/>
          <p:nvPr/>
        </p:nvSpPr>
        <p:spPr>
          <a:xfrm>
            <a:off x="167109" y="655783"/>
            <a:ext cx="1311969" cy="343895"/>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iltering">
            <a:extLst>
              <a:ext uri="{FF2B5EF4-FFF2-40B4-BE49-F238E27FC236}">
                <a16:creationId xmlns:a16="http://schemas.microsoft.com/office/drawing/2014/main" id="{D30C6BD6-9535-F357-FE7D-646D083EB8EB}"/>
              </a:ext>
            </a:extLst>
          </p:cNvPr>
          <p:cNvSpPr txBox="1">
            <a:spLocks/>
          </p:cNvSpPr>
          <p:nvPr/>
        </p:nvSpPr>
        <p:spPr>
          <a:xfrm>
            <a:off x="167109" y="656826"/>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sp>
        <p:nvSpPr>
          <p:cNvPr id="9" name="Utils Sel">
            <a:extLst>
              <a:ext uri="{FF2B5EF4-FFF2-40B4-BE49-F238E27FC236}">
                <a16:creationId xmlns:a16="http://schemas.microsoft.com/office/drawing/2014/main" id="{1CC6BCCB-F29F-B8C3-F1E6-A5AC9E6B52E5}"/>
              </a:ext>
            </a:extLst>
          </p:cNvPr>
          <p:cNvSpPr/>
          <p:nvPr/>
        </p:nvSpPr>
        <p:spPr>
          <a:xfrm>
            <a:off x="11200113" y="656826"/>
            <a:ext cx="824778" cy="341808"/>
          </a:xfrm>
          <a:prstGeom prst="round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Utils">
            <a:extLst>
              <a:ext uri="{FF2B5EF4-FFF2-40B4-BE49-F238E27FC236}">
                <a16:creationId xmlns:a16="http://schemas.microsoft.com/office/drawing/2014/main" id="{13103AD2-78F9-B8B7-4AC9-3705EA9D2599}"/>
              </a:ext>
            </a:extLst>
          </p:cNvPr>
          <p:cNvSpPr txBox="1">
            <a:spLocks/>
          </p:cNvSpPr>
          <p:nvPr/>
        </p:nvSpPr>
        <p:spPr>
          <a:xfrm>
            <a:off x="11208863" y="656826"/>
            <a:ext cx="815055"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Utils</a:t>
            </a:r>
          </a:p>
        </p:txBody>
      </p:sp>
      <p:pic>
        <p:nvPicPr>
          <p:cNvPr id="3" name="Graphic 2" descr="Database with solid fill">
            <a:extLst>
              <a:ext uri="{FF2B5EF4-FFF2-40B4-BE49-F238E27FC236}">
                <a16:creationId xmlns:a16="http://schemas.microsoft.com/office/drawing/2014/main" id="{9760A26E-E8F5-B141-148C-F181BF8208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600" y="3503758"/>
            <a:ext cx="914400" cy="914400"/>
          </a:xfrm>
          <a:prstGeom prst="rect">
            <a:avLst/>
          </a:prstGeom>
        </p:spPr>
      </p:pic>
    </p:spTree>
    <p:custDataLst>
      <p:tags r:id="rId1"/>
    </p:custDataLst>
    <p:extLst>
      <p:ext uri="{BB962C8B-B14F-4D97-AF65-F5344CB8AC3E}">
        <p14:creationId xmlns:p14="http://schemas.microsoft.com/office/powerpoint/2010/main" val="248172238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metaboPipe image">
            <a:extLst>
              <a:ext uri="{FF2B5EF4-FFF2-40B4-BE49-F238E27FC236}">
                <a16:creationId xmlns:a16="http://schemas.microsoft.com/office/drawing/2014/main" id="{21C13FC0-C1D2-6BFB-52C1-84261C652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99879" y="5514975"/>
            <a:ext cx="1087346" cy="1247775"/>
          </a:xfrm>
          <a:prstGeom prst="rect">
            <a:avLst/>
          </a:prstGeom>
        </p:spPr>
      </p:pic>
      <p:sp>
        <p:nvSpPr>
          <p:cNvPr id="28" name="Title">
            <a:extLst>
              <a:ext uri="{FF2B5EF4-FFF2-40B4-BE49-F238E27FC236}">
                <a16:creationId xmlns:a16="http://schemas.microsoft.com/office/drawing/2014/main" id="{CB680189-7E07-2E9E-B1C4-D88AD98C83E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Results</a:t>
            </a:r>
          </a:p>
        </p:txBody>
      </p:sp>
      <p:sp>
        <p:nvSpPr>
          <p:cNvPr id="30" name="Scaling Sel">
            <a:extLst>
              <a:ext uri="{FF2B5EF4-FFF2-40B4-BE49-F238E27FC236}">
                <a16:creationId xmlns:a16="http://schemas.microsoft.com/office/drawing/2014/main" id="{CF88A057-45E2-BFB6-115E-33086B286DBA}"/>
              </a:ext>
            </a:extLst>
          </p:cNvPr>
          <p:cNvSpPr/>
          <p:nvPr/>
        </p:nvSpPr>
        <p:spPr>
          <a:xfrm>
            <a:off x="9806006" y="656826"/>
            <a:ext cx="1226999" cy="341808"/>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caling">
            <a:extLst>
              <a:ext uri="{FF2B5EF4-FFF2-40B4-BE49-F238E27FC236}">
                <a16:creationId xmlns:a16="http://schemas.microsoft.com/office/drawing/2014/main" id="{94160735-FB48-B5C1-478E-1826C95009F3}"/>
              </a:ext>
            </a:extLst>
          </p:cNvPr>
          <p:cNvSpPr txBox="1">
            <a:spLocks/>
          </p:cNvSpPr>
          <p:nvPr/>
        </p:nvSpPr>
        <p:spPr>
          <a:xfrm>
            <a:off x="9806006" y="656305"/>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26" name="Transformation Sel">
            <a:extLst>
              <a:ext uri="{FF2B5EF4-FFF2-40B4-BE49-F238E27FC236}">
                <a16:creationId xmlns:a16="http://schemas.microsoft.com/office/drawing/2014/main" id="{4BE64C53-D6FE-079A-C99D-3D0637B8DB5F}"/>
              </a:ext>
            </a:extLst>
          </p:cNvPr>
          <p:cNvSpPr/>
          <p:nvPr/>
        </p:nvSpPr>
        <p:spPr>
          <a:xfrm>
            <a:off x="7562138" y="656826"/>
            <a:ext cx="2076760" cy="341808"/>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ansformation">
            <a:extLst>
              <a:ext uri="{FF2B5EF4-FFF2-40B4-BE49-F238E27FC236}">
                <a16:creationId xmlns:a16="http://schemas.microsoft.com/office/drawing/2014/main" id="{D7CE8F93-1826-913E-7C00-0F1354731329}"/>
              </a:ext>
            </a:extLst>
          </p:cNvPr>
          <p:cNvSpPr txBox="1">
            <a:spLocks/>
          </p:cNvSpPr>
          <p:nvPr/>
        </p:nvSpPr>
        <p:spPr>
          <a:xfrm>
            <a:off x="7562138"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17" name="Normalization Sel">
            <a:extLst>
              <a:ext uri="{FF2B5EF4-FFF2-40B4-BE49-F238E27FC236}">
                <a16:creationId xmlns:a16="http://schemas.microsoft.com/office/drawing/2014/main" id="{C0C7B49C-3BA3-6121-02EE-F63640FE14C1}"/>
              </a:ext>
            </a:extLst>
          </p:cNvPr>
          <p:cNvSpPr/>
          <p:nvPr/>
        </p:nvSpPr>
        <p:spPr>
          <a:xfrm>
            <a:off x="5541574" y="656826"/>
            <a:ext cx="1853456" cy="341808"/>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rmalization">
            <a:extLst>
              <a:ext uri="{FF2B5EF4-FFF2-40B4-BE49-F238E27FC236}">
                <a16:creationId xmlns:a16="http://schemas.microsoft.com/office/drawing/2014/main" id="{EDD307DC-E534-0184-28C7-51B04952589E}"/>
              </a:ext>
            </a:extLst>
          </p:cNvPr>
          <p:cNvSpPr txBox="1">
            <a:spLocks/>
          </p:cNvSpPr>
          <p:nvPr/>
        </p:nvSpPr>
        <p:spPr>
          <a:xfrm>
            <a:off x="5541574" y="656826"/>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14" name="Batch Sel">
            <a:extLst>
              <a:ext uri="{FF2B5EF4-FFF2-40B4-BE49-F238E27FC236}">
                <a16:creationId xmlns:a16="http://schemas.microsoft.com/office/drawing/2014/main" id="{1DC2C85D-36F3-59D9-F947-452A2D1F9CEC}"/>
              </a:ext>
            </a:extLst>
          </p:cNvPr>
          <p:cNvSpPr/>
          <p:nvPr/>
        </p:nvSpPr>
        <p:spPr>
          <a:xfrm>
            <a:off x="3297706" y="656826"/>
            <a:ext cx="2076760" cy="341808"/>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Batch Correction">
            <a:extLst>
              <a:ext uri="{FF2B5EF4-FFF2-40B4-BE49-F238E27FC236}">
                <a16:creationId xmlns:a16="http://schemas.microsoft.com/office/drawing/2014/main" id="{85BB713F-7945-0E44-78F3-447EDAC4E275}"/>
              </a:ext>
            </a:extLst>
          </p:cNvPr>
          <p:cNvSpPr txBox="1">
            <a:spLocks/>
          </p:cNvSpPr>
          <p:nvPr/>
        </p:nvSpPr>
        <p:spPr>
          <a:xfrm>
            <a:off x="3297706"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5" name="Imputation Sel">
            <a:extLst>
              <a:ext uri="{FF2B5EF4-FFF2-40B4-BE49-F238E27FC236}">
                <a16:creationId xmlns:a16="http://schemas.microsoft.com/office/drawing/2014/main" id="{0DAE1EA2-3D70-CECB-FEF7-095CBA5AD27A}"/>
              </a:ext>
            </a:extLst>
          </p:cNvPr>
          <p:cNvSpPr/>
          <p:nvPr/>
        </p:nvSpPr>
        <p:spPr>
          <a:xfrm>
            <a:off x="1646186" y="656826"/>
            <a:ext cx="1484412" cy="341808"/>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mputation">
            <a:extLst>
              <a:ext uri="{FF2B5EF4-FFF2-40B4-BE49-F238E27FC236}">
                <a16:creationId xmlns:a16="http://schemas.microsoft.com/office/drawing/2014/main" id="{2110ED6B-7C09-1B74-F464-3EC1FFD6C9C9}"/>
              </a:ext>
            </a:extLst>
          </p:cNvPr>
          <p:cNvSpPr txBox="1">
            <a:spLocks/>
          </p:cNvSpPr>
          <p:nvPr/>
        </p:nvSpPr>
        <p:spPr>
          <a:xfrm>
            <a:off x="1654936" y="65682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13" name="Filtering Sel">
            <a:extLst>
              <a:ext uri="{FF2B5EF4-FFF2-40B4-BE49-F238E27FC236}">
                <a16:creationId xmlns:a16="http://schemas.microsoft.com/office/drawing/2014/main" id="{DF0DF8CC-6464-CDE2-F8B6-BF8366C617F4}"/>
              </a:ext>
            </a:extLst>
          </p:cNvPr>
          <p:cNvSpPr/>
          <p:nvPr/>
        </p:nvSpPr>
        <p:spPr>
          <a:xfrm>
            <a:off x="167109" y="655783"/>
            <a:ext cx="1311969" cy="343895"/>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iltering">
            <a:extLst>
              <a:ext uri="{FF2B5EF4-FFF2-40B4-BE49-F238E27FC236}">
                <a16:creationId xmlns:a16="http://schemas.microsoft.com/office/drawing/2014/main" id="{D30C6BD6-9535-F357-FE7D-646D083EB8EB}"/>
              </a:ext>
            </a:extLst>
          </p:cNvPr>
          <p:cNvSpPr txBox="1">
            <a:spLocks/>
          </p:cNvSpPr>
          <p:nvPr/>
        </p:nvSpPr>
        <p:spPr>
          <a:xfrm>
            <a:off x="167109" y="656826"/>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sp>
        <p:nvSpPr>
          <p:cNvPr id="9" name="Utils Sel">
            <a:extLst>
              <a:ext uri="{FF2B5EF4-FFF2-40B4-BE49-F238E27FC236}">
                <a16:creationId xmlns:a16="http://schemas.microsoft.com/office/drawing/2014/main" id="{1CC6BCCB-F29F-B8C3-F1E6-A5AC9E6B52E5}"/>
              </a:ext>
            </a:extLst>
          </p:cNvPr>
          <p:cNvSpPr/>
          <p:nvPr/>
        </p:nvSpPr>
        <p:spPr>
          <a:xfrm>
            <a:off x="5766166" y="1748234"/>
            <a:ext cx="815056" cy="341809"/>
          </a:xfrm>
          <a:prstGeom prst="round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Database with solid fill">
            <a:extLst>
              <a:ext uri="{FF2B5EF4-FFF2-40B4-BE49-F238E27FC236}">
                <a16:creationId xmlns:a16="http://schemas.microsoft.com/office/drawing/2014/main" id="{9760A26E-E8F5-B141-148C-F181BF8208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 y="3503758"/>
            <a:ext cx="914400" cy="914400"/>
          </a:xfrm>
          <a:prstGeom prst="rect">
            <a:avLst/>
          </a:prstGeom>
        </p:spPr>
      </p:pic>
      <p:sp>
        <p:nvSpPr>
          <p:cNvPr id="8" name="Utils">
            <a:extLst>
              <a:ext uri="{FF2B5EF4-FFF2-40B4-BE49-F238E27FC236}">
                <a16:creationId xmlns:a16="http://schemas.microsoft.com/office/drawing/2014/main" id="{1F3A65D8-2295-0E54-2FC6-1961F5530C8F}"/>
              </a:ext>
            </a:extLst>
          </p:cNvPr>
          <p:cNvSpPr txBox="1">
            <a:spLocks/>
          </p:cNvSpPr>
          <p:nvPr/>
        </p:nvSpPr>
        <p:spPr>
          <a:xfrm>
            <a:off x="5766166" y="1748235"/>
            <a:ext cx="815055"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Utils</a:t>
            </a:r>
          </a:p>
        </p:txBody>
      </p:sp>
    </p:spTree>
    <p:extLst>
      <p:ext uri="{BB962C8B-B14F-4D97-AF65-F5344CB8AC3E}">
        <p14:creationId xmlns:p14="http://schemas.microsoft.com/office/powerpoint/2010/main" val="3094610548"/>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metaboPipe image">
            <a:extLst>
              <a:ext uri="{FF2B5EF4-FFF2-40B4-BE49-F238E27FC236}">
                <a16:creationId xmlns:a16="http://schemas.microsoft.com/office/drawing/2014/main" id="{21C13FC0-C1D2-6BFB-52C1-84261C652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99879" y="5514975"/>
            <a:ext cx="1087346" cy="1247775"/>
          </a:xfrm>
          <a:prstGeom prst="rect">
            <a:avLst/>
          </a:prstGeom>
        </p:spPr>
      </p:pic>
      <p:sp>
        <p:nvSpPr>
          <p:cNvPr id="28" name="Title">
            <a:extLst>
              <a:ext uri="{FF2B5EF4-FFF2-40B4-BE49-F238E27FC236}">
                <a16:creationId xmlns:a16="http://schemas.microsoft.com/office/drawing/2014/main" id="{CB680189-7E07-2E9E-B1C4-D88AD98C83E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Results</a:t>
            </a:r>
          </a:p>
        </p:txBody>
      </p:sp>
      <p:sp>
        <p:nvSpPr>
          <p:cNvPr id="30" name="Scaling Sel">
            <a:extLst>
              <a:ext uri="{FF2B5EF4-FFF2-40B4-BE49-F238E27FC236}">
                <a16:creationId xmlns:a16="http://schemas.microsoft.com/office/drawing/2014/main" id="{CF88A057-45E2-BFB6-115E-33086B286DBA}"/>
              </a:ext>
            </a:extLst>
          </p:cNvPr>
          <p:cNvSpPr/>
          <p:nvPr/>
        </p:nvSpPr>
        <p:spPr>
          <a:xfrm>
            <a:off x="9806006" y="656826"/>
            <a:ext cx="1226999" cy="341808"/>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caling">
            <a:extLst>
              <a:ext uri="{FF2B5EF4-FFF2-40B4-BE49-F238E27FC236}">
                <a16:creationId xmlns:a16="http://schemas.microsoft.com/office/drawing/2014/main" id="{94160735-FB48-B5C1-478E-1826C95009F3}"/>
              </a:ext>
            </a:extLst>
          </p:cNvPr>
          <p:cNvSpPr txBox="1">
            <a:spLocks/>
          </p:cNvSpPr>
          <p:nvPr/>
        </p:nvSpPr>
        <p:spPr>
          <a:xfrm>
            <a:off x="9806006" y="656305"/>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26" name="Transformation Sel">
            <a:extLst>
              <a:ext uri="{FF2B5EF4-FFF2-40B4-BE49-F238E27FC236}">
                <a16:creationId xmlns:a16="http://schemas.microsoft.com/office/drawing/2014/main" id="{4BE64C53-D6FE-079A-C99D-3D0637B8DB5F}"/>
              </a:ext>
            </a:extLst>
          </p:cNvPr>
          <p:cNvSpPr/>
          <p:nvPr/>
        </p:nvSpPr>
        <p:spPr>
          <a:xfrm>
            <a:off x="7562138" y="656826"/>
            <a:ext cx="2076760" cy="341808"/>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ansformation">
            <a:extLst>
              <a:ext uri="{FF2B5EF4-FFF2-40B4-BE49-F238E27FC236}">
                <a16:creationId xmlns:a16="http://schemas.microsoft.com/office/drawing/2014/main" id="{D7CE8F93-1826-913E-7C00-0F1354731329}"/>
              </a:ext>
            </a:extLst>
          </p:cNvPr>
          <p:cNvSpPr txBox="1">
            <a:spLocks/>
          </p:cNvSpPr>
          <p:nvPr/>
        </p:nvSpPr>
        <p:spPr>
          <a:xfrm>
            <a:off x="7562138"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17" name="Normalization Sel">
            <a:extLst>
              <a:ext uri="{FF2B5EF4-FFF2-40B4-BE49-F238E27FC236}">
                <a16:creationId xmlns:a16="http://schemas.microsoft.com/office/drawing/2014/main" id="{C0C7B49C-3BA3-6121-02EE-F63640FE14C1}"/>
              </a:ext>
            </a:extLst>
          </p:cNvPr>
          <p:cNvSpPr/>
          <p:nvPr/>
        </p:nvSpPr>
        <p:spPr>
          <a:xfrm>
            <a:off x="5541574" y="656826"/>
            <a:ext cx="1853456" cy="341808"/>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rmalization">
            <a:extLst>
              <a:ext uri="{FF2B5EF4-FFF2-40B4-BE49-F238E27FC236}">
                <a16:creationId xmlns:a16="http://schemas.microsoft.com/office/drawing/2014/main" id="{EDD307DC-E534-0184-28C7-51B04952589E}"/>
              </a:ext>
            </a:extLst>
          </p:cNvPr>
          <p:cNvSpPr txBox="1">
            <a:spLocks/>
          </p:cNvSpPr>
          <p:nvPr/>
        </p:nvSpPr>
        <p:spPr>
          <a:xfrm>
            <a:off x="5541574" y="656826"/>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14" name="Batch Sel">
            <a:extLst>
              <a:ext uri="{FF2B5EF4-FFF2-40B4-BE49-F238E27FC236}">
                <a16:creationId xmlns:a16="http://schemas.microsoft.com/office/drawing/2014/main" id="{1DC2C85D-36F3-59D9-F947-452A2D1F9CEC}"/>
              </a:ext>
            </a:extLst>
          </p:cNvPr>
          <p:cNvSpPr/>
          <p:nvPr/>
        </p:nvSpPr>
        <p:spPr>
          <a:xfrm>
            <a:off x="3297706" y="656826"/>
            <a:ext cx="2076760" cy="341808"/>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Batch Correction">
            <a:extLst>
              <a:ext uri="{FF2B5EF4-FFF2-40B4-BE49-F238E27FC236}">
                <a16:creationId xmlns:a16="http://schemas.microsoft.com/office/drawing/2014/main" id="{85BB713F-7945-0E44-78F3-447EDAC4E275}"/>
              </a:ext>
            </a:extLst>
          </p:cNvPr>
          <p:cNvSpPr txBox="1">
            <a:spLocks/>
          </p:cNvSpPr>
          <p:nvPr/>
        </p:nvSpPr>
        <p:spPr>
          <a:xfrm>
            <a:off x="3297706"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5" name="Imputation Sel">
            <a:extLst>
              <a:ext uri="{FF2B5EF4-FFF2-40B4-BE49-F238E27FC236}">
                <a16:creationId xmlns:a16="http://schemas.microsoft.com/office/drawing/2014/main" id="{0DAE1EA2-3D70-CECB-FEF7-095CBA5AD27A}"/>
              </a:ext>
            </a:extLst>
          </p:cNvPr>
          <p:cNvSpPr/>
          <p:nvPr/>
        </p:nvSpPr>
        <p:spPr>
          <a:xfrm>
            <a:off x="1646186" y="656826"/>
            <a:ext cx="1484412" cy="341808"/>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mputation">
            <a:extLst>
              <a:ext uri="{FF2B5EF4-FFF2-40B4-BE49-F238E27FC236}">
                <a16:creationId xmlns:a16="http://schemas.microsoft.com/office/drawing/2014/main" id="{2110ED6B-7C09-1B74-F464-3EC1FFD6C9C9}"/>
              </a:ext>
            </a:extLst>
          </p:cNvPr>
          <p:cNvSpPr txBox="1">
            <a:spLocks/>
          </p:cNvSpPr>
          <p:nvPr/>
        </p:nvSpPr>
        <p:spPr>
          <a:xfrm>
            <a:off x="1654936" y="65682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13" name="Filtering Sel">
            <a:extLst>
              <a:ext uri="{FF2B5EF4-FFF2-40B4-BE49-F238E27FC236}">
                <a16:creationId xmlns:a16="http://schemas.microsoft.com/office/drawing/2014/main" id="{DF0DF8CC-6464-CDE2-F8B6-BF8366C617F4}"/>
              </a:ext>
            </a:extLst>
          </p:cNvPr>
          <p:cNvSpPr/>
          <p:nvPr/>
        </p:nvSpPr>
        <p:spPr>
          <a:xfrm>
            <a:off x="167109" y="655783"/>
            <a:ext cx="1311969" cy="343895"/>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iltering">
            <a:extLst>
              <a:ext uri="{FF2B5EF4-FFF2-40B4-BE49-F238E27FC236}">
                <a16:creationId xmlns:a16="http://schemas.microsoft.com/office/drawing/2014/main" id="{D30C6BD6-9535-F357-FE7D-646D083EB8EB}"/>
              </a:ext>
            </a:extLst>
          </p:cNvPr>
          <p:cNvSpPr txBox="1">
            <a:spLocks/>
          </p:cNvSpPr>
          <p:nvPr/>
        </p:nvSpPr>
        <p:spPr>
          <a:xfrm>
            <a:off x="167109" y="656826"/>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pic>
        <p:nvPicPr>
          <p:cNvPr id="3" name="Graphic 2" descr="Database with solid fill">
            <a:extLst>
              <a:ext uri="{FF2B5EF4-FFF2-40B4-BE49-F238E27FC236}">
                <a16:creationId xmlns:a16="http://schemas.microsoft.com/office/drawing/2014/main" id="{9760A26E-E8F5-B141-148C-F181BF8208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 y="3503758"/>
            <a:ext cx="914400" cy="914400"/>
          </a:xfrm>
          <a:prstGeom prst="rect">
            <a:avLst/>
          </a:prstGeom>
        </p:spPr>
      </p:pic>
      <p:sp>
        <p:nvSpPr>
          <p:cNvPr id="9" name="Utils Sel">
            <a:extLst>
              <a:ext uri="{FF2B5EF4-FFF2-40B4-BE49-F238E27FC236}">
                <a16:creationId xmlns:a16="http://schemas.microsoft.com/office/drawing/2014/main" id="{1CC6BCCB-F29F-B8C3-F1E6-A5AC9E6B52E5}"/>
              </a:ext>
            </a:extLst>
          </p:cNvPr>
          <p:cNvSpPr/>
          <p:nvPr/>
        </p:nvSpPr>
        <p:spPr>
          <a:xfrm>
            <a:off x="4952356" y="1748234"/>
            <a:ext cx="2442674" cy="683617"/>
          </a:xfrm>
          <a:prstGeom prst="round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Utils">
            <a:extLst>
              <a:ext uri="{FF2B5EF4-FFF2-40B4-BE49-F238E27FC236}">
                <a16:creationId xmlns:a16="http://schemas.microsoft.com/office/drawing/2014/main" id="{13103AD2-78F9-B8B7-4AC9-3705EA9D2599}"/>
              </a:ext>
            </a:extLst>
          </p:cNvPr>
          <p:cNvSpPr txBox="1">
            <a:spLocks/>
          </p:cNvSpPr>
          <p:nvPr/>
        </p:nvSpPr>
        <p:spPr>
          <a:xfrm>
            <a:off x="5766166" y="1748235"/>
            <a:ext cx="815055"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Utils</a:t>
            </a:r>
          </a:p>
        </p:txBody>
      </p:sp>
      <p:sp>
        <p:nvSpPr>
          <p:cNvPr id="6" name="Title">
            <a:extLst>
              <a:ext uri="{FF2B5EF4-FFF2-40B4-BE49-F238E27FC236}">
                <a16:creationId xmlns:a16="http://schemas.microsoft.com/office/drawing/2014/main" id="{41E28F54-4FED-35A4-779A-4E6AC4C8324A}"/>
              </a:ext>
            </a:extLst>
          </p:cNvPr>
          <p:cNvSpPr txBox="1">
            <a:spLocks/>
          </p:cNvSpPr>
          <p:nvPr/>
        </p:nvSpPr>
        <p:spPr>
          <a:xfrm>
            <a:off x="4952356" y="2090042"/>
            <a:ext cx="2442674" cy="34180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Create DatasetExperiment</a:t>
            </a:r>
          </a:p>
        </p:txBody>
      </p:sp>
      <p:grpSp>
        <p:nvGrpSpPr>
          <p:cNvPr id="12" name="Group 11">
            <a:extLst>
              <a:ext uri="{FF2B5EF4-FFF2-40B4-BE49-F238E27FC236}">
                <a16:creationId xmlns:a16="http://schemas.microsoft.com/office/drawing/2014/main" id="{9A721748-73BA-6193-B2F4-BA752AFD7CBA}"/>
              </a:ext>
            </a:extLst>
          </p:cNvPr>
          <p:cNvGrpSpPr/>
          <p:nvPr/>
        </p:nvGrpSpPr>
        <p:grpSpPr>
          <a:xfrm>
            <a:off x="3445534" y="907246"/>
            <a:ext cx="914400" cy="2365592"/>
            <a:chOff x="3445534" y="907246"/>
            <a:chExt cx="914400" cy="2365592"/>
          </a:xfrm>
        </p:grpSpPr>
        <p:pic>
          <p:nvPicPr>
            <p:cNvPr id="2" name="Graphic 1" descr="Table outline">
              <a:extLst>
                <a:ext uri="{FF2B5EF4-FFF2-40B4-BE49-F238E27FC236}">
                  <a16:creationId xmlns:a16="http://schemas.microsoft.com/office/drawing/2014/main" id="{7E9DCCA4-9779-B5CA-6709-8864604E4A4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45534" y="1632842"/>
              <a:ext cx="914400" cy="914400"/>
            </a:xfrm>
            <a:prstGeom prst="rect">
              <a:avLst/>
            </a:prstGeom>
          </p:spPr>
        </p:pic>
        <p:pic>
          <p:nvPicPr>
            <p:cNvPr id="4" name="Graphic 3" descr="Table outline">
              <a:extLst>
                <a:ext uri="{FF2B5EF4-FFF2-40B4-BE49-F238E27FC236}">
                  <a16:creationId xmlns:a16="http://schemas.microsoft.com/office/drawing/2014/main" id="{70A79C67-E1F4-8444-F61D-D30E2A28346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45534" y="2358438"/>
              <a:ext cx="914400" cy="914400"/>
            </a:xfrm>
            <a:prstGeom prst="rect">
              <a:avLst/>
            </a:prstGeom>
          </p:spPr>
        </p:pic>
        <p:pic>
          <p:nvPicPr>
            <p:cNvPr id="7" name="Graphic 6" descr="Table outline">
              <a:extLst>
                <a:ext uri="{FF2B5EF4-FFF2-40B4-BE49-F238E27FC236}">
                  <a16:creationId xmlns:a16="http://schemas.microsoft.com/office/drawing/2014/main" id="{9059257C-3391-B9B0-9D5B-A9A312666EA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45534" y="907246"/>
              <a:ext cx="914400" cy="914400"/>
            </a:xfrm>
            <a:prstGeom prst="rect">
              <a:avLst/>
            </a:prstGeom>
          </p:spPr>
        </p:pic>
      </p:grpSp>
      <p:cxnSp>
        <p:nvCxnSpPr>
          <p:cNvPr id="16" name="Straight Arrow Connector 15">
            <a:extLst>
              <a:ext uri="{FF2B5EF4-FFF2-40B4-BE49-F238E27FC236}">
                <a16:creationId xmlns:a16="http://schemas.microsoft.com/office/drawing/2014/main" id="{D2C70C4A-7657-621F-8238-2EAE4997B761}"/>
              </a:ext>
            </a:extLst>
          </p:cNvPr>
          <p:cNvCxnSpPr>
            <a:endCxn id="9" idx="1"/>
          </p:cNvCxnSpPr>
          <p:nvPr/>
        </p:nvCxnSpPr>
        <p:spPr>
          <a:xfrm>
            <a:off x="4359934" y="2090042"/>
            <a:ext cx="592422" cy="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7919B5AE-42CB-220A-926D-55AD5C485482}"/>
              </a:ext>
            </a:extLst>
          </p:cNvPr>
          <p:cNvCxnSpPr>
            <a:cxnSpLocks/>
            <a:stCxn id="4" idx="3"/>
            <a:endCxn id="9" idx="1"/>
          </p:cNvCxnSpPr>
          <p:nvPr/>
        </p:nvCxnSpPr>
        <p:spPr>
          <a:xfrm flipV="1">
            <a:off x="4359934" y="2090043"/>
            <a:ext cx="592422" cy="725595"/>
          </a:xfrm>
          <a:prstGeom prst="curved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7" name="Connector: Elbow 36">
            <a:extLst>
              <a:ext uri="{FF2B5EF4-FFF2-40B4-BE49-F238E27FC236}">
                <a16:creationId xmlns:a16="http://schemas.microsoft.com/office/drawing/2014/main" id="{0235FEAF-A522-11D2-2212-0F9B5511C664}"/>
              </a:ext>
            </a:extLst>
          </p:cNvPr>
          <p:cNvCxnSpPr>
            <a:cxnSpLocks/>
            <a:stCxn id="7" idx="3"/>
            <a:endCxn id="9" idx="1"/>
          </p:cNvCxnSpPr>
          <p:nvPr/>
        </p:nvCxnSpPr>
        <p:spPr>
          <a:xfrm>
            <a:off x="4359934" y="1364446"/>
            <a:ext cx="592422" cy="725597"/>
          </a:xfrm>
          <a:prstGeom prst="curved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48" name="Graphic 47" descr="Rectangular Prism with solid fill">
            <a:extLst>
              <a:ext uri="{FF2B5EF4-FFF2-40B4-BE49-F238E27FC236}">
                <a16:creationId xmlns:a16="http://schemas.microsoft.com/office/drawing/2014/main" id="{B7EB43D6-DA6D-48A0-C230-FDAB7113171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443981" y="927097"/>
            <a:ext cx="914400" cy="914400"/>
          </a:xfrm>
          <a:prstGeom prst="rect">
            <a:avLst/>
          </a:prstGeom>
        </p:spPr>
      </p:pic>
      <p:pic>
        <p:nvPicPr>
          <p:cNvPr id="50" name="Graphic 49" descr="Cube with solid fill">
            <a:extLst>
              <a:ext uri="{FF2B5EF4-FFF2-40B4-BE49-F238E27FC236}">
                <a16:creationId xmlns:a16="http://schemas.microsoft.com/office/drawing/2014/main" id="{54E185B7-EB86-8C5D-515C-DA6EDA8EF24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87452" y="1632842"/>
            <a:ext cx="914400" cy="914400"/>
          </a:xfrm>
          <a:prstGeom prst="rect">
            <a:avLst/>
          </a:prstGeom>
        </p:spPr>
      </p:pic>
      <p:cxnSp>
        <p:nvCxnSpPr>
          <p:cNvPr id="51" name="Connector: Elbow 36">
            <a:extLst>
              <a:ext uri="{FF2B5EF4-FFF2-40B4-BE49-F238E27FC236}">
                <a16:creationId xmlns:a16="http://schemas.microsoft.com/office/drawing/2014/main" id="{0AA3B9F7-86DC-6655-E820-8564C358046A}"/>
              </a:ext>
            </a:extLst>
          </p:cNvPr>
          <p:cNvCxnSpPr>
            <a:cxnSpLocks/>
            <a:stCxn id="9" idx="3"/>
            <a:endCxn id="50" idx="1"/>
          </p:cNvCxnSpPr>
          <p:nvPr/>
        </p:nvCxnSpPr>
        <p:spPr>
          <a:xfrm flipV="1">
            <a:off x="7395030" y="2090042"/>
            <a:ext cx="592422" cy="1"/>
          </a:xfrm>
          <a:prstGeom prst="curved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57" name="Title">
            <a:extLst>
              <a:ext uri="{FF2B5EF4-FFF2-40B4-BE49-F238E27FC236}">
                <a16:creationId xmlns:a16="http://schemas.microsoft.com/office/drawing/2014/main" id="{5FA8A830-FFEA-0557-D90C-3B4EF54A122A}"/>
              </a:ext>
            </a:extLst>
          </p:cNvPr>
          <p:cNvSpPr txBox="1">
            <a:spLocks/>
          </p:cNvSpPr>
          <p:nvPr/>
        </p:nvSpPr>
        <p:spPr>
          <a:xfrm>
            <a:off x="7223315" y="2530433"/>
            <a:ext cx="2442674" cy="34180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DatasetExperiment Object</a:t>
            </a:r>
          </a:p>
        </p:txBody>
      </p:sp>
    </p:spTree>
    <p:extLst>
      <p:ext uri="{BB962C8B-B14F-4D97-AF65-F5344CB8AC3E}">
        <p14:creationId xmlns:p14="http://schemas.microsoft.com/office/powerpoint/2010/main" val="399874219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metaboPipe image">
            <a:extLst>
              <a:ext uri="{FF2B5EF4-FFF2-40B4-BE49-F238E27FC236}">
                <a16:creationId xmlns:a16="http://schemas.microsoft.com/office/drawing/2014/main" id="{21C13FC0-C1D2-6BFB-52C1-84261C652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99879" y="5514975"/>
            <a:ext cx="1087346" cy="1247775"/>
          </a:xfrm>
          <a:prstGeom prst="rect">
            <a:avLst/>
          </a:prstGeom>
        </p:spPr>
      </p:pic>
      <p:sp>
        <p:nvSpPr>
          <p:cNvPr id="28" name="Title">
            <a:extLst>
              <a:ext uri="{FF2B5EF4-FFF2-40B4-BE49-F238E27FC236}">
                <a16:creationId xmlns:a16="http://schemas.microsoft.com/office/drawing/2014/main" id="{CB680189-7E07-2E9E-B1C4-D88AD98C83E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Results</a:t>
            </a:r>
          </a:p>
        </p:txBody>
      </p:sp>
      <p:sp>
        <p:nvSpPr>
          <p:cNvPr id="30" name="Scaling Sel">
            <a:extLst>
              <a:ext uri="{FF2B5EF4-FFF2-40B4-BE49-F238E27FC236}">
                <a16:creationId xmlns:a16="http://schemas.microsoft.com/office/drawing/2014/main" id="{CF88A057-45E2-BFB6-115E-33086B286DBA}"/>
              </a:ext>
            </a:extLst>
          </p:cNvPr>
          <p:cNvSpPr/>
          <p:nvPr/>
        </p:nvSpPr>
        <p:spPr>
          <a:xfrm>
            <a:off x="9806006" y="656826"/>
            <a:ext cx="1226999" cy="341808"/>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caling">
            <a:extLst>
              <a:ext uri="{FF2B5EF4-FFF2-40B4-BE49-F238E27FC236}">
                <a16:creationId xmlns:a16="http://schemas.microsoft.com/office/drawing/2014/main" id="{94160735-FB48-B5C1-478E-1826C95009F3}"/>
              </a:ext>
            </a:extLst>
          </p:cNvPr>
          <p:cNvSpPr txBox="1">
            <a:spLocks/>
          </p:cNvSpPr>
          <p:nvPr/>
        </p:nvSpPr>
        <p:spPr>
          <a:xfrm>
            <a:off x="9806006" y="656305"/>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26" name="Transformation Sel">
            <a:extLst>
              <a:ext uri="{FF2B5EF4-FFF2-40B4-BE49-F238E27FC236}">
                <a16:creationId xmlns:a16="http://schemas.microsoft.com/office/drawing/2014/main" id="{4BE64C53-D6FE-079A-C99D-3D0637B8DB5F}"/>
              </a:ext>
            </a:extLst>
          </p:cNvPr>
          <p:cNvSpPr/>
          <p:nvPr/>
        </p:nvSpPr>
        <p:spPr>
          <a:xfrm>
            <a:off x="7562138" y="656826"/>
            <a:ext cx="2076760" cy="341808"/>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ansformation">
            <a:extLst>
              <a:ext uri="{FF2B5EF4-FFF2-40B4-BE49-F238E27FC236}">
                <a16:creationId xmlns:a16="http://schemas.microsoft.com/office/drawing/2014/main" id="{D7CE8F93-1826-913E-7C00-0F1354731329}"/>
              </a:ext>
            </a:extLst>
          </p:cNvPr>
          <p:cNvSpPr txBox="1">
            <a:spLocks/>
          </p:cNvSpPr>
          <p:nvPr/>
        </p:nvSpPr>
        <p:spPr>
          <a:xfrm>
            <a:off x="7562138"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17" name="Normalization Sel">
            <a:extLst>
              <a:ext uri="{FF2B5EF4-FFF2-40B4-BE49-F238E27FC236}">
                <a16:creationId xmlns:a16="http://schemas.microsoft.com/office/drawing/2014/main" id="{C0C7B49C-3BA3-6121-02EE-F63640FE14C1}"/>
              </a:ext>
            </a:extLst>
          </p:cNvPr>
          <p:cNvSpPr/>
          <p:nvPr/>
        </p:nvSpPr>
        <p:spPr>
          <a:xfrm>
            <a:off x="5541574" y="656826"/>
            <a:ext cx="1853456" cy="341808"/>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rmalization">
            <a:extLst>
              <a:ext uri="{FF2B5EF4-FFF2-40B4-BE49-F238E27FC236}">
                <a16:creationId xmlns:a16="http://schemas.microsoft.com/office/drawing/2014/main" id="{EDD307DC-E534-0184-28C7-51B04952589E}"/>
              </a:ext>
            </a:extLst>
          </p:cNvPr>
          <p:cNvSpPr txBox="1">
            <a:spLocks/>
          </p:cNvSpPr>
          <p:nvPr/>
        </p:nvSpPr>
        <p:spPr>
          <a:xfrm>
            <a:off x="5541574" y="656826"/>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14" name="Batch Sel">
            <a:extLst>
              <a:ext uri="{FF2B5EF4-FFF2-40B4-BE49-F238E27FC236}">
                <a16:creationId xmlns:a16="http://schemas.microsoft.com/office/drawing/2014/main" id="{1DC2C85D-36F3-59D9-F947-452A2D1F9CEC}"/>
              </a:ext>
            </a:extLst>
          </p:cNvPr>
          <p:cNvSpPr/>
          <p:nvPr/>
        </p:nvSpPr>
        <p:spPr>
          <a:xfrm>
            <a:off x="3297706" y="656826"/>
            <a:ext cx="2076760" cy="341808"/>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Batch Correction">
            <a:extLst>
              <a:ext uri="{FF2B5EF4-FFF2-40B4-BE49-F238E27FC236}">
                <a16:creationId xmlns:a16="http://schemas.microsoft.com/office/drawing/2014/main" id="{85BB713F-7945-0E44-78F3-447EDAC4E275}"/>
              </a:ext>
            </a:extLst>
          </p:cNvPr>
          <p:cNvSpPr txBox="1">
            <a:spLocks/>
          </p:cNvSpPr>
          <p:nvPr/>
        </p:nvSpPr>
        <p:spPr>
          <a:xfrm>
            <a:off x="3297706"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5" name="Imputation Sel">
            <a:extLst>
              <a:ext uri="{FF2B5EF4-FFF2-40B4-BE49-F238E27FC236}">
                <a16:creationId xmlns:a16="http://schemas.microsoft.com/office/drawing/2014/main" id="{0DAE1EA2-3D70-CECB-FEF7-095CBA5AD27A}"/>
              </a:ext>
            </a:extLst>
          </p:cNvPr>
          <p:cNvSpPr/>
          <p:nvPr/>
        </p:nvSpPr>
        <p:spPr>
          <a:xfrm>
            <a:off x="1646186" y="656826"/>
            <a:ext cx="1484412" cy="341808"/>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mputation">
            <a:extLst>
              <a:ext uri="{FF2B5EF4-FFF2-40B4-BE49-F238E27FC236}">
                <a16:creationId xmlns:a16="http://schemas.microsoft.com/office/drawing/2014/main" id="{2110ED6B-7C09-1B74-F464-3EC1FFD6C9C9}"/>
              </a:ext>
            </a:extLst>
          </p:cNvPr>
          <p:cNvSpPr txBox="1">
            <a:spLocks/>
          </p:cNvSpPr>
          <p:nvPr/>
        </p:nvSpPr>
        <p:spPr>
          <a:xfrm>
            <a:off x="1654936" y="65682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13" name="Filtering Sel">
            <a:extLst>
              <a:ext uri="{FF2B5EF4-FFF2-40B4-BE49-F238E27FC236}">
                <a16:creationId xmlns:a16="http://schemas.microsoft.com/office/drawing/2014/main" id="{DF0DF8CC-6464-CDE2-F8B6-BF8366C617F4}"/>
              </a:ext>
            </a:extLst>
          </p:cNvPr>
          <p:cNvSpPr/>
          <p:nvPr/>
        </p:nvSpPr>
        <p:spPr>
          <a:xfrm>
            <a:off x="167109" y="655783"/>
            <a:ext cx="1311969" cy="343895"/>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iltering">
            <a:extLst>
              <a:ext uri="{FF2B5EF4-FFF2-40B4-BE49-F238E27FC236}">
                <a16:creationId xmlns:a16="http://schemas.microsoft.com/office/drawing/2014/main" id="{D30C6BD6-9535-F357-FE7D-646D083EB8EB}"/>
              </a:ext>
            </a:extLst>
          </p:cNvPr>
          <p:cNvSpPr txBox="1">
            <a:spLocks/>
          </p:cNvSpPr>
          <p:nvPr/>
        </p:nvSpPr>
        <p:spPr>
          <a:xfrm>
            <a:off x="167109" y="656826"/>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pic>
        <p:nvPicPr>
          <p:cNvPr id="3" name="Graphic 2" descr="Database with solid fill">
            <a:extLst>
              <a:ext uri="{FF2B5EF4-FFF2-40B4-BE49-F238E27FC236}">
                <a16:creationId xmlns:a16="http://schemas.microsoft.com/office/drawing/2014/main" id="{9760A26E-E8F5-B141-148C-F181BF8208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 y="3503758"/>
            <a:ext cx="914400" cy="914400"/>
          </a:xfrm>
          <a:prstGeom prst="rect">
            <a:avLst/>
          </a:prstGeom>
        </p:spPr>
      </p:pic>
      <p:sp>
        <p:nvSpPr>
          <p:cNvPr id="9" name="Utils Sel">
            <a:extLst>
              <a:ext uri="{FF2B5EF4-FFF2-40B4-BE49-F238E27FC236}">
                <a16:creationId xmlns:a16="http://schemas.microsoft.com/office/drawing/2014/main" id="{1CC6BCCB-F29F-B8C3-F1E6-A5AC9E6B52E5}"/>
              </a:ext>
            </a:extLst>
          </p:cNvPr>
          <p:cNvSpPr/>
          <p:nvPr/>
        </p:nvSpPr>
        <p:spPr>
          <a:xfrm>
            <a:off x="4952356" y="1748234"/>
            <a:ext cx="2442674" cy="683617"/>
          </a:xfrm>
          <a:prstGeom prst="round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a:extLst>
              <a:ext uri="{FF2B5EF4-FFF2-40B4-BE49-F238E27FC236}">
                <a16:creationId xmlns:a16="http://schemas.microsoft.com/office/drawing/2014/main" id="{41E28F54-4FED-35A4-779A-4E6AC4C8324A}"/>
              </a:ext>
            </a:extLst>
          </p:cNvPr>
          <p:cNvSpPr txBox="1">
            <a:spLocks/>
          </p:cNvSpPr>
          <p:nvPr/>
        </p:nvSpPr>
        <p:spPr>
          <a:xfrm>
            <a:off x="4952356" y="2090042"/>
            <a:ext cx="2442674" cy="34180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Create DatasetExperiment</a:t>
            </a:r>
          </a:p>
        </p:txBody>
      </p:sp>
      <p:grpSp>
        <p:nvGrpSpPr>
          <p:cNvPr id="12" name="Group 11">
            <a:extLst>
              <a:ext uri="{FF2B5EF4-FFF2-40B4-BE49-F238E27FC236}">
                <a16:creationId xmlns:a16="http://schemas.microsoft.com/office/drawing/2014/main" id="{9A721748-73BA-6193-B2F4-BA752AFD7CBA}"/>
              </a:ext>
            </a:extLst>
          </p:cNvPr>
          <p:cNvGrpSpPr/>
          <p:nvPr/>
        </p:nvGrpSpPr>
        <p:grpSpPr>
          <a:xfrm>
            <a:off x="3445534" y="907246"/>
            <a:ext cx="914400" cy="2365592"/>
            <a:chOff x="3445534" y="907246"/>
            <a:chExt cx="914400" cy="2365592"/>
          </a:xfrm>
        </p:grpSpPr>
        <p:pic>
          <p:nvPicPr>
            <p:cNvPr id="2" name="Graphic 1" descr="Table outline">
              <a:extLst>
                <a:ext uri="{FF2B5EF4-FFF2-40B4-BE49-F238E27FC236}">
                  <a16:creationId xmlns:a16="http://schemas.microsoft.com/office/drawing/2014/main" id="{7E9DCCA4-9779-B5CA-6709-8864604E4A4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45534" y="1632842"/>
              <a:ext cx="914400" cy="914400"/>
            </a:xfrm>
            <a:prstGeom prst="rect">
              <a:avLst/>
            </a:prstGeom>
          </p:spPr>
        </p:pic>
        <p:pic>
          <p:nvPicPr>
            <p:cNvPr id="4" name="Graphic 3" descr="Table outline">
              <a:extLst>
                <a:ext uri="{FF2B5EF4-FFF2-40B4-BE49-F238E27FC236}">
                  <a16:creationId xmlns:a16="http://schemas.microsoft.com/office/drawing/2014/main" id="{70A79C67-E1F4-8444-F61D-D30E2A28346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45534" y="2358438"/>
              <a:ext cx="914400" cy="914400"/>
            </a:xfrm>
            <a:prstGeom prst="rect">
              <a:avLst/>
            </a:prstGeom>
          </p:spPr>
        </p:pic>
        <p:pic>
          <p:nvPicPr>
            <p:cNvPr id="7" name="Graphic 6" descr="Table outline">
              <a:extLst>
                <a:ext uri="{FF2B5EF4-FFF2-40B4-BE49-F238E27FC236}">
                  <a16:creationId xmlns:a16="http://schemas.microsoft.com/office/drawing/2014/main" id="{9059257C-3391-B9B0-9D5B-A9A312666EA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45534" y="907246"/>
              <a:ext cx="914400" cy="914400"/>
            </a:xfrm>
            <a:prstGeom prst="rect">
              <a:avLst/>
            </a:prstGeom>
          </p:spPr>
        </p:pic>
      </p:grpSp>
      <p:cxnSp>
        <p:nvCxnSpPr>
          <p:cNvPr id="16" name="Straight Arrow Connector 15">
            <a:extLst>
              <a:ext uri="{FF2B5EF4-FFF2-40B4-BE49-F238E27FC236}">
                <a16:creationId xmlns:a16="http://schemas.microsoft.com/office/drawing/2014/main" id="{D2C70C4A-7657-621F-8238-2EAE4997B761}"/>
              </a:ext>
            </a:extLst>
          </p:cNvPr>
          <p:cNvCxnSpPr>
            <a:endCxn id="9" idx="1"/>
          </p:cNvCxnSpPr>
          <p:nvPr/>
        </p:nvCxnSpPr>
        <p:spPr>
          <a:xfrm>
            <a:off x="4359934" y="2090042"/>
            <a:ext cx="592422" cy="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7919B5AE-42CB-220A-926D-55AD5C485482}"/>
              </a:ext>
            </a:extLst>
          </p:cNvPr>
          <p:cNvCxnSpPr>
            <a:cxnSpLocks/>
            <a:stCxn id="4" idx="3"/>
            <a:endCxn id="9" idx="1"/>
          </p:cNvCxnSpPr>
          <p:nvPr/>
        </p:nvCxnSpPr>
        <p:spPr>
          <a:xfrm flipV="1">
            <a:off x="4359934" y="2090043"/>
            <a:ext cx="592422" cy="725595"/>
          </a:xfrm>
          <a:prstGeom prst="curved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7" name="Connector: Elbow 36">
            <a:extLst>
              <a:ext uri="{FF2B5EF4-FFF2-40B4-BE49-F238E27FC236}">
                <a16:creationId xmlns:a16="http://schemas.microsoft.com/office/drawing/2014/main" id="{0235FEAF-A522-11D2-2212-0F9B5511C664}"/>
              </a:ext>
            </a:extLst>
          </p:cNvPr>
          <p:cNvCxnSpPr>
            <a:cxnSpLocks/>
            <a:stCxn id="7" idx="3"/>
            <a:endCxn id="9" idx="1"/>
          </p:cNvCxnSpPr>
          <p:nvPr/>
        </p:nvCxnSpPr>
        <p:spPr>
          <a:xfrm>
            <a:off x="4359934" y="1364446"/>
            <a:ext cx="592422" cy="725597"/>
          </a:xfrm>
          <a:prstGeom prst="curved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48" name="Graphic 47" descr="Rectangular Prism with solid fill">
            <a:extLst>
              <a:ext uri="{FF2B5EF4-FFF2-40B4-BE49-F238E27FC236}">
                <a16:creationId xmlns:a16="http://schemas.microsoft.com/office/drawing/2014/main" id="{B7EB43D6-DA6D-48A0-C230-FDAB7113171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443981" y="927097"/>
            <a:ext cx="914400" cy="914400"/>
          </a:xfrm>
          <a:prstGeom prst="rect">
            <a:avLst/>
          </a:prstGeom>
        </p:spPr>
      </p:pic>
      <p:pic>
        <p:nvPicPr>
          <p:cNvPr id="50" name="Graphic 49" descr="Cube with solid fill">
            <a:extLst>
              <a:ext uri="{FF2B5EF4-FFF2-40B4-BE49-F238E27FC236}">
                <a16:creationId xmlns:a16="http://schemas.microsoft.com/office/drawing/2014/main" id="{54E185B7-EB86-8C5D-515C-DA6EDA8EF24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87452" y="1632842"/>
            <a:ext cx="914400" cy="914400"/>
          </a:xfrm>
          <a:prstGeom prst="rect">
            <a:avLst/>
          </a:prstGeom>
        </p:spPr>
      </p:pic>
      <p:cxnSp>
        <p:nvCxnSpPr>
          <p:cNvPr id="51" name="Connector: Elbow 36">
            <a:extLst>
              <a:ext uri="{FF2B5EF4-FFF2-40B4-BE49-F238E27FC236}">
                <a16:creationId xmlns:a16="http://schemas.microsoft.com/office/drawing/2014/main" id="{0AA3B9F7-86DC-6655-E820-8564C358046A}"/>
              </a:ext>
            </a:extLst>
          </p:cNvPr>
          <p:cNvCxnSpPr>
            <a:cxnSpLocks/>
            <a:stCxn id="9" idx="3"/>
            <a:endCxn id="50" idx="1"/>
          </p:cNvCxnSpPr>
          <p:nvPr/>
        </p:nvCxnSpPr>
        <p:spPr>
          <a:xfrm flipV="1">
            <a:off x="7395030" y="2090042"/>
            <a:ext cx="592422" cy="1"/>
          </a:xfrm>
          <a:prstGeom prst="curved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57" name="Title">
            <a:extLst>
              <a:ext uri="{FF2B5EF4-FFF2-40B4-BE49-F238E27FC236}">
                <a16:creationId xmlns:a16="http://schemas.microsoft.com/office/drawing/2014/main" id="{5FA8A830-FFEA-0557-D90C-3B4EF54A122A}"/>
              </a:ext>
            </a:extLst>
          </p:cNvPr>
          <p:cNvSpPr txBox="1">
            <a:spLocks/>
          </p:cNvSpPr>
          <p:nvPr/>
        </p:nvSpPr>
        <p:spPr>
          <a:xfrm>
            <a:off x="8148441" y="2551309"/>
            <a:ext cx="592422" cy="264329"/>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DE</a:t>
            </a:r>
          </a:p>
        </p:txBody>
      </p:sp>
      <p:sp>
        <p:nvSpPr>
          <p:cNvPr id="8" name="Utils">
            <a:extLst>
              <a:ext uri="{FF2B5EF4-FFF2-40B4-BE49-F238E27FC236}">
                <a16:creationId xmlns:a16="http://schemas.microsoft.com/office/drawing/2014/main" id="{68FFC2F0-179E-7153-D797-68FFAC73C68F}"/>
              </a:ext>
            </a:extLst>
          </p:cNvPr>
          <p:cNvSpPr txBox="1">
            <a:spLocks/>
          </p:cNvSpPr>
          <p:nvPr/>
        </p:nvSpPr>
        <p:spPr>
          <a:xfrm>
            <a:off x="5766166" y="1748235"/>
            <a:ext cx="815055"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Utils</a:t>
            </a:r>
          </a:p>
        </p:txBody>
      </p:sp>
    </p:spTree>
    <p:extLst>
      <p:ext uri="{BB962C8B-B14F-4D97-AF65-F5344CB8AC3E}">
        <p14:creationId xmlns:p14="http://schemas.microsoft.com/office/powerpoint/2010/main" val="2345209760"/>
      </p:ext>
    </p:extLst>
  </p:cSld>
  <p:clrMapOvr>
    <a:masterClrMapping/>
  </p:clrMapOvr>
  <mc:AlternateContent xmlns:mc="http://schemas.openxmlformats.org/markup-compatibility/2006" xmlns:p159="http://schemas.microsoft.com/office/powerpoint/2015/09/main">
    <mc:Choice Requires="p159">
      <p:transition advClick="0" advTm="0">
        <p159:morph option="byChar"/>
      </p:transition>
    </mc:Choice>
    <mc:Fallback xmlns="">
      <p:transition advClick="0" advTm="0">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metaboPipe image">
            <a:extLst>
              <a:ext uri="{FF2B5EF4-FFF2-40B4-BE49-F238E27FC236}">
                <a16:creationId xmlns:a16="http://schemas.microsoft.com/office/drawing/2014/main" id="{21C13FC0-C1D2-6BFB-52C1-84261C652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99879" y="5514975"/>
            <a:ext cx="1087346" cy="1247775"/>
          </a:xfrm>
          <a:prstGeom prst="rect">
            <a:avLst/>
          </a:prstGeom>
        </p:spPr>
      </p:pic>
      <p:sp>
        <p:nvSpPr>
          <p:cNvPr id="28" name="Title">
            <a:extLst>
              <a:ext uri="{FF2B5EF4-FFF2-40B4-BE49-F238E27FC236}">
                <a16:creationId xmlns:a16="http://schemas.microsoft.com/office/drawing/2014/main" id="{CB680189-7E07-2E9E-B1C4-D88AD98C83E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Results</a:t>
            </a:r>
          </a:p>
        </p:txBody>
      </p:sp>
      <p:sp>
        <p:nvSpPr>
          <p:cNvPr id="30" name="Scaling Sel">
            <a:extLst>
              <a:ext uri="{FF2B5EF4-FFF2-40B4-BE49-F238E27FC236}">
                <a16:creationId xmlns:a16="http://schemas.microsoft.com/office/drawing/2014/main" id="{CF88A057-45E2-BFB6-115E-33086B286DBA}"/>
              </a:ext>
            </a:extLst>
          </p:cNvPr>
          <p:cNvSpPr/>
          <p:nvPr/>
        </p:nvSpPr>
        <p:spPr>
          <a:xfrm>
            <a:off x="9806006" y="2066526"/>
            <a:ext cx="1226999" cy="341808"/>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caling">
            <a:extLst>
              <a:ext uri="{FF2B5EF4-FFF2-40B4-BE49-F238E27FC236}">
                <a16:creationId xmlns:a16="http://schemas.microsoft.com/office/drawing/2014/main" id="{94160735-FB48-B5C1-478E-1826C95009F3}"/>
              </a:ext>
            </a:extLst>
          </p:cNvPr>
          <p:cNvSpPr txBox="1">
            <a:spLocks/>
          </p:cNvSpPr>
          <p:nvPr/>
        </p:nvSpPr>
        <p:spPr>
          <a:xfrm>
            <a:off x="9806006" y="2066005"/>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26" name="Transformation Sel">
            <a:extLst>
              <a:ext uri="{FF2B5EF4-FFF2-40B4-BE49-F238E27FC236}">
                <a16:creationId xmlns:a16="http://schemas.microsoft.com/office/drawing/2014/main" id="{4BE64C53-D6FE-079A-C99D-3D0637B8DB5F}"/>
              </a:ext>
            </a:extLst>
          </p:cNvPr>
          <p:cNvSpPr/>
          <p:nvPr/>
        </p:nvSpPr>
        <p:spPr>
          <a:xfrm>
            <a:off x="7562138" y="2066526"/>
            <a:ext cx="2076760" cy="341808"/>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ansformation">
            <a:extLst>
              <a:ext uri="{FF2B5EF4-FFF2-40B4-BE49-F238E27FC236}">
                <a16:creationId xmlns:a16="http://schemas.microsoft.com/office/drawing/2014/main" id="{D7CE8F93-1826-913E-7C00-0F1354731329}"/>
              </a:ext>
            </a:extLst>
          </p:cNvPr>
          <p:cNvSpPr txBox="1">
            <a:spLocks/>
          </p:cNvSpPr>
          <p:nvPr/>
        </p:nvSpPr>
        <p:spPr>
          <a:xfrm>
            <a:off x="7562138" y="20665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17" name="Normalization Sel">
            <a:extLst>
              <a:ext uri="{FF2B5EF4-FFF2-40B4-BE49-F238E27FC236}">
                <a16:creationId xmlns:a16="http://schemas.microsoft.com/office/drawing/2014/main" id="{C0C7B49C-3BA3-6121-02EE-F63640FE14C1}"/>
              </a:ext>
            </a:extLst>
          </p:cNvPr>
          <p:cNvSpPr/>
          <p:nvPr/>
        </p:nvSpPr>
        <p:spPr>
          <a:xfrm>
            <a:off x="5541574" y="2066526"/>
            <a:ext cx="1853456" cy="341808"/>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rmalization">
            <a:extLst>
              <a:ext uri="{FF2B5EF4-FFF2-40B4-BE49-F238E27FC236}">
                <a16:creationId xmlns:a16="http://schemas.microsoft.com/office/drawing/2014/main" id="{EDD307DC-E534-0184-28C7-51B04952589E}"/>
              </a:ext>
            </a:extLst>
          </p:cNvPr>
          <p:cNvSpPr txBox="1">
            <a:spLocks/>
          </p:cNvSpPr>
          <p:nvPr/>
        </p:nvSpPr>
        <p:spPr>
          <a:xfrm>
            <a:off x="5541574" y="2066526"/>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14" name="Batch Sel">
            <a:extLst>
              <a:ext uri="{FF2B5EF4-FFF2-40B4-BE49-F238E27FC236}">
                <a16:creationId xmlns:a16="http://schemas.microsoft.com/office/drawing/2014/main" id="{1DC2C85D-36F3-59D9-F947-452A2D1F9CEC}"/>
              </a:ext>
            </a:extLst>
          </p:cNvPr>
          <p:cNvSpPr/>
          <p:nvPr/>
        </p:nvSpPr>
        <p:spPr>
          <a:xfrm>
            <a:off x="3297706" y="2066526"/>
            <a:ext cx="2076760" cy="341808"/>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Batch Correction">
            <a:extLst>
              <a:ext uri="{FF2B5EF4-FFF2-40B4-BE49-F238E27FC236}">
                <a16:creationId xmlns:a16="http://schemas.microsoft.com/office/drawing/2014/main" id="{85BB713F-7945-0E44-78F3-447EDAC4E275}"/>
              </a:ext>
            </a:extLst>
          </p:cNvPr>
          <p:cNvSpPr txBox="1">
            <a:spLocks/>
          </p:cNvSpPr>
          <p:nvPr/>
        </p:nvSpPr>
        <p:spPr>
          <a:xfrm>
            <a:off x="3297706" y="20665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5" name="Imputation Sel">
            <a:extLst>
              <a:ext uri="{FF2B5EF4-FFF2-40B4-BE49-F238E27FC236}">
                <a16:creationId xmlns:a16="http://schemas.microsoft.com/office/drawing/2014/main" id="{0DAE1EA2-3D70-CECB-FEF7-095CBA5AD27A}"/>
              </a:ext>
            </a:extLst>
          </p:cNvPr>
          <p:cNvSpPr/>
          <p:nvPr/>
        </p:nvSpPr>
        <p:spPr>
          <a:xfrm>
            <a:off x="1646186" y="2066526"/>
            <a:ext cx="1484412" cy="341808"/>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mputation">
            <a:extLst>
              <a:ext uri="{FF2B5EF4-FFF2-40B4-BE49-F238E27FC236}">
                <a16:creationId xmlns:a16="http://schemas.microsoft.com/office/drawing/2014/main" id="{2110ED6B-7C09-1B74-F464-3EC1FFD6C9C9}"/>
              </a:ext>
            </a:extLst>
          </p:cNvPr>
          <p:cNvSpPr txBox="1">
            <a:spLocks/>
          </p:cNvSpPr>
          <p:nvPr/>
        </p:nvSpPr>
        <p:spPr>
          <a:xfrm>
            <a:off x="1654936" y="206652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13" name="Filtering Sel">
            <a:extLst>
              <a:ext uri="{FF2B5EF4-FFF2-40B4-BE49-F238E27FC236}">
                <a16:creationId xmlns:a16="http://schemas.microsoft.com/office/drawing/2014/main" id="{DF0DF8CC-6464-CDE2-F8B6-BF8366C617F4}"/>
              </a:ext>
            </a:extLst>
          </p:cNvPr>
          <p:cNvSpPr/>
          <p:nvPr/>
        </p:nvSpPr>
        <p:spPr>
          <a:xfrm>
            <a:off x="167109" y="2065483"/>
            <a:ext cx="1311969" cy="343895"/>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iltering">
            <a:extLst>
              <a:ext uri="{FF2B5EF4-FFF2-40B4-BE49-F238E27FC236}">
                <a16:creationId xmlns:a16="http://schemas.microsoft.com/office/drawing/2014/main" id="{D30C6BD6-9535-F357-FE7D-646D083EB8EB}"/>
              </a:ext>
            </a:extLst>
          </p:cNvPr>
          <p:cNvSpPr txBox="1">
            <a:spLocks/>
          </p:cNvSpPr>
          <p:nvPr/>
        </p:nvSpPr>
        <p:spPr>
          <a:xfrm>
            <a:off x="167109" y="2066526"/>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pic>
        <p:nvPicPr>
          <p:cNvPr id="3" name="Graphic 2" descr="Database with solid fill">
            <a:extLst>
              <a:ext uri="{FF2B5EF4-FFF2-40B4-BE49-F238E27FC236}">
                <a16:creationId xmlns:a16="http://schemas.microsoft.com/office/drawing/2014/main" id="{9760A26E-E8F5-B141-148C-F181BF8208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2745" y="4498866"/>
            <a:ext cx="914400" cy="914400"/>
          </a:xfrm>
          <a:prstGeom prst="rect">
            <a:avLst/>
          </a:prstGeom>
        </p:spPr>
      </p:pic>
      <p:pic>
        <p:nvPicPr>
          <p:cNvPr id="48" name="Graphic 47" descr="Rectangular Prism with solid fill">
            <a:extLst>
              <a:ext uri="{FF2B5EF4-FFF2-40B4-BE49-F238E27FC236}">
                <a16:creationId xmlns:a16="http://schemas.microsoft.com/office/drawing/2014/main" id="{B7EB43D6-DA6D-48A0-C230-FDAB7113171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443981" y="927097"/>
            <a:ext cx="914400" cy="914400"/>
          </a:xfrm>
          <a:prstGeom prst="rect">
            <a:avLst/>
          </a:prstGeom>
        </p:spPr>
      </p:pic>
      <p:sp>
        <p:nvSpPr>
          <p:cNvPr id="9" name="Utils Sel">
            <a:extLst>
              <a:ext uri="{FF2B5EF4-FFF2-40B4-BE49-F238E27FC236}">
                <a16:creationId xmlns:a16="http://schemas.microsoft.com/office/drawing/2014/main" id="{1CC6BCCB-F29F-B8C3-F1E6-A5AC9E6B52E5}"/>
              </a:ext>
            </a:extLst>
          </p:cNvPr>
          <p:cNvSpPr/>
          <p:nvPr/>
        </p:nvSpPr>
        <p:spPr>
          <a:xfrm>
            <a:off x="4874663" y="4614258"/>
            <a:ext cx="2442674" cy="683617"/>
          </a:xfrm>
          <a:prstGeom prst="round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Utils">
            <a:extLst>
              <a:ext uri="{FF2B5EF4-FFF2-40B4-BE49-F238E27FC236}">
                <a16:creationId xmlns:a16="http://schemas.microsoft.com/office/drawing/2014/main" id="{13103AD2-78F9-B8B7-4AC9-3705EA9D2599}"/>
              </a:ext>
            </a:extLst>
          </p:cNvPr>
          <p:cNvSpPr txBox="1">
            <a:spLocks/>
          </p:cNvSpPr>
          <p:nvPr/>
        </p:nvSpPr>
        <p:spPr>
          <a:xfrm>
            <a:off x="5688473" y="4614259"/>
            <a:ext cx="815055"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Utils</a:t>
            </a:r>
          </a:p>
        </p:txBody>
      </p:sp>
      <p:sp>
        <p:nvSpPr>
          <p:cNvPr id="6" name="Title">
            <a:extLst>
              <a:ext uri="{FF2B5EF4-FFF2-40B4-BE49-F238E27FC236}">
                <a16:creationId xmlns:a16="http://schemas.microsoft.com/office/drawing/2014/main" id="{41E28F54-4FED-35A4-779A-4E6AC4C8324A}"/>
              </a:ext>
            </a:extLst>
          </p:cNvPr>
          <p:cNvSpPr txBox="1">
            <a:spLocks/>
          </p:cNvSpPr>
          <p:nvPr/>
        </p:nvSpPr>
        <p:spPr>
          <a:xfrm>
            <a:off x="4874663" y="4956066"/>
            <a:ext cx="2442674" cy="34180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Create DatasetExperiment</a:t>
            </a:r>
          </a:p>
        </p:txBody>
      </p:sp>
      <p:grpSp>
        <p:nvGrpSpPr>
          <p:cNvPr id="12" name="Group 11">
            <a:extLst>
              <a:ext uri="{FF2B5EF4-FFF2-40B4-BE49-F238E27FC236}">
                <a16:creationId xmlns:a16="http://schemas.microsoft.com/office/drawing/2014/main" id="{9A721748-73BA-6193-B2F4-BA752AFD7CBA}"/>
              </a:ext>
            </a:extLst>
          </p:cNvPr>
          <p:cNvGrpSpPr/>
          <p:nvPr/>
        </p:nvGrpSpPr>
        <p:grpSpPr>
          <a:xfrm>
            <a:off x="3367841" y="3773270"/>
            <a:ext cx="914400" cy="2365592"/>
            <a:chOff x="3445534" y="907246"/>
            <a:chExt cx="914400" cy="2365592"/>
          </a:xfrm>
        </p:grpSpPr>
        <p:pic>
          <p:nvPicPr>
            <p:cNvPr id="2" name="Graphic 1" descr="Table outline">
              <a:extLst>
                <a:ext uri="{FF2B5EF4-FFF2-40B4-BE49-F238E27FC236}">
                  <a16:creationId xmlns:a16="http://schemas.microsoft.com/office/drawing/2014/main" id="{7E9DCCA4-9779-B5CA-6709-8864604E4A4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45534" y="1632842"/>
              <a:ext cx="914400" cy="914400"/>
            </a:xfrm>
            <a:prstGeom prst="rect">
              <a:avLst/>
            </a:prstGeom>
          </p:spPr>
        </p:pic>
        <p:pic>
          <p:nvPicPr>
            <p:cNvPr id="4" name="Graphic 3" descr="Table outline">
              <a:extLst>
                <a:ext uri="{FF2B5EF4-FFF2-40B4-BE49-F238E27FC236}">
                  <a16:creationId xmlns:a16="http://schemas.microsoft.com/office/drawing/2014/main" id="{70A79C67-E1F4-8444-F61D-D30E2A28346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45534" y="2358438"/>
              <a:ext cx="914400" cy="914400"/>
            </a:xfrm>
            <a:prstGeom prst="rect">
              <a:avLst/>
            </a:prstGeom>
          </p:spPr>
        </p:pic>
        <p:pic>
          <p:nvPicPr>
            <p:cNvPr id="7" name="Graphic 6" descr="Table outline">
              <a:extLst>
                <a:ext uri="{FF2B5EF4-FFF2-40B4-BE49-F238E27FC236}">
                  <a16:creationId xmlns:a16="http://schemas.microsoft.com/office/drawing/2014/main" id="{9059257C-3391-B9B0-9D5B-A9A312666EA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45534" y="907246"/>
              <a:ext cx="914400" cy="914400"/>
            </a:xfrm>
            <a:prstGeom prst="rect">
              <a:avLst/>
            </a:prstGeom>
          </p:spPr>
        </p:pic>
      </p:grpSp>
      <p:cxnSp>
        <p:nvCxnSpPr>
          <p:cNvPr id="16" name="Straight Arrow Connector 15">
            <a:extLst>
              <a:ext uri="{FF2B5EF4-FFF2-40B4-BE49-F238E27FC236}">
                <a16:creationId xmlns:a16="http://schemas.microsoft.com/office/drawing/2014/main" id="{D2C70C4A-7657-621F-8238-2EAE4997B761}"/>
              </a:ext>
            </a:extLst>
          </p:cNvPr>
          <p:cNvCxnSpPr>
            <a:endCxn id="9" idx="1"/>
          </p:cNvCxnSpPr>
          <p:nvPr/>
        </p:nvCxnSpPr>
        <p:spPr>
          <a:xfrm>
            <a:off x="4282241" y="4956066"/>
            <a:ext cx="592422" cy="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7919B5AE-42CB-220A-926D-55AD5C485482}"/>
              </a:ext>
            </a:extLst>
          </p:cNvPr>
          <p:cNvCxnSpPr>
            <a:cxnSpLocks/>
            <a:stCxn id="4" idx="3"/>
            <a:endCxn id="9" idx="1"/>
          </p:cNvCxnSpPr>
          <p:nvPr/>
        </p:nvCxnSpPr>
        <p:spPr>
          <a:xfrm flipV="1">
            <a:off x="4282241" y="4956067"/>
            <a:ext cx="592422" cy="725595"/>
          </a:xfrm>
          <a:prstGeom prst="curved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7" name="Connector: Elbow 36">
            <a:extLst>
              <a:ext uri="{FF2B5EF4-FFF2-40B4-BE49-F238E27FC236}">
                <a16:creationId xmlns:a16="http://schemas.microsoft.com/office/drawing/2014/main" id="{0235FEAF-A522-11D2-2212-0F9B5511C664}"/>
              </a:ext>
            </a:extLst>
          </p:cNvPr>
          <p:cNvCxnSpPr>
            <a:cxnSpLocks/>
            <a:stCxn id="7" idx="3"/>
            <a:endCxn id="9" idx="1"/>
          </p:cNvCxnSpPr>
          <p:nvPr/>
        </p:nvCxnSpPr>
        <p:spPr>
          <a:xfrm>
            <a:off x="4282241" y="4230470"/>
            <a:ext cx="592422" cy="725597"/>
          </a:xfrm>
          <a:prstGeom prst="curved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50" name="Graphic 49" descr="Cube with solid fill">
            <a:extLst>
              <a:ext uri="{FF2B5EF4-FFF2-40B4-BE49-F238E27FC236}">
                <a16:creationId xmlns:a16="http://schemas.microsoft.com/office/drawing/2014/main" id="{54E185B7-EB86-8C5D-515C-DA6EDA8EF24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09759" y="4498866"/>
            <a:ext cx="914400" cy="914400"/>
          </a:xfrm>
          <a:prstGeom prst="rect">
            <a:avLst/>
          </a:prstGeom>
        </p:spPr>
      </p:pic>
      <p:cxnSp>
        <p:nvCxnSpPr>
          <p:cNvPr id="51" name="Connector: Elbow 36">
            <a:extLst>
              <a:ext uri="{FF2B5EF4-FFF2-40B4-BE49-F238E27FC236}">
                <a16:creationId xmlns:a16="http://schemas.microsoft.com/office/drawing/2014/main" id="{0AA3B9F7-86DC-6655-E820-8564C358046A}"/>
              </a:ext>
            </a:extLst>
          </p:cNvPr>
          <p:cNvCxnSpPr>
            <a:cxnSpLocks/>
            <a:stCxn id="9" idx="3"/>
            <a:endCxn id="50" idx="1"/>
          </p:cNvCxnSpPr>
          <p:nvPr/>
        </p:nvCxnSpPr>
        <p:spPr>
          <a:xfrm flipV="1">
            <a:off x="7317337" y="4956066"/>
            <a:ext cx="592422" cy="1"/>
          </a:xfrm>
          <a:prstGeom prst="curved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57" name="Title">
            <a:extLst>
              <a:ext uri="{FF2B5EF4-FFF2-40B4-BE49-F238E27FC236}">
                <a16:creationId xmlns:a16="http://schemas.microsoft.com/office/drawing/2014/main" id="{5FA8A830-FFEA-0557-D90C-3B4EF54A122A}"/>
              </a:ext>
            </a:extLst>
          </p:cNvPr>
          <p:cNvSpPr txBox="1">
            <a:spLocks/>
          </p:cNvSpPr>
          <p:nvPr/>
        </p:nvSpPr>
        <p:spPr>
          <a:xfrm>
            <a:off x="8070748" y="5417333"/>
            <a:ext cx="592422" cy="264329"/>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DE</a:t>
            </a:r>
          </a:p>
        </p:txBody>
      </p:sp>
      <p:pic>
        <p:nvPicPr>
          <p:cNvPr id="10" name="Graphic 9" descr="Cube with solid fill">
            <a:extLst>
              <a:ext uri="{FF2B5EF4-FFF2-40B4-BE49-F238E27FC236}">
                <a16:creationId xmlns:a16="http://schemas.microsoft.com/office/drawing/2014/main" id="{C27AFA94-D9BE-8F2E-2D1F-17504BE41BA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65894" y="745773"/>
            <a:ext cx="914400" cy="914400"/>
          </a:xfrm>
          <a:prstGeom prst="rect">
            <a:avLst/>
          </a:prstGeom>
        </p:spPr>
      </p:pic>
      <p:cxnSp>
        <p:nvCxnSpPr>
          <p:cNvPr id="24" name="Straight Arrow Connector 23">
            <a:extLst>
              <a:ext uri="{FF2B5EF4-FFF2-40B4-BE49-F238E27FC236}">
                <a16:creationId xmlns:a16="http://schemas.microsoft.com/office/drawing/2014/main" id="{41C3DDEA-0877-A699-76EB-774FC5D53466}"/>
              </a:ext>
            </a:extLst>
          </p:cNvPr>
          <p:cNvCxnSpPr>
            <a:cxnSpLocks/>
            <a:stCxn id="10" idx="2"/>
            <a:endCxn id="13" idx="0"/>
          </p:cNvCxnSpPr>
          <p:nvPr/>
        </p:nvCxnSpPr>
        <p:spPr>
          <a:xfrm>
            <a:off x="823094" y="1660173"/>
            <a:ext cx="0" cy="40531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33" name="Graphic 32" descr="Cube with solid fill">
            <a:extLst>
              <a:ext uri="{FF2B5EF4-FFF2-40B4-BE49-F238E27FC236}">
                <a16:creationId xmlns:a16="http://schemas.microsoft.com/office/drawing/2014/main" id="{446A58C4-B3B8-0817-B318-79F5D0E51F6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36279" y="745773"/>
            <a:ext cx="914400" cy="914400"/>
          </a:xfrm>
          <a:prstGeom prst="rect">
            <a:avLst/>
          </a:prstGeom>
        </p:spPr>
      </p:pic>
      <p:cxnSp>
        <p:nvCxnSpPr>
          <p:cNvPr id="34" name="Straight Arrow Connector 33">
            <a:extLst>
              <a:ext uri="{FF2B5EF4-FFF2-40B4-BE49-F238E27FC236}">
                <a16:creationId xmlns:a16="http://schemas.microsoft.com/office/drawing/2014/main" id="{AD8C8CCD-4BF0-78B8-ECB8-12405BAB0964}"/>
              </a:ext>
            </a:extLst>
          </p:cNvPr>
          <p:cNvCxnSpPr>
            <a:cxnSpLocks/>
            <a:stCxn id="33" idx="2"/>
            <a:endCxn id="20" idx="0"/>
          </p:cNvCxnSpPr>
          <p:nvPr/>
        </p:nvCxnSpPr>
        <p:spPr>
          <a:xfrm flipH="1">
            <a:off x="2388392" y="1660173"/>
            <a:ext cx="5087" cy="406353"/>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38" name="Graphic 37" descr="Cube with solid fill">
            <a:extLst>
              <a:ext uri="{FF2B5EF4-FFF2-40B4-BE49-F238E27FC236}">
                <a16:creationId xmlns:a16="http://schemas.microsoft.com/office/drawing/2014/main" id="{33667779-ADC8-2F94-1AFB-CFFA0EE2ED5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878886" y="739921"/>
            <a:ext cx="914400" cy="914400"/>
          </a:xfrm>
          <a:prstGeom prst="rect">
            <a:avLst/>
          </a:prstGeom>
        </p:spPr>
      </p:pic>
      <p:cxnSp>
        <p:nvCxnSpPr>
          <p:cNvPr id="39" name="Straight Arrow Connector 38">
            <a:extLst>
              <a:ext uri="{FF2B5EF4-FFF2-40B4-BE49-F238E27FC236}">
                <a16:creationId xmlns:a16="http://schemas.microsoft.com/office/drawing/2014/main" id="{9A655A59-B9AC-79C3-1B0E-493B3FEAC742}"/>
              </a:ext>
            </a:extLst>
          </p:cNvPr>
          <p:cNvCxnSpPr>
            <a:cxnSpLocks/>
            <a:stCxn id="38" idx="2"/>
            <a:endCxn id="21" idx="0"/>
          </p:cNvCxnSpPr>
          <p:nvPr/>
        </p:nvCxnSpPr>
        <p:spPr>
          <a:xfrm>
            <a:off x="4336086" y="1654321"/>
            <a:ext cx="0" cy="412205"/>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41" name="Graphic 40" descr="Cube with solid fill">
            <a:extLst>
              <a:ext uri="{FF2B5EF4-FFF2-40B4-BE49-F238E27FC236}">
                <a16:creationId xmlns:a16="http://schemas.microsoft.com/office/drawing/2014/main" id="{ED4F57CB-4B18-25E3-4541-D718FA1609B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012683" y="745773"/>
            <a:ext cx="914400" cy="914400"/>
          </a:xfrm>
          <a:prstGeom prst="rect">
            <a:avLst/>
          </a:prstGeom>
        </p:spPr>
      </p:pic>
      <p:cxnSp>
        <p:nvCxnSpPr>
          <p:cNvPr id="42" name="Straight Arrow Connector 41">
            <a:extLst>
              <a:ext uri="{FF2B5EF4-FFF2-40B4-BE49-F238E27FC236}">
                <a16:creationId xmlns:a16="http://schemas.microsoft.com/office/drawing/2014/main" id="{E10A1CC8-EBA2-5896-F8F3-899333AFA4C8}"/>
              </a:ext>
            </a:extLst>
          </p:cNvPr>
          <p:cNvCxnSpPr>
            <a:cxnSpLocks/>
            <a:stCxn id="41" idx="2"/>
            <a:endCxn id="17" idx="0"/>
          </p:cNvCxnSpPr>
          <p:nvPr/>
        </p:nvCxnSpPr>
        <p:spPr>
          <a:xfrm flipH="1">
            <a:off x="6468302" y="1660173"/>
            <a:ext cx="1581" cy="406353"/>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45" name="Graphic 44" descr="Cube with solid fill">
            <a:extLst>
              <a:ext uri="{FF2B5EF4-FFF2-40B4-BE49-F238E27FC236}">
                <a16:creationId xmlns:a16="http://schemas.microsoft.com/office/drawing/2014/main" id="{1A2B8587-0020-D9ED-8330-AAE35252202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40955" y="745773"/>
            <a:ext cx="914400" cy="914400"/>
          </a:xfrm>
          <a:prstGeom prst="rect">
            <a:avLst/>
          </a:prstGeom>
        </p:spPr>
      </p:pic>
      <p:cxnSp>
        <p:nvCxnSpPr>
          <p:cNvPr id="46" name="Straight Arrow Connector 45">
            <a:extLst>
              <a:ext uri="{FF2B5EF4-FFF2-40B4-BE49-F238E27FC236}">
                <a16:creationId xmlns:a16="http://schemas.microsoft.com/office/drawing/2014/main" id="{1C226B2D-86D6-DF4D-FA88-7F0BD21FA1AE}"/>
              </a:ext>
            </a:extLst>
          </p:cNvPr>
          <p:cNvCxnSpPr>
            <a:cxnSpLocks/>
            <a:stCxn id="45" idx="2"/>
            <a:endCxn id="26" idx="0"/>
          </p:cNvCxnSpPr>
          <p:nvPr/>
        </p:nvCxnSpPr>
        <p:spPr>
          <a:xfrm>
            <a:off x="8598155" y="1660173"/>
            <a:ext cx="2363" cy="406353"/>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47" name="Graphic 46" descr="Cube with solid fill">
            <a:extLst>
              <a:ext uri="{FF2B5EF4-FFF2-40B4-BE49-F238E27FC236}">
                <a16:creationId xmlns:a16="http://schemas.microsoft.com/office/drawing/2014/main" id="{DEBC87F8-23CC-D0D7-9A77-ECE600A25C7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962305" y="739921"/>
            <a:ext cx="914400" cy="914400"/>
          </a:xfrm>
          <a:prstGeom prst="rect">
            <a:avLst/>
          </a:prstGeom>
        </p:spPr>
      </p:pic>
      <p:cxnSp>
        <p:nvCxnSpPr>
          <p:cNvPr id="49" name="Straight Arrow Connector 48">
            <a:extLst>
              <a:ext uri="{FF2B5EF4-FFF2-40B4-BE49-F238E27FC236}">
                <a16:creationId xmlns:a16="http://schemas.microsoft.com/office/drawing/2014/main" id="{D7357FA5-16C4-788F-7AD9-85D80E69F507}"/>
              </a:ext>
            </a:extLst>
          </p:cNvPr>
          <p:cNvCxnSpPr>
            <a:cxnSpLocks/>
            <a:stCxn id="47" idx="2"/>
            <a:endCxn id="25" idx="0"/>
          </p:cNvCxnSpPr>
          <p:nvPr/>
        </p:nvCxnSpPr>
        <p:spPr>
          <a:xfrm>
            <a:off x="10419505" y="1654321"/>
            <a:ext cx="1" cy="41168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59" name="Graphic 58" descr="Cube with solid fill">
            <a:extLst>
              <a:ext uri="{FF2B5EF4-FFF2-40B4-BE49-F238E27FC236}">
                <a16:creationId xmlns:a16="http://schemas.microsoft.com/office/drawing/2014/main" id="{ACC4B039-1CD3-6FBA-1112-E4498996B84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65894" y="2901998"/>
            <a:ext cx="914400" cy="914400"/>
          </a:xfrm>
          <a:prstGeom prst="rect">
            <a:avLst/>
          </a:prstGeom>
        </p:spPr>
      </p:pic>
      <p:pic>
        <p:nvPicPr>
          <p:cNvPr id="60" name="Graphic 59" descr="Cube with solid fill">
            <a:extLst>
              <a:ext uri="{FF2B5EF4-FFF2-40B4-BE49-F238E27FC236}">
                <a16:creationId xmlns:a16="http://schemas.microsoft.com/office/drawing/2014/main" id="{3358B426-C699-F807-8135-F1A970700E8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31192" y="2901998"/>
            <a:ext cx="914400" cy="914400"/>
          </a:xfrm>
          <a:prstGeom prst="rect">
            <a:avLst/>
          </a:prstGeom>
        </p:spPr>
      </p:pic>
      <p:pic>
        <p:nvPicPr>
          <p:cNvPr id="61" name="Graphic 60" descr="Cube with solid fill">
            <a:extLst>
              <a:ext uri="{FF2B5EF4-FFF2-40B4-BE49-F238E27FC236}">
                <a16:creationId xmlns:a16="http://schemas.microsoft.com/office/drawing/2014/main" id="{BEE7C424-B46D-3632-8DB2-496281ACBA0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878886" y="2901998"/>
            <a:ext cx="914400" cy="914400"/>
          </a:xfrm>
          <a:prstGeom prst="rect">
            <a:avLst/>
          </a:prstGeom>
        </p:spPr>
      </p:pic>
      <p:pic>
        <p:nvPicPr>
          <p:cNvPr id="62" name="Graphic 61" descr="Cube with solid fill">
            <a:extLst>
              <a:ext uri="{FF2B5EF4-FFF2-40B4-BE49-F238E27FC236}">
                <a16:creationId xmlns:a16="http://schemas.microsoft.com/office/drawing/2014/main" id="{9F14CEFC-530B-8FB6-9121-D6D0D9233FC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012683" y="2901998"/>
            <a:ext cx="914400" cy="914400"/>
          </a:xfrm>
          <a:prstGeom prst="rect">
            <a:avLst/>
          </a:prstGeom>
        </p:spPr>
      </p:pic>
      <p:pic>
        <p:nvPicPr>
          <p:cNvPr id="63" name="Graphic 62" descr="Cube with solid fill">
            <a:extLst>
              <a:ext uri="{FF2B5EF4-FFF2-40B4-BE49-F238E27FC236}">
                <a16:creationId xmlns:a16="http://schemas.microsoft.com/office/drawing/2014/main" id="{224D3BCC-5DEE-1916-3E93-99E8461FABC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40955" y="2901998"/>
            <a:ext cx="914400" cy="914400"/>
          </a:xfrm>
          <a:prstGeom prst="rect">
            <a:avLst/>
          </a:prstGeom>
        </p:spPr>
      </p:pic>
      <p:pic>
        <p:nvPicPr>
          <p:cNvPr id="64" name="Graphic 63" descr="Cube with solid fill">
            <a:extLst>
              <a:ext uri="{FF2B5EF4-FFF2-40B4-BE49-F238E27FC236}">
                <a16:creationId xmlns:a16="http://schemas.microsoft.com/office/drawing/2014/main" id="{39CC41AF-D259-415A-CDD2-303F144C5F6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962305" y="2901998"/>
            <a:ext cx="914400" cy="914400"/>
          </a:xfrm>
          <a:prstGeom prst="rect">
            <a:avLst/>
          </a:prstGeom>
        </p:spPr>
      </p:pic>
      <p:cxnSp>
        <p:nvCxnSpPr>
          <p:cNvPr id="65" name="Straight Arrow Connector 64">
            <a:extLst>
              <a:ext uri="{FF2B5EF4-FFF2-40B4-BE49-F238E27FC236}">
                <a16:creationId xmlns:a16="http://schemas.microsoft.com/office/drawing/2014/main" id="{489191A2-E0DB-BAD4-DED8-9F69FC096B69}"/>
              </a:ext>
            </a:extLst>
          </p:cNvPr>
          <p:cNvCxnSpPr>
            <a:cxnSpLocks/>
            <a:stCxn id="25" idx="2"/>
            <a:endCxn id="64" idx="0"/>
          </p:cNvCxnSpPr>
          <p:nvPr/>
        </p:nvCxnSpPr>
        <p:spPr>
          <a:xfrm flipH="1">
            <a:off x="10419505" y="2408856"/>
            <a:ext cx="1" cy="493142"/>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14206A09-B492-2097-28D8-8B8E9A6C39AE}"/>
              </a:ext>
            </a:extLst>
          </p:cNvPr>
          <p:cNvCxnSpPr>
            <a:cxnSpLocks/>
            <a:stCxn id="23" idx="2"/>
            <a:endCxn id="63" idx="0"/>
          </p:cNvCxnSpPr>
          <p:nvPr/>
        </p:nvCxnSpPr>
        <p:spPr>
          <a:xfrm flipH="1">
            <a:off x="8598155" y="2408334"/>
            <a:ext cx="2363" cy="49366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A72DD165-0EED-7C9E-74C8-CCCDA05AF179}"/>
              </a:ext>
            </a:extLst>
          </p:cNvPr>
          <p:cNvCxnSpPr>
            <a:cxnSpLocks/>
            <a:stCxn id="17" idx="2"/>
            <a:endCxn id="62" idx="0"/>
          </p:cNvCxnSpPr>
          <p:nvPr/>
        </p:nvCxnSpPr>
        <p:spPr>
          <a:xfrm>
            <a:off x="6468302" y="2408334"/>
            <a:ext cx="1581" cy="49366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CE17CA78-63A5-AD8E-A083-DA2139B76375}"/>
              </a:ext>
            </a:extLst>
          </p:cNvPr>
          <p:cNvCxnSpPr>
            <a:cxnSpLocks/>
            <a:stCxn id="21" idx="2"/>
            <a:endCxn id="61" idx="0"/>
          </p:cNvCxnSpPr>
          <p:nvPr/>
        </p:nvCxnSpPr>
        <p:spPr>
          <a:xfrm>
            <a:off x="4336086" y="2408334"/>
            <a:ext cx="0" cy="49366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77D74E35-7E67-D2C3-268A-E46941EDB276}"/>
              </a:ext>
            </a:extLst>
          </p:cNvPr>
          <p:cNvCxnSpPr>
            <a:cxnSpLocks/>
            <a:stCxn id="20" idx="2"/>
            <a:endCxn id="60" idx="0"/>
          </p:cNvCxnSpPr>
          <p:nvPr/>
        </p:nvCxnSpPr>
        <p:spPr>
          <a:xfrm>
            <a:off x="2388392" y="2408334"/>
            <a:ext cx="0" cy="49366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7ED5704B-775F-2F3D-AC37-D750CC1E88DB}"/>
              </a:ext>
            </a:extLst>
          </p:cNvPr>
          <p:cNvCxnSpPr>
            <a:cxnSpLocks/>
            <a:stCxn id="19" idx="2"/>
            <a:endCxn id="59" idx="0"/>
          </p:cNvCxnSpPr>
          <p:nvPr/>
        </p:nvCxnSpPr>
        <p:spPr>
          <a:xfrm>
            <a:off x="823094" y="2408334"/>
            <a:ext cx="0" cy="49366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2430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25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25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250"/>
                                        <p:tgtEl>
                                          <p:spTgt spid="41"/>
                                        </p:tgtEl>
                                      </p:cBhvr>
                                    </p:animEffect>
                                  </p:childTnLst>
                                </p:cTn>
                              </p:par>
                              <p:par>
                                <p:cTn id="17" presetID="10"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25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250"/>
                                        <p:tgtEl>
                                          <p:spTgt spid="47"/>
                                        </p:tgtEl>
                                      </p:cBhvr>
                                    </p:animEffect>
                                  </p:childTnLst>
                                </p:cTn>
                              </p:par>
                            </p:childTnLst>
                          </p:cTn>
                        </p:par>
                        <p:par>
                          <p:cTn id="23" fill="hold">
                            <p:stCondLst>
                              <p:cond delay="250"/>
                            </p:stCondLst>
                            <p:childTnLst>
                              <p:par>
                                <p:cTn id="24" presetID="22" presetClass="entr" presetSubtype="1" fill="hold" nodeType="after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up)">
                                      <p:cBhvr>
                                        <p:cTn id="26" dur="250"/>
                                        <p:tgtEl>
                                          <p:spTgt spid="24"/>
                                        </p:tgtEl>
                                      </p:cBhvr>
                                    </p:animEffect>
                                  </p:childTnLst>
                                </p:cTn>
                              </p:par>
                              <p:par>
                                <p:cTn id="27" presetID="22" presetClass="entr" presetSubtype="1"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wipe(up)">
                                      <p:cBhvr>
                                        <p:cTn id="29" dur="250"/>
                                        <p:tgtEl>
                                          <p:spTgt spid="34"/>
                                        </p:tgtEl>
                                      </p:cBhvr>
                                    </p:animEffect>
                                  </p:childTnLst>
                                </p:cTn>
                              </p:par>
                              <p:par>
                                <p:cTn id="30" presetID="22" presetClass="entr" presetSubtype="1" fill="hold"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wipe(up)">
                                      <p:cBhvr>
                                        <p:cTn id="32" dur="250"/>
                                        <p:tgtEl>
                                          <p:spTgt spid="39"/>
                                        </p:tgtEl>
                                      </p:cBhvr>
                                    </p:animEffect>
                                  </p:childTnLst>
                                </p:cTn>
                              </p:par>
                              <p:par>
                                <p:cTn id="33" presetID="22" presetClass="entr" presetSubtype="1"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wipe(up)">
                                      <p:cBhvr>
                                        <p:cTn id="35" dur="250"/>
                                        <p:tgtEl>
                                          <p:spTgt spid="42"/>
                                        </p:tgtEl>
                                      </p:cBhvr>
                                    </p:animEffect>
                                  </p:childTnLst>
                                </p:cTn>
                              </p:par>
                              <p:par>
                                <p:cTn id="36" presetID="22" presetClass="entr" presetSubtype="1" fill="hold" nodeType="with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wipe(up)">
                                      <p:cBhvr>
                                        <p:cTn id="38" dur="250"/>
                                        <p:tgtEl>
                                          <p:spTgt spid="46"/>
                                        </p:tgtEl>
                                      </p:cBhvr>
                                    </p:animEffect>
                                  </p:childTnLst>
                                </p:cTn>
                              </p:par>
                              <p:par>
                                <p:cTn id="39" presetID="22" presetClass="entr" presetSubtype="1"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wipe(up)">
                                      <p:cBhvr>
                                        <p:cTn id="41" dur="250"/>
                                        <p:tgtEl>
                                          <p:spTgt spid="49"/>
                                        </p:tgtEl>
                                      </p:cBhvr>
                                    </p:animEffect>
                                  </p:childTnLst>
                                </p:cTn>
                              </p:par>
                            </p:childTnLst>
                          </p:cTn>
                        </p:par>
                        <p:par>
                          <p:cTn id="42" fill="hold">
                            <p:stCondLst>
                              <p:cond delay="500"/>
                            </p:stCondLst>
                            <p:childTnLst>
                              <p:par>
                                <p:cTn id="43" presetID="22" presetClass="entr" presetSubtype="1" fill="hold" nodeType="afterEffect">
                                  <p:stCondLst>
                                    <p:cond delay="0"/>
                                  </p:stCondLst>
                                  <p:childTnLst>
                                    <p:set>
                                      <p:cBhvr>
                                        <p:cTn id="44" dur="1" fill="hold">
                                          <p:stCondLst>
                                            <p:cond delay="0"/>
                                          </p:stCondLst>
                                        </p:cTn>
                                        <p:tgtEl>
                                          <p:spTgt spid="65"/>
                                        </p:tgtEl>
                                        <p:attrNameLst>
                                          <p:attrName>style.visibility</p:attrName>
                                        </p:attrNameLst>
                                      </p:cBhvr>
                                      <p:to>
                                        <p:strVal val="visible"/>
                                      </p:to>
                                    </p:set>
                                    <p:animEffect transition="in" filter="wipe(up)">
                                      <p:cBhvr>
                                        <p:cTn id="45" dur="250"/>
                                        <p:tgtEl>
                                          <p:spTgt spid="65"/>
                                        </p:tgtEl>
                                      </p:cBhvr>
                                    </p:animEffect>
                                  </p:childTnLst>
                                </p:cTn>
                              </p:par>
                              <p:par>
                                <p:cTn id="46" presetID="22" presetClass="entr" presetSubtype="1" fill="hold" nodeType="withEffect">
                                  <p:stCondLst>
                                    <p:cond delay="0"/>
                                  </p:stCondLst>
                                  <p:childTnLst>
                                    <p:set>
                                      <p:cBhvr>
                                        <p:cTn id="47" dur="1" fill="hold">
                                          <p:stCondLst>
                                            <p:cond delay="0"/>
                                          </p:stCondLst>
                                        </p:cTn>
                                        <p:tgtEl>
                                          <p:spTgt spid="68"/>
                                        </p:tgtEl>
                                        <p:attrNameLst>
                                          <p:attrName>style.visibility</p:attrName>
                                        </p:attrNameLst>
                                      </p:cBhvr>
                                      <p:to>
                                        <p:strVal val="visible"/>
                                      </p:to>
                                    </p:set>
                                    <p:animEffect transition="in" filter="wipe(up)">
                                      <p:cBhvr>
                                        <p:cTn id="48" dur="250"/>
                                        <p:tgtEl>
                                          <p:spTgt spid="68"/>
                                        </p:tgtEl>
                                      </p:cBhvr>
                                    </p:animEffect>
                                  </p:childTnLst>
                                </p:cTn>
                              </p:par>
                              <p:par>
                                <p:cTn id="49" presetID="22" presetClass="entr" presetSubtype="1" fill="hold" nodeType="withEffect">
                                  <p:stCondLst>
                                    <p:cond delay="0"/>
                                  </p:stCondLst>
                                  <p:childTnLst>
                                    <p:set>
                                      <p:cBhvr>
                                        <p:cTn id="50" dur="1" fill="hold">
                                          <p:stCondLst>
                                            <p:cond delay="0"/>
                                          </p:stCondLst>
                                        </p:cTn>
                                        <p:tgtEl>
                                          <p:spTgt spid="71"/>
                                        </p:tgtEl>
                                        <p:attrNameLst>
                                          <p:attrName>style.visibility</p:attrName>
                                        </p:attrNameLst>
                                      </p:cBhvr>
                                      <p:to>
                                        <p:strVal val="visible"/>
                                      </p:to>
                                    </p:set>
                                    <p:animEffect transition="in" filter="wipe(up)">
                                      <p:cBhvr>
                                        <p:cTn id="51" dur="250"/>
                                        <p:tgtEl>
                                          <p:spTgt spid="71"/>
                                        </p:tgtEl>
                                      </p:cBhvr>
                                    </p:animEffect>
                                  </p:childTnLst>
                                </p:cTn>
                              </p:par>
                              <p:par>
                                <p:cTn id="52" presetID="22" presetClass="entr" presetSubtype="1" fill="hold" nodeType="withEffect">
                                  <p:stCondLst>
                                    <p:cond delay="0"/>
                                  </p:stCondLst>
                                  <p:childTnLst>
                                    <p:set>
                                      <p:cBhvr>
                                        <p:cTn id="53" dur="1" fill="hold">
                                          <p:stCondLst>
                                            <p:cond delay="0"/>
                                          </p:stCondLst>
                                        </p:cTn>
                                        <p:tgtEl>
                                          <p:spTgt spid="74"/>
                                        </p:tgtEl>
                                        <p:attrNameLst>
                                          <p:attrName>style.visibility</p:attrName>
                                        </p:attrNameLst>
                                      </p:cBhvr>
                                      <p:to>
                                        <p:strVal val="visible"/>
                                      </p:to>
                                    </p:set>
                                    <p:animEffect transition="in" filter="wipe(up)">
                                      <p:cBhvr>
                                        <p:cTn id="54" dur="250"/>
                                        <p:tgtEl>
                                          <p:spTgt spid="74"/>
                                        </p:tgtEl>
                                      </p:cBhvr>
                                    </p:animEffect>
                                  </p:childTnLst>
                                </p:cTn>
                              </p:par>
                              <p:par>
                                <p:cTn id="55" presetID="22" presetClass="entr" presetSubtype="1" fill="hold" nodeType="withEffect">
                                  <p:stCondLst>
                                    <p:cond delay="0"/>
                                  </p:stCondLst>
                                  <p:childTnLst>
                                    <p:set>
                                      <p:cBhvr>
                                        <p:cTn id="56" dur="1" fill="hold">
                                          <p:stCondLst>
                                            <p:cond delay="0"/>
                                          </p:stCondLst>
                                        </p:cTn>
                                        <p:tgtEl>
                                          <p:spTgt spid="77"/>
                                        </p:tgtEl>
                                        <p:attrNameLst>
                                          <p:attrName>style.visibility</p:attrName>
                                        </p:attrNameLst>
                                      </p:cBhvr>
                                      <p:to>
                                        <p:strVal val="visible"/>
                                      </p:to>
                                    </p:set>
                                    <p:animEffect transition="in" filter="wipe(up)">
                                      <p:cBhvr>
                                        <p:cTn id="57" dur="250"/>
                                        <p:tgtEl>
                                          <p:spTgt spid="77"/>
                                        </p:tgtEl>
                                      </p:cBhvr>
                                    </p:animEffect>
                                  </p:childTnLst>
                                </p:cTn>
                              </p:par>
                              <p:par>
                                <p:cTn id="58" presetID="22" presetClass="entr" presetSubtype="1" fill="hold" nodeType="withEffect">
                                  <p:stCondLst>
                                    <p:cond delay="0"/>
                                  </p:stCondLst>
                                  <p:childTnLst>
                                    <p:set>
                                      <p:cBhvr>
                                        <p:cTn id="59" dur="1" fill="hold">
                                          <p:stCondLst>
                                            <p:cond delay="0"/>
                                          </p:stCondLst>
                                        </p:cTn>
                                        <p:tgtEl>
                                          <p:spTgt spid="80"/>
                                        </p:tgtEl>
                                        <p:attrNameLst>
                                          <p:attrName>style.visibility</p:attrName>
                                        </p:attrNameLst>
                                      </p:cBhvr>
                                      <p:to>
                                        <p:strVal val="visible"/>
                                      </p:to>
                                    </p:set>
                                    <p:animEffect transition="in" filter="wipe(up)">
                                      <p:cBhvr>
                                        <p:cTn id="60" dur="250"/>
                                        <p:tgtEl>
                                          <p:spTgt spid="80"/>
                                        </p:tgtEl>
                                      </p:cBhvr>
                                    </p:animEffect>
                                  </p:childTnLst>
                                </p:cTn>
                              </p:par>
                            </p:childTnLst>
                          </p:cTn>
                        </p:par>
                        <p:par>
                          <p:cTn id="61" fill="hold">
                            <p:stCondLst>
                              <p:cond delay="750"/>
                            </p:stCondLst>
                            <p:childTnLst>
                              <p:par>
                                <p:cTn id="62" presetID="10" presetClass="entr" presetSubtype="0" fill="hold" nodeType="afterEffect">
                                  <p:stCondLst>
                                    <p:cond delay="0"/>
                                  </p:stCondLst>
                                  <p:childTnLst>
                                    <p:set>
                                      <p:cBhvr>
                                        <p:cTn id="63" dur="1" fill="hold">
                                          <p:stCondLst>
                                            <p:cond delay="0"/>
                                          </p:stCondLst>
                                        </p:cTn>
                                        <p:tgtEl>
                                          <p:spTgt spid="59"/>
                                        </p:tgtEl>
                                        <p:attrNameLst>
                                          <p:attrName>style.visibility</p:attrName>
                                        </p:attrNameLst>
                                      </p:cBhvr>
                                      <p:to>
                                        <p:strVal val="visible"/>
                                      </p:to>
                                    </p:set>
                                    <p:animEffect transition="in" filter="fade">
                                      <p:cBhvr>
                                        <p:cTn id="64" dur="250"/>
                                        <p:tgtEl>
                                          <p:spTgt spid="59"/>
                                        </p:tgtEl>
                                      </p:cBhvr>
                                    </p:animEffect>
                                  </p:childTnLst>
                                </p:cTn>
                              </p:par>
                              <p:par>
                                <p:cTn id="65" presetID="10" presetClass="entr" presetSubtype="0" fill="hold" nodeType="withEffect">
                                  <p:stCondLst>
                                    <p:cond delay="0"/>
                                  </p:stCondLst>
                                  <p:childTnLst>
                                    <p:set>
                                      <p:cBhvr>
                                        <p:cTn id="66" dur="1" fill="hold">
                                          <p:stCondLst>
                                            <p:cond delay="0"/>
                                          </p:stCondLst>
                                        </p:cTn>
                                        <p:tgtEl>
                                          <p:spTgt spid="60"/>
                                        </p:tgtEl>
                                        <p:attrNameLst>
                                          <p:attrName>style.visibility</p:attrName>
                                        </p:attrNameLst>
                                      </p:cBhvr>
                                      <p:to>
                                        <p:strVal val="visible"/>
                                      </p:to>
                                    </p:set>
                                    <p:animEffect transition="in" filter="fade">
                                      <p:cBhvr>
                                        <p:cTn id="67" dur="250"/>
                                        <p:tgtEl>
                                          <p:spTgt spid="60"/>
                                        </p:tgtEl>
                                      </p:cBhvr>
                                    </p:animEffect>
                                  </p:childTnLst>
                                </p:cTn>
                              </p:par>
                              <p:par>
                                <p:cTn id="68" presetID="10" presetClass="entr" presetSubtype="0" fill="hold" nodeType="withEffect">
                                  <p:stCondLst>
                                    <p:cond delay="0"/>
                                  </p:stCondLst>
                                  <p:childTnLst>
                                    <p:set>
                                      <p:cBhvr>
                                        <p:cTn id="69" dur="1" fill="hold">
                                          <p:stCondLst>
                                            <p:cond delay="0"/>
                                          </p:stCondLst>
                                        </p:cTn>
                                        <p:tgtEl>
                                          <p:spTgt spid="61"/>
                                        </p:tgtEl>
                                        <p:attrNameLst>
                                          <p:attrName>style.visibility</p:attrName>
                                        </p:attrNameLst>
                                      </p:cBhvr>
                                      <p:to>
                                        <p:strVal val="visible"/>
                                      </p:to>
                                    </p:set>
                                    <p:animEffect transition="in" filter="fade">
                                      <p:cBhvr>
                                        <p:cTn id="70" dur="250"/>
                                        <p:tgtEl>
                                          <p:spTgt spid="61"/>
                                        </p:tgtEl>
                                      </p:cBhvr>
                                    </p:animEffect>
                                  </p:childTnLst>
                                </p:cTn>
                              </p:par>
                              <p:par>
                                <p:cTn id="71" presetID="10" presetClass="entr" presetSubtype="0" fill="hold" nodeType="withEffect">
                                  <p:stCondLst>
                                    <p:cond delay="0"/>
                                  </p:stCondLst>
                                  <p:childTnLst>
                                    <p:set>
                                      <p:cBhvr>
                                        <p:cTn id="72" dur="1" fill="hold">
                                          <p:stCondLst>
                                            <p:cond delay="0"/>
                                          </p:stCondLst>
                                        </p:cTn>
                                        <p:tgtEl>
                                          <p:spTgt spid="62"/>
                                        </p:tgtEl>
                                        <p:attrNameLst>
                                          <p:attrName>style.visibility</p:attrName>
                                        </p:attrNameLst>
                                      </p:cBhvr>
                                      <p:to>
                                        <p:strVal val="visible"/>
                                      </p:to>
                                    </p:set>
                                    <p:animEffect transition="in" filter="fade">
                                      <p:cBhvr>
                                        <p:cTn id="73" dur="250"/>
                                        <p:tgtEl>
                                          <p:spTgt spid="62"/>
                                        </p:tgtEl>
                                      </p:cBhvr>
                                    </p:animEffect>
                                  </p:childTnLst>
                                </p:cTn>
                              </p:par>
                              <p:par>
                                <p:cTn id="74" presetID="10" presetClass="entr" presetSubtype="0" fill="hold" nodeType="withEffect">
                                  <p:stCondLst>
                                    <p:cond delay="0"/>
                                  </p:stCondLst>
                                  <p:childTnLst>
                                    <p:set>
                                      <p:cBhvr>
                                        <p:cTn id="75" dur="1" fill="hold">
                                          <p:stCondLst>
                                            <p:cond delay="0"/>
                                          </p:stCondLst>
                                        </p:cTn>
                                        <p:tgtEl>
                                          <p:spTgt spid="63"/>
                                        </p:tgtEl>
                                        <p:attrNameLst>
                                          <p:attrName>style.visibility</p:attrName>
                                        </p:attrNameLst>
                                      </p:cBhvr>
                                      <p:to>
                                        <p:strVal val="visible"/>
                                      </p:to>
                                    </p:set>
                                    <p:animEffect transition="in" filter="fade">
                                      <p:cBhvr>
                                        <p:cTn id="76" dur="250"/>
                                        <p:tgtEl>
                                          <p:spTgt spid="63"/>
                                        </p:tgtEl>
                                      </p:cBhvr>
                                    </p:animEffect>
                                  </p:childTnLst>
                                </p:cTn>
                              </p:par>
                              <p:par>
                                <p:cTn id="77" presetID="10" presetClass="entr" presetSubtype="0" fill="hold" nodeType="with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fade">
                                      <p:cBhvr>
                                        <p:cTn id="79"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metaboPipe image">
            <a:extLst>
              <a:ext uri="{FF2B5EF4-FFF2-40B4-BE49-F238E27FC236}">
                <a16:creationId xmlns:a16="http://schemas.microsoft.com/office/drawing/2014/main" id="{21C13FC0-C1D2-6BFB-52C1-84261C652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99879" y="5514975"/>
            <a:ext cx="1087346" cy="1247775"/>
          </a:xfrm>
          <a:prstGeom prst="rect">
            <a:avLst/>
          </a:prstGeom>
        </p:spPr>
      </p:pic>
      <p:sp>
        <p:nvSpPr>
          <p:cNvPr id="28" name="Title">
            <a:extLst>
              <a:ext uri="{FF2B5EF4-FFF2-40B4-BE49-F238E27FC236}">
                <a16:creationId xmlns:a16="http://schemas.microsoft.com/office/drawing/2014/main" id="{CB680189-7E07-2E9E-B1C4-D88AD98C83E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Results</a:t>
            </a:r>
          </a:p>
        </p:txBody>
      </p:sp>
      <p:sp>
        <p:nvSpPr>
          <p:cNvPr id="30" name="Scaling Sel">
            <a:extLst>
              <a:ext uri="{FF2B5EF4-FFF2-40B4-BE49-F238E27FC236}">
                <a16:creationId xmlns:a16="http://schemas.microsoft.com/office/drawing/2014/main" id="{CF88A057-45E2-BFB6-115E-33086B286DBA}"/>
              </a:ext>
            </a:extLst>
          </p:cNvPr>
          <p:cNvSpPr/>
          <p:nvPr/>
        </p:nvSpPr>
        <p:spPr>
          <a:xfrm>
            <a:off x="9806006" y="656826"/>
            <a:ext cx="1226999" cy="341808"/>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caling">
            <a:extLst>
              <a:ext uri="{FF2B5EF4-FFF2-40B4-BE49-F238E27FC236}">
                <a16:creationId xmlns:a16="http://schemas.microsoft.com/office/drawing/2014/main" id="{94160735-FB48-B5C1-478E-1826C95009F3}"/>
              </a:ext>
            </a:extLst>
          </p:cNvPr>
          <p:cNvSpPr txBox="1">
            <a:spLocks/>
          </p:cNvSpPr>
          <p:nvPr/>
        </p:nvSpPr>
        <p:spPr>
          <a:xfrm>
            <a:off x="9806006" y="656305"/>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26" name="Transformation Sel">
            <a:extLst>
              <a:ext uri="{FF2B5EF4-FFF2-40B4-BE49-F238E27FC236}">
                <a16:creationId xmlns:a16="http://schemas.microsoft.com/office/drawing/2014/main" id="{4BE64C53-D6FE-079A-C99D-3D0637B8DB5F}"/>
              </a:ext>
            </a:extLst>
          </p:cNvPr>
          <p:cNvSpPr/>
          <p:nvPr/>
        </p:nvSpPr>
        <p:spPr>
          <a:xfrm>
            <a:off x="7562138" y="656826"/>
            <a:ext cx="2076760" cy="341808"/>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ansformation">
            <a:extLst>
              <a:ext uri="{FF2B5EF4-FFF2-40B4-BE49-F238E27FC236}">
                <a16:creationId xmlns:a16="http://schemas.microsoft.com/office/drawing/2014/main" id="{D7CE8F93-1826-913E-7C00-0F1354731329}"/>
              </a:ext>
            </a:extLst>
          </p:cNvPr>
          <p:cNvSpPr txBox="1">
            <a:spLocks/>
          </p:cNvSpPr>
          <p:nvPr/>
        </p:nvSpPr>
        <p:spPr>
          <a:xfrm>
            <a:off x="7562138"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17" name="Normalization Sel">
            <a:extLst>
              <a:ext uri="{FF2B5EF4-FFF2-40B4-BE49-F238E27FC236}">
                <a16:creationId xmlns:a16="http://schemas.microsoft.com/office/drawing/2014/main" id="{C0C7B49C-3BA3-6121-02EE-F63640FE14C1}"/>
              </a:ext>
            </a:extLst>
          </p:cNvPr>
          <p:cNvSpPr/>
          <p:nvPr/>
        </p:nvSpPr>
        <p:spPr>
          <a:xfrm>
            <a:off x="5541574" y="656826"/>
            <a:ext cx="1853456" cy="341808"/>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rmalization">
            <a:extLst>
              <a:ext uri="{FF2B5EF4-FFF2-40B4-BE49-F238E27FC236}">
                <a16:creationId xmlns:a16="http://schemas.microsoft.com/office/drawing/2014/main" id="{EDD307DC-E534-0184-28C7-51B04952589E}"/>
              </a:ext>
            </a:extLst>
          </p:cNvPr>
          <p:cNvSpPr txBox="1">
            <a:spLocks/>
          </p:cNvSpPr>
          <p:nvPr/>
        </p:nvSpPr>
        <p:spPr>
          <a:xfrm>
            <a:off x="5541574" y="656826"/>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14" name="Batch Sel">
            <a:extLst>
              <a:ext uri="{FF2B5EF4-FFF2-40B4-BE49-F238E27FC236}">
                <a16:creationId xmlns:a16="http://schemas.microsoft.com/office/drawing/2014/main" id="{1DC2C85D-36F3-59D9-F947-452A2D1F9CEC}"/>
              </a:ext>
            </a:extLst>
          </p:cNvPr>
          <p:cNvSpPr/>
          <p:nvPr/>
        </p:nvSpPr>
        <p:spPr>
          <a:xfrm>
            <a:off x="3297706" y="656826"/>
            <a:ext cx="2076760" cy="341808"/>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Batch Correction">
            <a:extLst>
              <a:ext uri="{FF2B5EF4-FFF2-40B4-BE49-F238E27FC236}">
                <a16:creationId xmlns:a16="http://schemas.microsoft.com/office/drawing/2014/main" id="{85BB713F-7945-0E44-78F3-447EDAC4E275}"/>
              </a:ext>
            </a:extLst>
          </p:cNvPr>
          <p:cNvSpPr txBox="1">
            <a:spLocks/>
          </p:cNvSpPr>
          <p:nvPr/>
        </p:nvSpPr>
        <p:spPr>
          <a:xfrm>
            <a:off x="3297706"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5" name="Imputation Sel">
            <a:extLst>
              <a:ext uri="{FF2B5EF4-FFF2-40B4-BE49-F238E27FC236}">
                <a16:creationId xmlns:a16="http://schemas.microsoft.com/office/drawing/2014/main" id="{0DAE1EA2-3D70-CECB-FEF7-095CBA5AD27A}"/>
              </a:ext>
            </a:extLst>
          </p:cNvPr>
          <p:cNvSpPr/>
          <p:nvPr/>
        </p:nvSpPr>
        <p:spPr>
          <a:xfrm>
            <a:off x="1646186" y="656826"/>
            <a:ext cx="1484412" cy="341808"/>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mputation">
            <a:extLst>
              <a:ext uri="{FF2B5EF4-FFF2-40B4-BE49-F238E27FC236}">
                <a16:creationId xmlns:a16="http://schemas.microsoft.com/office/drawing/2014/main" id="{2110ED6B-7C09-1B74-F464-3EC1FFD6C9C9}"/>
              </a:ext>
            </a:extLst>
          </p:cNvPr>
          <p:cNvSpPr txBox="1">
            <a:spLocks/>
          </p:cNvSpPr>
          <p:nvPr/>
        </p:nvSpPr>
        <p:spPr>
          <a:xfrm>
            <a:off x="1654936" y="65682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13" name="Filtering Sel">
            <a:extLst>
              <a:ext uri="{FF2B5EF4-FFF2-40B4-BE49-F238E27FC236}">
                <a16:creationId xmlns:a16="http://schemas.microsoft.com/office/drawing/2014/main" id="{DF0DF8CC-6464-CDE2-F8B6-BF8366C617F4}"/>
              </a:ext>
            </a:extLst>
          </p:cNvPr>
          <p:cNvSpPr/>
          <p:nvPr/>
        </p:nvSpPr>
        <p:spPr>
          <a:xfrm>
            <a:off x="167109" y="655783"/>
            <a:ext cx="1311969" cy="343895"/>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iltering">
            <a:extLst>
              <a:ext uri="{FF2B5EF4-FFF2-40B4-BE49-F238E27FC236}">
                <a16:creationId xmlns:a16="http://schemas.microsoft.com/office/drawing/2014/main" id="{D30C6BD6-9535-F357-FE7D-646D083EB8EB}"/>
              </a:ext>
            </a:extLst>
          </p:cNvPr>
          <p:cNvSpPr txBox="1">
            <a:spLocks/>
          </p:cNvSpPr>
          <p:nvPr/>
        </p:nvSpPr>
        <p:spPr>
          <a:xfrm>
            <a:off x="167109" y="656826"/>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pic>
        <p:nvPicPr>
          <p:cNvPr id="3" name="Graphic 2" descr="Database with solid fill">
            <a:extLst>
              <a:ext uri="{FF2B5EF4-FFF2-40B4-BE49-F238E27FC236}">
                <a16:creationId xmlns:a16="http://schemas.microsoft.com/office/drawing/2014/main" id="{9760A26E-E8F5-B141-148C-F181BF8208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 y="3503758"/>
            <a:ext cx="914400" cy="914400"/>
          </a:xfrm>
          <a:prstGeom prst="rect">
            <a:avLst/>
          </a:prstGeom>
        </p:spPr>
      </p:pic>
      <p:pic>
        <p:nvPicPr>
          <p:cNvPr id="48" name="Graphic 47" descr="Rectangular Prism with solid fill">
            <a:extLst>
              <a:ext uri="{FF2B5EF4-FFF2-40B4-BE49-F238E27FC236}">
                <a16:creationId xmlns:a16="http://schemas.microsoft.com/office/drawing/2014/main" id="{B7EB43D6-DA6D-48A0-C230-FDAB7113171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443981" y="927097"/>
            <a:ext cx="914400" cy="914400"/>
          </a:xfrm>
          <a:prstGeom prst="rect">
            <a:avLst/>
          </a:prstGeom>
        </p:spPr>
      </p:pic>
      <p:sp>
        <p:nvSpPr>
          <p:cNvPr id="41" name="Utils Sel">
            <a:extLst>
              <a:ext uri="{FF2B5EF4-FFF2-40B4-BE49-F238E27FC236}">
                <a16:creationId xmlns:a16="http://schemas.microsoft.com/office/drawing/2014/main" id="{F1963442-62CA-E124-FE53-5541C859AEDC}"/>
              </a:ext>
            </a:extLst>
          </p:cNvPr>
          <p:cNvSpPr/>
          <p:nvPr/>
        </p:nvSpPr>
        <p:spPr>
          <a:xfrm>
            <a:off x="4874663" y="4614258"/>
            <a:ext cx="2442674" cy="683617"/>
          </a:xfrm>
          <a:prstGeom prst="round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Utils">
            <a:extLst>
              <a:ext uri="{FF2B5EF4-FFF2-40B4-BE49-F238E27FC236}">
                <a16:creationId xmlns:a16="http://schemas.microsoft.com/office/drawing/2014/main" id="{5BB6B24C-E91E-D55D-F115-5EB3510E7460}"/>
              </a:ext>
            </a:extLst>
          </p:cNvPr>
          <p:cNvSpPr txBox="1">
            <a:spLocks/>
          </p:cNvSpPr>
          <p:nvPr/>
        </p:nvSpPr>
        <p:spPr>
          <a:xfrm>
            <a:off x="5688473" y="4614259"/>
            <a:ext cx="815055"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Utils</a:t>
            </a:r>
          </a:p>
        </p:txBody>
      </p:sp>
      <p:sp>
        <p:nvSpPr>
          <p:cNvPr id="43" name="Title">
            <a:extLst>
              <a:ext uri="{FF2B5EF4-FFF2-40B4-BE49-F238E27FC236}">
                <a16:creationId xmlns:a16="http://schemas.microsoft.com/office/drawing/2014/main" id="{CEF3377A-F0AE-7BD1-EDCE-C2511E220794}"/>
              </a:ext>
            </a:extLst>
          </p:cNvPr>
          <p:cNvSpPr txBox="1">
            <a:spLocks/>
          </p:cNvSpPr>
          <p:nvPr/>
        </p:nvSpPr>
        <p:spPr>
          <a:xfrm>
            <a:off x="4874663" y="4956066"/>
            <a:ext cx="2442674" cy="34180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Create DatasetExperiment</a:t>
            </a:r>
          </a:p>
        </p:txBody>
      </p:sp>
      <p:grpSp>
        <p:nvGrpSpPr>
          <p:cNvPr id="44" name="Group 43">
            <a:extLst>
              <a:ext uri="{FF2B5EF4-FFF2-40B4-BE49-F238E27FC236}">
                <a16:creationId xmlns:a16="http://schemas.microsoft.com/office/drawing/2014/main" id="{A1816E50-B584-C0FE-BBA2-84CC44444184}"/>
              </a:ext>
            </a:extLst>
          </p:cNvPr>
          <p:cNvGrpSpPr/>
          <p:nvPr/>
        </p:nvGrpSpPr>
        <p:grpSpPr>
          <a:xfrm>
            <a:off x="3367841" y="3773270"/>
            <a:ext cx="914400" cy="2365592"/>
            <a:chOff x="3445534" y="907246"/>
            <a:chExt cx="914400" cy="2365592"/>
          </a:xfrm>
        </p:grpSpPr>
        <p:pic>
          <p:nvPicPr>
            <p:cNvPr id="45" name="Graphic 44" descr="Table outline">
              <a:extLst>
                <a:ext uri="{FF2B5EF4-FFF2-40B4-BE49-F238E27FC236}">
                  <a16:creationId xmlns:a16="http://schemas.microsoft.com/office/drawing/2014/main" id="{099A5EF5-363C-7D89-92A7-D593344D501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45534" y="1632842"/>
              <a:ext cx="914400" cy="914400"/>
            </a:xfrm>
            <a:prstGeom prst="rect">
              <a:avLst/>
            </a:prstGeom>
          </p:spPr>
        </p:pic>
        <p:pic>
          <p:nvPicPr>
            <p:cNvPr id="46" name="Graphic 45" descr="Table outline">
              <a:extLst>
                <a:ext uri="{FF2B5EF4-FFF2-40B4-BE49-F238E27FC236}">
                  <a16:creationId xmlns:a16="http://schemas.microsoft.com/office/drawing/2014/main" id="{3A99EFD5-FB4D-273D-23BB-56D337191DC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45534" y="2358438"/>
              <a:ext cx="914400" cy="914400"/>
            </a:xfrm>
            <a:prstGeom prst="rect">
              <a:avLst/>
            </a:prstGeom>
          </p:spPr>
        </p:pic>
        <p:pic>
          <p:nvPicPr>
            <p:cNvPr id="47" name="Graphic 46" descr="Table outline">
              <a:extLst>
                <a:ext uri="{FF2B5EF4-FFF2-40B4-BE49-F238E27FC236}">
                  <a16:creationId xmlns:a16="http://schemas.microsoft.com/office/drawing/2014/main" id="{0BD53E83-2C6E-8B1D-0C28-BE2D5ABC572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45534" y="907246"/>
              <a:ext cx="914400" cy="914400"/>
            </a:xfrm>
            <a:prstGeom prst="rect">
              <a:avLst/>
            </a:prstGeom>
          </p:spPr>
        </p:pic>
      </p:grpSp>
      <p:cxnSp>
        <p:nvCxnSpPr>
          <p:cNvPr id="49" name="Straight Arrow Connector 48">
            <a:extLst>
              <a:ext uri="{FF2B5EF4-FFF2-40B4-BE49-F238E27FC236}">
                <a16:creationId xmlns:a16="http://schemas.microsoft.com/office/drawing/2014/main" id="{4BAD8E05-F766-EABB-0AEE-94A27BCD4A92}"/>
              </a:ext>
            </a:extLst>
          </p:cNvPr>
          <p:cNvCxnSpPr>
            <a:cxnSpLocks/>
            <a:endCxn id="41" idx="1"/>
          </p:cNvCxnSpPr>
          <p:nvPr/>
        </p:nvCxnSpPr>
        <p:spPr>
          <a:xfrm>
            <a:off x="4282241" y="4956066"/>
            <a:ext cx="592422" cy="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17">
            <a:extLst>
              <a:ext uri="{FF2B5EF4-FFF2-40B4-BE49-F238E27FC236}">
                <a16:creationId xmlns:a16="http://schemas.microsoft.com/office/drawing/2014/main" id="{EF93AA1B-0AB5-4E17-7E95-3863D03C674D}"/>
              </a:ext>
            </a:extLst>
          </p:cNvPr>
          <p:cNvCxnSpPr>
            <a:cxnSpLocks/>
            <a:stCxn id="46" idx="3"/>
            <a:endCxn id="41" idx="1"/>
          </p:cNvCxnSpPr>
          <p:nvPr/>
        </p:nvCxnSpPr>
        <p:spPr>
          <a:xfrm flipV="1">
            <a:off x="4282241" y="4956067"/>
            <a:ext cx="592422" cy="725595"/>
          </a:xfrm>
          <a:prstGeom prst="curved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53" name="Connector: Elbow 36">
            <a:extLst>
              <a:ext uri="{FF2B5EF4-FFF2-40B4-BE49-F238E27FC236}">
                <a16:creationId xmlns:a16="http://schemas.microsoft.com/office/drawing/2014/main" id="{F8293F8C-DA5E-E33F-4BDA-7BE3914B5A6E}"/>
              </a:ext>
            </a:extLst>
          </p:cNvPr>
          <p:cNvCxnSpPr>
            <a:cxnSpLocks/>
            <a:stCxn id="47" idx="3"/>
            <a:endCxn id="41" idx="1"/>
          </p:cNvCxnSpPr>
          <p:nvPr/>
        </p:nvCxnSpPr>
        <p:spPr>
          <a:xfrm>
            <a:off x="4282241" y="4230470"/>
            <a:ext cx="592422" cy="725597"/>
          </a:xfrm>
          <a:prstGeom prst="curved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54" name="Graphic 53" descr="Cube with solid fill">
            <a:extLst>
              <a:ext uri="{FF2B5EF4-FFF2-40B4-BE49-F238E27FC236}">
                <a16:creationId xmlns:a16="http://schemas.microsoft.com/office/drawing/2014/main" id="{49B49458-A69E-C872-14B4-4BADA2E3AFD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09759" y="4498866"/>
            <a:ext cx="914400" cy="914400"/>
          </a:xfrm>
          <a:prstGeom prst="rect">
            <a:avLst/>
          </a:prstGeom>
        </p:spPr>
      </p:pic>
      <p:cxnSp>
        <p:nvCxnSpPr>
          <p:cNvPr id="55" name="Connector: Elbow 36">
            <a:extLst>
              <a:ext uri="{FF2B5EF4-FFF2-40B4-BE49-F238E27FC236}">
                <a16:creationId xmlns:a16="http://schemas.microsoft.com/office/drawing/2014/main" id="{563CB93D-6D61-DA13-89B5-7C200AF4E071}"/>
              </a:ext>
            </a:extLst>
          </p:cNvPr>
          <p:cNvCxnSpPr>
            <a:cxnSpLocks/>
            <a:stCxn id="41" idx="3"/>
            <a:endCxn id="54" idx="1"/>
          </p:cNvCxnSpPr>
          <p:nvPr/>
        </p:nvCxnSpPr>
        <p:spPr>
          <a:xfrm flipV="1">
            <a:off x="7317337" y="4956066"/>
            <a:ext cx="592422" cy="1"/>
          </a:xfrm>
          <a:prstGeom prst="curved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56" name="Title">
            <a:extLst>
              <a:ext uri="{FF2B5EF4-FFF2-40B4-BE49-F238E27FC236}">
                <a16:creationId xmlns:a16="http://schemas.microsoft.com/office/drawing/2014/main" id="{5CB554B3-4DA6-5EF6-8264-52922D2F4352}"/>
              </a:ext>
            </a:extLst>
          </p:cNvPr>
          <p:cNvSpPr txBox="1">
            <a:spLocks/>
          </p:cNvSpPr>
          <p:nvPr/>
        </p:nvSpPr>
        <p:spPr>
          <a:xfrm>
            <a:off x="8070748" y="5417333"/>
            <a:ext cx="592422" cy="264329"/>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DE</a:t>
            </a:r>
          </a:p>
        </p:txBody>
      </p:sp>
    </p:spTree>
    <p:extLst>
      <p:ext uri="{BB962C8B-B14F-4D97-AF65-F5344CB8AC3E}">
        <p14:creationId xmlns:p14="http://schemas.microsoft.com/office/powerpoint/2010/main" val="2346532923"/>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metaboPipe image">
            <a:extLst>
              <a:ext uri="{FF2B5EF4-FFF2-40B4-BE49-F238E27FC236}">
                <a16:creationId xmlns:a16="http://schemas.microsoft.com/office/drawing/2014/main" id="{21C13FC0-C1D2-6BFB-52C1-84261C652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99879" y="5514975"/>
            <a:ext cx="1087346" cy="1247775"/>
          </a:xfrm>
          <a:prstGeom prst="rect">
            <a:avLst/>
          </a:prstGeom>
        </p:spPr>
      </p:pic>
      <p:sp>
        <p:nvSpPr>
          <p:cNvPr id="28" name="Title">
            <a:extLst>
              <a:ext uri="{FF2B5EF4-FFF2-40B4-BE49-F238E27FC236}">
                <a16:creationId xmlns:a16="http://schemas.microsoft.com/office/drawing/2014/main" id="{CB680189-7E07-2E9E-B1C4-D88AD98C83E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Results</a:t>
            </a:r>
          </a:p>
        </p:txBody>
      </p:sp>
      <p:grpSp>
        <p:nvGrpSpPr>
          <p:cNvPr id="35" name="CreateDE">
            <a:extLst>
              <a:ext uri="{FF2B5EF4-FFF2-40B4-BE49-F238E27FC236}">
                <a16:creationId xmlns:a16="http://schemas.microsoft.com/office/drawing/2014/main" id="{92BCCD31-7A74-C64D-BE07-0A72A2076BDB}"/>
              </a:ext>
            </a:extLst>
          </p:cNvPr>
          <p:cNvGrpSpPr/>
          <p:nvPr/>
        </p:nvGrpSpPr>
        <p:grpSpPr>
          <a:xfrm>
            <a:off x="5463881" y="4614257"/>
            <a:ext cx="1264238" cy="683617"/>
            <a:chOff x="5541574" y="1748233"/>
            <a:chExt cx="1264238" cy="683617"/>
          </a:xfrm>
        </p:grpSpPr>
        <p:sp>
          <p:nvSpPr>
            <p:cNvPr id="36" name="Utils Sel">
              <a:extLst>
                <a:ext uri="{FF2B5EF4-FFF2-40B4-BE49-F238E27FC236}">
                  <a16:creationId xmlns:a16="http://schemas.microsoft.com/office/drawing/2014/main" id="{2D42CBFF-5FC8-B6F4-3782-D1CB753D182A}"/>
                </a:ext>
              </a:extLst>
            </p:cNvPr>
            <p:cNvSpPr/>
            <p:nvPr/>
          </p:nvSpPr>
          <p:spPr>
            <a:xfrm>
              <a:off x="5541574" y="1748233"/>
              <a:ext cx="1264238" cy="683617"/>
            </a:xfrm>
            <a:prstGeom prst="round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Utils">
              <a:extLst>
                <a:ext uri="{FF2B5EF4-FFF2-40B4-BE49-F238E27FC236}">
                  <a16:creationId xmlns:a16="http://schemas.microsoft.com/office/drawing/2014/main" id="{85C909BA-7C42-956A-6D40-16BB043D96C6}"/>
                </a:ext>
              </a:extLst>
            </p:cNvPr>
            <p:cNvSpPr txBox="1">
              <a:spLocks/>
            </p:cNvSpPr>
            <p:nvPr/>
          </p:nvSpPr>
          <p:spPr>
            <a:xfrm>
              <a:off x="5766166" y="1748234"/>
              <a:ext cx="815055"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Utils</a:t>
              </a:r>
            </a:p>
          </p:txBody>
        </p:sp>
        <p:sp>
          <p:nvSpPr>
            <p:cNvPr id="38" name="Title">
              <a:extLst>
                <a:ext uri="{FF2B5EF4-FFF2-40B4-BE49-F238E27FC236}">
                  <a16:creationId xmlns:a16="http://schemas.microsoft.com/office/drawing/2014/main" id="{E80A7BD3-B6C3-3656-46F8-6E00B6490251}"/>
                </a:ext>
              </a:extLst>
            </p:cNvPr>
            <p:cNvSpPr txBox="1">
              <a:spLocks/>
            </p:cNvSpPr>
            <p:nvPr/>
          </p:nvSpPr>
          <p:spPr>
            <a:xfrm>
              <a:off x="5541574" y="2090041"/>
              <a:ext cx="1264238" cy="34180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Create DE</a:t>
              </a:r>
            </a:p>
          </p:txBody>
        </p:sp>
      </p:grpSp>
      <p:sp>
        <p:nvSpPr>
          <p:cNvPr id="30" name="Scaling Sel">
            <a:extLst>
              <a:ext uri="{FF2B5EF4-FFF2-40B4-BE49-F238E27FC236}">
                <a16:creationId xmlns:a16="http://schemas.microsoft.com/office/drawing/2014/main" id="{CF88A057-45E2-BFB6-115E-33086B286DBA}"/>
              </a:ext>
            </a:extLst>
          </p:cNvPr>
          <p:cNvSpPr/>
          <p:nvPr/>
        </p:nvSpPr>
        <p:spPr>
          <a:xfrm>
            <a:off x="9806006" y="656826"/>
            <a:ext cx="1226999" cy="341808"/>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caling">
            <a:extLst>
              <a:ext uri="{FF2B5EF4-FFF2-40B4-BE49-F238E27FC236}">
                <a16:creationId xmlns:a16="http://schemas.microsoft.com/office/drawing/2014/main" id="{94160735-FB48-B5C1-478E-1826C95009F3}"/>
              </a:ext>
            </a:extLst>
          </p:cNvPr>
          <p:cNvSpPr txBox="1">
            <a:spLocks/>
          </p:cNvSpPr>
          <p:nvPr/>
        </p:nvSpPr>
        <p:spPr>
          <a:xfrm>
            <a:off x="9806006" y="656305"/>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26" name="Transformation Sel">
            <a:extLst>
              <a:ext uri="{FF2B5EF4-FFF2-40B4-BE49-F238E27FC236}">
                <a16:creationId xmlns:a16="http://schemas.microsoft.com/office/drawing/2014/main" id="{4BE64C53-D6FE-079A-C99D-3D0637B8DB5F}"/>
              </a:ext>
            </a:extLst>
          </p:cNvPr>
          <p:cNvSpPr/>
          <p:nvPr/>
        </p:nvSpPr>
        <p:spPr>
          <a:xfrm>
            <a:off x="7562138" y="656826"/>
            <a:ext cx="2076760" cy="341808"/>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ansformation">
            <a:extLst>
              <a:ext uri="{FF2B5EF4-FFF2-40B4-BE49-F238E27FC236}">
                <a16:creationId xmlns:a16="http://schemas.microsoft.com/office/drawing/2014/main" id="{D7CE8F93-1826-913E-7C00-0F1354731329}"/>
              </a:ext>
            </a:extLst>
          </p:cNvPr>
          <p:cNvSpPr txBox="1">
            <a:spLocks/>
          </p:cNvSpPr>
          <p:nvPr/>
        </p:nvSpPr>
        <p:spPr>
          <a:xfrm>
            <a:off x="7562138"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17" name="Normalization Sel">
            <a:extLst>
              <a:ext uri="{FF2B5EF4-FFF2-40B4-BE49-F238E27FC236}">
                <a16:creationId xmlns:a16="http://schemas.microsoft.com/office/drawing/2014/main" id="{C0C7B49C-3BA3-6121-02EE-F63640FE14C1}"/>
              </a:ext>
            </a:extLst>
          </p:cNvPr>
          <p:cNvSpPr/>
          <p:nvPr/>
        </p:nvSpPr>
        <p:spPr>
          <a:xfrm>
            <a:off x="5541574" y="656826"/>
            <a:ext cx="1853456" cy="341808"/>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rmalization">
            <a:extLst>
              <a:ext uri="{FF2B5EF4-FFF2-40B4-BE49-F238E27FC236}">
                <a16:creationId xmlns:a16="http://schemas.microsoft.com/office/drawing/2014/main" id="{EDD307DC-E534-0184-28C7-51B04952589E}"/>
              </a:ext>
            </a:extLst>
          </p:cNvPr>
          <p:cNvSpPr txBox="1">
            <a:spLocks/>
          </p:cNvSpPr>
          <p:nvPr/>
        </p:nvSpPr>
        <p:spPr>
          <a:xfrm>
            <a:off x="5541574" y="656826"/>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14" name="Batch Sel">
            <a:extLst>
              <a:ext uri="{FF2B5EF4-FFF2-40B4-BE49-F238E27FC236}">
                <a16:creationId xmlns:a16="http://schemas.microsoft.com/office/drawing/2014/main" id="{1DC2C85D-36F3-59D9-F947-452A2D1F9CEC}"/>
              </a:ext>
            </a:extLst>
          </p:cNvPr>
          <p:cNvSpPr/>
          <p:nvPr/>
        </p:nvSpPr>
        <p:spPr>
          <a:xfrm>
            <a:off x="3297706" y="656826"/>
            <a:ext cx="2076760" cy="341808"/>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Batch Correction">
            <a:extLst>
              <a:ext uri="{FF2B5EF4-FFF2-40B4-BE49-F238E27FC236}">
                <a16:creationId xmlns:a16="http://schemas.microsoft.com/office/drawing/2014/main" id="{85BB713F-7945-0E44-78F3-447EDAC4E275}"/>
              </a:ext>
            </a:extLst>
          </p:cNvPr>
          <p:cNvSpPr txBox="1">
            <a:spLocks/>
          </p:cNvSpPr>
          <p:nvPr/>
        </p:nvSpPr>
        <p:spPr>
          <a:xfrm>
            <a:off x="3297706"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5" name="Imputation Sel">
            <a:extLst>
              <a:ext uri="{FF2B5EF4-FFF2-40B4-BE49-F238E27FC236}">
                <a16:creationId xmlns:a16="http://schemas.microsoft.com/office/drawing/2014/main" id="{0DAE1EA2-3D70-CECB-FEF7-095CBA5AD27A}"/>
              </a:ext>
            </a:extLst>
          </p:cNvPr>
          <p:cNvSpPr/>
          <p:nvPr/>
        </p:nvSpPr>
        <p:spPr>
          <a:xfrm>
            <a:off x="1646186" y="656826"/>
            <a:ext cx="1484412" cy="341808"/>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mputation">
            <a:extLst>
              <a:ext uri="{FF2B5EF4-FFF2-40B4-BE49-F238E27FC236}">
                <a16:creationId xmlns:a16="http://schemas.microsoft.com/office/drawing/2014/main" id="{2110ED6B-7C09-1B74-F464-3EC1FFD6C9C9}"/>
              </a:ext>
            </a:extLst>
          </p:cNvPr>
          <p:cNvSpPr txBox="1">
            <a:spLocks/>
          </p:cNvSpPr>
          <p:nvPr/>
        </p:nvSpPr>
        <p:spPr>
          <a:xfrm>
            <a:off x="1654936" y="65682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13" name="Filtering Sel">
            <a:extLst>
              <a:ext uri="{FF2B5EF4-FFF2-40B4-BE49-F238E27FC236}">
                <a16:creationId xmlns:a16="http://schemas.microsoft.com/office/drawing/2014/main" id="{DF0DF8CC-6464-CDE2-F8B6-BF8366C617F4}"/>
              </a:ext>
            </a:extLst>
          </p:cNvPr>
          <p:cNvSpPr/>
          <p:nvPr/>
        </p:nvSpPr>
        <p:spPr>
          <a:xfrm>
            <a:off x="167109" y="655783"/>
            <a:ext cx="1311969" cy="343895"/>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iltering">
            <a:extLst>
              <a:ext uri="{FF2B5EF4-FFF2-40B4-BE49-F238E27FC236}">
                <a16:creationId xmlns:a16="http://schemas.microsoft.com/office/drawing/2014/main" id="{D30C6BD6-9535-F357-FE7D-646D083EB8EB}"/>
              </a:ext>
            </a:extLst>
          </p:cNvPr>
          <p:cNvSpPr txBox="1">
            <a:spLocks/>
          </p:cNvSpPr>
          <p:nvPr/>
        </p:nvSpPr>
        <p:spPr>
          <a:xfrm>
            <a:off x="167109" y="656826"/>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pic>
        <p:nvPicPr>
          <p:cNvPr id="3" name="Graphic 2" descr="Database with solid fill">
            <a:extLst>
              <a:ext uri="{FF2B5EF4-FFF2-40B4-BE49-F238E27FC236}">
                <a16:creationId xmlns:a16="http://schemas.microsoft.com/office/drawing/2014/main" id="{9760A26E-E8F5-B141-148C-F181BF8208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 y="3503758"/>
            <a:ext cx="914400" cy="914400"/>
          </a:xfrm>
          <a:prstGeom prst="rect">
            <a:avLst/>
          </a:prstGeom>
        </p:spPr>
      </p:pic>
      <p:pic>
        <p:nvPicPr>
          <p:cNvPr id="48" name="Graphic 47" descr="Rectangular Prism with solid fill">
            <a:extLst>
              <a:ext uri="{FF2B5EF4-FFF2-40B4-BE49-F238E27FC236}">
                <a16:creationId xmlns:a16="http://schemas.microsoft.com/office/drawing/2014/main" id="{B7EB43D6-DA6D-48A0-C230-FDAB7113171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443981" y="927097"/>
            <a:ext cx="914400" cy="914400"/>
          </a:xfrm>
          <a:prstGeom prst="rect">
            <a:avLst/>
          </a:prstGeom>
        </p:spPr>
      </p:pic>
      <p:sp>
        <p:nvSpPr>
          <p:cNvPr id="18" name="Utils Sel">
            <a:extLst>
              <a:ext uri="{FF2B5EF4-FFF2-40B4-BE49-F238E27FC236}">
                <a16:creationId xmlns:a16="http://schemas.microsoft.com/office/drawing/2014/main" id="{BC6A2552-F9D2-7906-87DC-8A67D1368BE2}"/>
              </a:ext>
            </a:extLst>
          </p:cNvPr>
          <p:cNvSpPr/>
          <p:nvPr/>
        </p:nvSpPr>
        <p:spPr>
          <a:xfrm>
            <a:off x="5463881" y="4614257"/>
            <a:ext cx="1264238" cy="683617"/>
          </a:xfrm>
          <a:prstGeom prst="round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Utils">
            <a:extLst>
              <a:ext uri="{FF2B5EF4-FFF2-40B4-BE49-F238E27FC236}">
                <a16:creationId xmlns:a16="http://schemas.microsoft.com/office/drawing/2014/main" id="{DA83EAA7-9B83-4E28-F5A3-6B9097F62AEE}"/>
              </a:ext>
            </a:extLst>
          </p:cNvPr>
          <p:cNvSpPr txBox="1">
            <a:spLocks/>
          </p:cNvSpPr>
          <p:nvPr/>
        </p:nvSpPr>
        <p:spPr>
          <a:xfrm>
            <a:off x="5688473" y="4614258"/>
            <a:ext cx="815055"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Utils</a:t>
            </a:r>
          </a:p>
        </p:txBody>
      </p:sp>
      <p:sp>
        <p:nvSpPr>
          <p:cNvPr id="27" name="Title">
            <a:extLst>
              <a:ext uri="{FF2B5EF4-FFF2-40B4-BE49-F238E27FC236}">
                <a16:creationId xmlns:a16="http://schemas.microsoft.com/office/drawing/2014/main" id="{1FEBD0E0-B296-42C5-DF05-4006C9BDCD32}"/>
              </a:ext>
            </a:extLst>
          </p:cNvPr>
          <p:cNvSpPr txBox="1">
            <a:spLocks/>
          </p:cNvSpPr>
          <p:nvPr/>
        </p:nvSpPr>
        <p:spPr>
          <a:xfrm>
            <a:off x="5463881" y="4956065"/>
            <a:ext cx="1264238" cy="34180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Create DE</a:t>
            </a:r>
          </a:p>
        </p:txBody>
      </p:sp>
    </p:spTree>
    <p:extLst>
      <p:ext uri="{BB962C8B-B14F-4D97-AF65-F5344CB8AC3E}">
        <p14:creationId xmlns:p14="http://schemas.microsoft.com/office/powerpoint/2010/main" val="2932483782"/>
      </p:ext>
    </p:extLst>
  </p:cSld>
  <p:clrMapOvr>
    <a:masterClrMapping/>
  </p:clrMapOvr>
  <mc:AlternateContent xmlns:mc="http://schemas.openxmlformats.org/markup-compatibility/2006" xmlns:p159="http://schemas.microsoft.com/office/powerpoint/2015/09/main">
    <mc:Choice Requires="p159">
      <p:transition advClick="0" advTm="0">
        <p159:morph option="byChar"/>
      </p:transition>
    </mc:Choice>
    <mc:Fallback xmlns="">
      <p:transition advClick="0" advTm="0">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metaboPipe image">
            <a:extLst>
              <a:ext uri="{FF2B5EF4-FFF2-40B4-BE49-F238E27FC236}">
                <a16:creationId xmlns:a16="http://schemas.microsoft.com/office/drawing/2014/main" id="{21C13FC0-C1D2-6BFB-52C1-84261C652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99879" y="5514975"/>
            <a:ext cx="1087346" cy="1247775"/>
          </a:xfrm>
          <a:prstGeom prst="rect">
            <a:avLst/>
          </a:prstGeom>
        </p:spPr>
      </p:pic>
      <p:sp>
        <p:nvSpPr>
          <p:cNvPr id="28" name="Title">
            <a:extLst>
              <a:ext uri="{FF2B5EF4-FFF2-40B4-BE49-F238E27FC236}">
                <a16:creationId xmlns:a16="http://schemas.microsoft.com/office/drawing/2014/main" id="{CB680189-7E07-2E9E-B1C4-D88AD98C83E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Results</a:t>
            </a:r>
          </a:p>
        </p:txBody>
      </p:sp>
      <p:sp>
        <p:nvSpPr>
          <p:cNvPr id="30" name="Scaling Sel">
            <a:extLst>
              <a:ext uri="{FF2B5EF4-FFF2-40B4-BE49-F238E27FC236}">
                <a16:creationId xmlns:a16="http://schemas.microsoft.com/office/drawing/2014/main" id="{CF88A057-45E2-BFB6-115E-33086B286DBA}"/>
              </a:ext>
            </a:extLst>
          </p:cNvPr>
          <p:cNvSpPr/>
          <p:nvPr/>
        </p:nvSpPr>
        <p:spPr>
          <a:xfrm>
            <a:off x="9806006" y="656826"/>
            <a:ext cx="1226999" cy="341808"/>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caling">
            <a:extLst>
              <a:ext uri="{FF2B5EF4-FFF2-40B4-BE49-F238E27FC236}">
                <a16:creationId xmlns:a16="http://schemas.microsoft.com/office/drawing/2014/main" id="{94160735-FB48-B5C1-478E-1826C95009F3}"/>
              </a:ext>
            </a:extLst>
          </p:cNvPr>
          <p:cNvSpPr txBox="1">
            <a:spLocks/>
          </p:cNvSpPr>
          <p:nvPr/>
        </p:nvSpPr>
        <p:spPr>
          <a:xfrm>
            <a:off x="9806006" y="656305"/>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26" name="Transformation Sel">
            <a:extLst>
              <a:ext uri="{FF2B5EF4-FFF2-40B4-BE49-F238E27FC236}">
                <a16:creationId xmlns:a16="http://schemas.microsoft.com/office/drawing/2014/main" id="{4BE64C53-D6FE-079A-C99D-3D0637B8DB5F}"/>
              </a:ext>
            </a:extLst>
          </p:cNvPr>
          <p:cNvSpPr/>
          <p:nvPr/>
        </p:nvSpPr>
        <p:spPr>
          <a:xfrm>
            <a:off x="7562138" y="656826"/>
            <a:ext cx="2076760" cy="341808"/>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ansformation">
            <a:extLst>
              <a:ext uri="{FF2B5EF4-FFF2-40B4-BE49-F238E27FC236}">
                <a16:creationId xmlns:a16="http://schemas.microsoft.com/office/drawing/2014/main" id="{D7CE8F93-1826-913E-7C00-0F1354731329}"/>
              </a:ext>
            </a:extLst>
          </p:cNvPr>
          <p:cNvSpPr txBox="1">
            <a:spLocks/>
          </p:cNvSpPr>
          <p:nvPr/>
        </p:nvSpPr>
        <p:spPr>
          <a:xfrm>
            <a:off x="7562138"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17" name="Normalization Sel">
            <a:extLst>
              <a:ext uri="{FF2B5EF4-FFF2-40B4-BE49-F238E27FC236}">
                <a16:creationId xmlns:a16="http://schemas.microsoft.com/office/drawing/2014/main" id="{C0C7B49C-3BA3-6121-02EE-F63640FE14C1}"/>
              </a:ext>
            </a:extLst>
          </p:cNvPr>
          <p:cNvSpPr/>
          <p:nvPr/>
        </p:nvSpPr>
        <p:spPr>
          <a:xfrm>
            <a:off x="5541574" y="656826"/>
            <a:ext cx="1853456" cy="341808"/>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rmalization">
            <a:extLst>
              <a:ext uri="{FF2B5EF4-FFF2-40B4-BE49-F238E27FC236}">
                <a16:creationId xmlns:a16="http://schemas.microsoft.com/office/drawing/2014/main" id="{EDD307DC-E534-0184-28C7-51B04952589E}"/>
              </a:ext>
            </a:extLst>
          </p:cNvPr>
          <p:cNvSpPr txBox="1">
            <a:spLocks/>
          </p:cNvSpPr>
          <p:nvPr/>
        </p:nvSpPr>
        <p:spPr>
          <a:xfrm>
            <a:off x="5541574" y="656826"/>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14" name="Batch Sel">
            <a:extLst>
              <a:ext uri="{FF2B5EF4-FFF2-40B4-BE49-F238E27FC236}">
                <a16:creationId xmlns:a16="http://schemas.microsoft.com/office/drawing/2014/main" id="{1DC2C85D-36F3-59D9-F947-452A2D1F9CEC}"/>
              </a:ext>
            </a:extLst>
          </p:cNvPr>
          <p:cNvSpPr/>
          <p:nvPr/>
        </p:nvSpPr>
        <p:spPr>
          <a:xfrm>
            <a:off x="3297706" y="656826"/>
            <a:ext cx="2076760" cy="341808"/>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Batch Correction">
            <a:extLst>
              <a:ext uri="{FF2B5EF4-FFF2-40B4-BE49-F238E27FC236}">
                <a16:creationId xmlns:a16="http://schemas.microsoft.com/office/drawing/2014/main" id="{85BB713F-7945-0E44-78F3-447EDAC4E275}"/>
              </a:ext>
            </a:extLst>
          </p:cNvPr>
          <p:cNvSpPr txBox="1">
            <a:spLocks/>
          </p:cNvSpPr>
          <p:nvPr/>
        </p:nvSpPr>
        <p:spPr>
          <a:xfrm>
            <a:off x="3297706"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5" name="Imputation Sel">
            <a:extLst>
              <a:ext uri="{FF2B5EF4-FFF2-40B4-BE49-F238E27FC236}">
                <a16:creationId xmlns:a16="http://schemas.microsoft.com/office/drawing/2014/main" id="{0DAE1EA2-3D70-CECB-FEF7-095CBA5AD27A}"/>
              </a:ext>
            </a:extLst>
          </p:cNvPr>
          <p:cNvSpPr/>
          <p:nvPr/>
        </p:nvSpPr>
        <p:spPr>
          <a:xfrm>
            <a:off x="1646186" y="656826"/>
            <a:ext cx="1484412" cy="341808"/>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mputation">
            <a:extLst>
              <a:ext uri="{FF2B5EF4-FFF2-40B4-BE49-F238E27FC236}">
                <a16:creationId xmlns:a16="http://schemas.microsoft.com/office/drawing/2014/main" id="{2110ED6B-7C09-1B74-F464-3EC1FFD6C9C9}"/>
              </a:ext>
            </a:extLst>
          </p:cNvPr>
          <p:cNvSpPr txBox="1">
            <a:spLocks/>
          </p:cNvSpPr>
          <p:nvPr/>
        </p:nvSpPr>
        <p:spPr>
          <a:xfrm>
            <a:off x="1654936" y="65682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13" name="Filtering Sel">
            <a:extLst>
              <a:ext uri="{FF2B5EF4-FFF2-40B4-BE49-F238E27FC236}">
                <a16:creationId xmlns:a16="http://schemas.microsoft.com/office/drawing/2014/main" id="{DF0DF8CC-6464-CDE2-F8B6-BF8366C617F4}"/>
              </a:ext>
            </a:extLst>
          </p:cNvPr>
          <p:cNvSpPr/>
          <p:nvPr/>
        </p:nvSpPr>
        <p:spPr>
          <a:xfrm>
            <a:off x="167109" y="655783"/>
            <a:ext cx="1311969" cy="343895"/>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iltering">
            <a:extLst>
              <a:ext uri="{FF2B5EF4-FFF2-40B4-BE49-F238E27FC236}">
                <a16:creationId xmlns:a16="http://schemas.microsoft.com/office/drawing/2014/main" id="{D30C6BD6-9535-F357-FE7D-646D083EB8EB}"/>
              </a:ext>
            </a:extLst>
          </p:cNvPr>
          <p:cNvSpPr txBox="1">
            <a:spLocks/>
          </p:cNvSpPr>
          <p:nvPr/>
        </p:nvSpPr>
        <p:spPr>
          <a:xfrm>
            <a:off x="167109" y="656826"/>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pic>
        <p:nvPicPr>
          <p:cNvPr id="3" name="Graphic 2" descr="Database with solid fill">
            <a:extLst>
              <a:ext uri="{FF2B5EF4-FFF2-40B4-BE49-F238E27FC236}">
                <a16:creationId xmlns:a16="http://schemas.microsoft.com/office/drawing/2014/main" id="{9760A26E-E8F5-B141-148C-F181BF8208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 y="3503758"/>
            <a:ext cx="914400" cy="914400"/>
          </a:xfrm>
          <a:prstGeom prst="rect">
            <a:avLst/>
          </a:prstGeom>
        </p:spPr>
      </p:pic>
      <p:pic>
        <p:nvPicPr>
          <p:cNvPr id="48" name="Graphic 47" descr="Rectangular Prism with solid fill">
            <a:extLst>
              <a:ext uri="{FF2B5EF4-FFF2-40B4-BE49-F238E27FC236}">
                <a16:creationId xmlns:a16="http://schemas.microsoft.com/office/drawing/2014/main" id="{B7EB43D6-DA6D-48A0-C230-FDAB7113171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443981" y="927097"/>
            <a:ext cx="914400" cy="914400"/>
          </a:xfrm>
          <a:prstGeom prst="rect">
            <a:avLst/>
          </a:prstGeom>
        </p:spPr>
      </p:pic>
      <p:grpSp>
        <p:nvGrpSpPr>
          <p:cNvPr id="8" name="CreateDE">
            <a:extLst>
              <a:ext uri="{FF2B5EF4-FFF2-40B4-BE49-F238E27FC236}">
                <a16:creationId xmlns:a16="http://schemas.microsoft.com/office/drawing/2014/main" id="{611AA05A-1E27-A756-7CC1-7DC390842D1C}"/>
              </a:ext>
            </a:extLst>
          </p:cNvPr>
          <p:cNvGrpSpPr/>
          <p:nvPr/>
        </p:nvGrpSpPr>
        <p:grpSpPr>
          <a:xfrm>
            <a:off x="1479078" y="3619149"/>
            <a:ext cx="1264238" cy="683617"/>
            <a:chOff x="5541574" y="1748233"/>
            <a:chExt cx="1264238" cy="683617"/>
          </a:xfrm>
        </p:grpSpPr>
        <p:sp>
          <p:nvSpPr>
            <p:cNvPr id="2" name="Utils Sel">
              <a:extLst>
                <a:ext uri="{FF2B5EF4-FFF2-40B4-BE49-F238E27FC236}">
                  <a16:creationId xmlns:a16="http://schemas.microsoft.com/office/drawing/2014/main" id="{EEDE7BB7-2B32-903A-3763-D56AEB0A5AB6}"/>
                </a:ext>
              </a:extLst>
            </p:cNvPr>
            <p:cNvSpPr/>
            <p:nvPr/>
          </p:nvSpPr>
          <p:spPr>
            <a:xfrm>
              <a:off x="5541574" y="1748233"/>
              <a:ext cx="1264238" cy="683617"/>
            </a:xfrm>
            <a:prstGeom prst="round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Utils">
              <a:extLst>
                <a:ext uri="{FF2B5EF4-FFF2-40B4-BE49-F238E27FC236}">
                  <a16:creationId xmlns:a16="http://schemas.microsoft.com/office/drawing/2014/main" id="{C2CF5E00-3798-ED98-781C-0647B1B3BD3F}"/>
                </a:ext>
              </a:extLst>
            </p:cNvPr>
            <p:cNvSpPr txBox="1">
              <a:spLocks/>
            </p:cNvSpPr>
            <p:nvPr/>
          </p:nvSpPr>
          <p:spPr>
            <a:xfrm>
              <a:off x="5766166" y="1748234"/>
              <a:ext cx="815055"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Utils</a:t>
              </a:r>
            </a:p>
          </p:txBody>
        </p:sp>
        <p:sp>
          <p:nvSpPr>
            <p:cNvPr id="7" name="Title">
              <a:extLst>
                <a:ext uri="{FF2B5EF4-FFF2-40B4-BE49-F238E27FC236}">
                  <a16:creationId xmlns:a16="http://schemas.microsoft.com/office/drawing/2014/main" id="{F7C9941F-3960-8240-9916-9964F1DB76E4}"/>
                </a:ext>
              </a:extLst>
            </p:cNvPr>
            <p:cNvSpPr txBox="1">
              <a:spLocks/>
            </p:cNvSpPr>
            <p:nvPr/>
          </p:nvSpPr>
          <p:spPr>
            <a:xfrm>
              <a:off x="5541574" y="2090041"/>
              <a:ext cx="1264238" cy="34180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Create DE</a:t>
              </a:r>
            </a:p>
          </p:txBody>
        </p:sp>
      </p:grpSp>
      <p:cxnSp>
        <p:nvCxnSpPr>
          <p:cNvPr id="12" name="Straight Arrow Connector 11">
            <a:extLst>
              <a:ext uri="{FF2B5EF4-FFF2-40B4-BE49-F238E27FC236}">
                <a16:creationId xmlns:a16="http://schemas.microsoft.com/office/drawing/2014/main" id="{0ADFD670-5E52-31D0-ECD5-CB14291DDAB6}"/>
              </a:ext>
            </a:extLst>
          </p:cNvPr>
          <p:cNvCxnSpPr>
            <a:endCxn id="2" idx="1"/>
          </p:cNvCxnSpPr>
          <p:nvPr/>
        </p:nvCxnSpPr>
        <p:spPr>
          <a:xfrm>
            <a:off x="1134174" y="3960957"/>
            <a:ext cx="344904" cy="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8" name="Utils Sel">
            <a:extLst>
              <a:ext uri="{FF2B5EF4-FFF2-40B4-BE49-F238E27FC236}">
                <a16:creationId xmlns:a16="http://schemas.microsoft.com/office/drawing/2014/main" id="{1C9293AA-CD64-B72B-3C15-DBD97985EEB4}"/>
              </a:ext>
            </a:extLst>
          </p:cNvPr>
          <p:cNvSpPr/>
          <p:nvPr/>
        </p:nvSpPr>
        <p:spPr>
          <a:xfrm>
            <a:off x="5683611" y="4614259"/>
            <a:ext cx="824778" cy="341808"/>
          </a:xfrm>
          <a:prstGeom prst="round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Utils">
            <a:extLst>
              <a:ext uri="{FF2B5EF4-FFF2-40B4-BE49-F238E27FC236}">
                <a16:creationId xmlns:a16="http://schemas.microsoft.com/office/drawing/2014/main" id="{08B4AB7C-ACD5-1248-31EF-F0DFE7165650}"/>
              </a:ext>
            </a:extLst>
          </p:cNvPr>
          <p:cNvSpPr txBox="1">
            <a:spLocks/>
          </p:cNvSpPr>
          <p:nvPr/>
        </p:nvSpPr>
        <p:spPr>
          <a:xfrm>
            <a:off x="5683611" y="4614259"/>
            <a:ext cx="824778"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Utils</a:t>
            </a:r>
          </a:p>
        </p:txBody>
      </p:sp>
    </p:spTree>
    <p:extLst>
      <p:ext uri="{BB962C8B-B14F-4D97-AF65-F5344CB8AC3E}">
        <p14:creationId xmlns:p14="http://schemas.microsoft.com/office/powerpoint/2010/main" val="539860436"/>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metaboPipe image">
            <a:extLst>
              <a:ext uri="{FF2B5EF4-FFF2-40B4-BE49-F238E27FC236}">
                <a16:creationId xmlns:a16="http://schemas.microsoft.com/office/drawing/2014/main" id="{21C13FC0-C1D2-6BFB-52C1-84261C652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99879" y="5514975"/>
            <a:ext cx="1087346" cy="1247775"/>
          </a:xfrm>
          <a:prstGeom prst="rect">
            <a:avLst/>
          </a:prstGeom>
        </p:spPr>
      </p:pic>
      <p:sp>
        <p:nvSpPr>
          <p:cNvPr id="28" name="Title">
            <a:extLst>
              <a:ext uri="{FF2B5EF4-FFF2-40B4-BE49-F238E27FC236}">
                <a16:creationId xmlns:a16="http://schemas.microsoft.com/office/drawing/2014/main" id="{CB680189-7E07-2E9E-B1C4-D88AD98C83E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Results</a:t>
            </a:r>
          </a:p>
        </p:txBody>
      </p:sp>
      <p:sp>
        <p:nvSpPr>
          <p:cNvPr id="30" name="Scaling Sel">
            <a:extLst>
              <a:ext uri="{FF2B5EF4-FFF2-40B4-BE49-F238E27FC236}">
                <a16:creationId xmlns:a16="http://schemas.microsoft.com/office/drawing/2014/main" id="{CF88A057-45E2-BFB6-115E-33086B286DBA}"/>
              </a:ext>
            </a:extLst>
          </p:cNvPr>
          <p:cNvSpPr/>
          <p:nvPr/>
        </p:nvSpPr>
        <p:spPr>
          <a:xfrm>
            <a:off x="9806006" y="656826"/>
            <a:ext cx="1226999" cy="341808"/>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caling">
            <a:extLst>
              <a:ext uri="{FF2B5EF4-FFF2-40B4-BE49-F238E27FC236}">
                <a16:creationId xmlns:a16="http://schemas.microsoft.com/office/drawing/2014/main" id="{94160735-FB48-B5C1-478E-1826C95009F3}"/>
              </a:ext>
            </a:extLst>
          </p:cNvPr>
          <p:cNvSpPr txBox="1">
            <a:spLocks/>
          </p:cNvSpPr>
          <p:nvPr/>
        </p:nvSpPr>
        <p:spPr>
          <a:xfrm>
            <a:off x="9806006" y="656305"/>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26" name="Transformation Sel">
            <a:extLst>
              <a:ext uri="{FF2B5EF4-FFF2-40B4-BE49-F238E27FC236}">
                <a16:creationId xmlns:a16="http://schemas.microsoft.com/office/drawing/2014/main" id="{4BE64C53-D6FE-079A-C99D-3D0637B8DB5F}"/>
              </a:ext>
            </a:extLst>
          </p:cNvPr>
          <p:cNvSpPr/>
          <p:nvPr/>
        </p:nvSpPr>
        <p:spPr>
          <a:xfrm>
            <a:off x="7562138" y="656826"/>
            <a:ext cx="2076760" cy="341808"/>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ansformation">
            <a:extLst>
              <a:ext uri="{FF2B5EF4-FFF2-40B4-BE49-F238E27FC236}">
                <a16:creationId xmlns:a16="http://schemas.microsoft.com/office/drawing/2014/main" id="{D7CE8F93-1826-913E-7C00-0F1354731329}"/>
              </a:ext>
            </a:extLst>
          </p:cNvPr>
          <p:cNvSpPr txBox="1">
            <a:spLocks/>
          </p:cNvSpPr>
          <p:nvPr/>
        </p:nvSpPr>
        <p:spPr>
          <a:xfrm>
            <a:off x="7562138"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17" name="Normalization Sel">
            <a:extLst>
              <a:ext uri="{FF2B5EF4-FFF2-40B4-BE49-F238E27FC236}">
                <a16:creationId xmlns:a16="http://schemas.microsoft.com/office/drawing/2014/main" id="{C0C7B49C-3BA3-6121-02EE-F63640FE14C1}"/>
              </a:ext>
            </a:extLst>
          </p:cNvPr>
          <p:cNvSpPr/>
          <p:nvPr/>
        </p:nvSpPr>
        <p:spPr>
          <a:xfrm>
            <a:off x="5541574" y="656826"/>
            <a:ext cx="1853456" cy="341808"/>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rmalization">
            <a:extLst>
              <a:ext uri="{FF2B5EF4-FFF2-40B4-BE49-F238E27FC236}">
                <a16:creationId xmlns:a16="http://schemas.microsoft.com/office/drawing/2014/main" id="{EDD307DC-E534-0184-28C7-51B04952589E}"/>
              </a:ext>
            </a:extLst>
          </p:cNvPr>
          <p:cNvSpPr txBox="1">
            <a:spLocks/>
          </p:cNvSpPr>
          <p:nvPr/>
        </p:nvSpPr>
        <p:spPr>
          <a:xfrm>
            <a:off x="5541574" y="656826"/>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14" name="Batch Sel">
            <a:extLst>
              <a:ext uri="{FF2B5EF4-FFF2-40B4-BE49-F238E27FC236}">
                <a16:creationId xmlns:a16="http://schemas.microsoft.com/office/drawing/2014/main" id="{1DC2C85D-36F3-59D9-F947-452A2D1F9CEC}"/>
              </a:ext>
            </a:extLst>
          </p:cNvPr>
          <p:cNvSpPr/>
          <p:nvPr/>
        </p:nvSpPr>
        <p:spPr>
          <a:xfrm>
            <a:off x="3297706" y="656826"/>
            <a:ext cx="2076760" cy="341808"/>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Batch Correction">
            <a:extLst>
              <a:ext uri="{FF2B5EF4-FFF2-40B4-BE49-F238E27FC236}">
                <a16:creationId xmlns:a16="http://schemas.microsoft.com/office/drawing/2014/main" id="{85BB713F-7945-0E44-78F3-447EDAC4E275}"/>
              </a:ext>
            </a:extLst>
          </p:cNvPr>
          <p:cNvSpPr txBox="1">
            <a:spLocks/>
          </p:cNvSpPr>
          <p:nvPr/>
        </p:nvSpPr>
        <p:spPr>
          <a:xfrm>
            <a:off x="3297706"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5" name="Imputation Sel">
            <a:extLst>
              <a:ext uri="{FF2B5EF4-FFF2-40B4-BE49-F238E27FC236}">
                <a16:creationId xmlns:a16="http://schemas.microsoft.com/office/drawing/2014/main" id="{0DAE1EA2-3D70-CECB-FEF7-095CBA5AD27A}"/>
              </a:ext>
            </a:extLst>
          </p:cNvPr>
          <p:cNvSpPr/>
          <p:nvPr/>
        </p:nvSpPr>
        <p:spPr>
          <a:xfrm>
            <a:off x="1646186" y="656826"/>
            <a:ext cx="1484412" cy="341808"/>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mputation">
            <a:extLst>
              <a:ext uri="{FF2B5EF4-FFF2-40B4-BE49-F238E27FC236}">
                <a16:creationId xmlns:a16="http://schemas.microsoft.com/office/drawing/2014/main" id="{2110ED6B-7C09-1B74-F464-3EC1FFD6C9C9}"/>
              </a:ext>
            </a:extLst>
          </p:cNvPr>
          <p:cNvSpPr txBox="1">
            <a:spLocks/>
          </p:cNvSpPr>
          <p:nvPr/>
        </p:nvSpPr>
        <p:spPr>
          <a:xfrm>
            <a:off x="1654936" y="65682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13" name="Filtering Sel">
            <a:extLst>
              <a:ext uri="{FF2B5EF4-FFF2-40B4-BE49-F238E27FC236}">
                <a16:creationId xmlns:a16="http://schemas.microsoft.com/office/drawing/2014/main" id="{DF0DF8CC-6464-CDE2-F8B6-BF8366C617F4}"/>
              </a:ext>
            </a:extLst>
          </p:cNvPr>
          <p:cNvSpPr/>
          <p:nvPr/>
        </p:nvSpPr>
        <p:spPr>
          <a:xfrm>
            <a:off x="167109" y="655783"/>
            <a:ext cx="1311969" cy="343895"/>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iltering">
            <a:extLst>
              <a:ext uri="{FF2B5EF4-FFF2-40B4-BE49-F238E27FC236}">
                <a16:creationId xmlns:a16="http://schemas.microsoft.com/office/drawing/2014/main" id="{D30C6BD6-9535-F357-FE7D-646D083EB8EB}"/>
              </a:ext>
            </a:extLst>
          </p:cNvPr>
          <p:cNvSpPr txBox="1">
            <a:spLocks/>
          </p:cNvSpPr>
          <p:nvPr/>
        </p:nvSpPr>
        <p:spPr>
          <a:xfrm>
            <a:off x="167109" y="656826"/>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pic>
        <p:nvPicPr>
          <p:cNvPr id="3" name="Graphic 2" descr="Database with solid fill">
            <a:extLst>
              <a:ext uri="{FF2B5EF4-FFF2-40B4-BE49-F238E27FC236}">
                <a16:creationId xmlns:a16="http://schemas.microsoft.com/office/drawing/2014/main" id="{9760A26E-E8F5-B141-148C-F181BF8208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 y="3503758"/>
            <a:ext cx="914400" cy="914400"/>
          </a:xfrm>
          <a:prstGeom prst="rect">
            <a:avLst/>
          </a:prstGeom>
        </p:spPr>
      </p:pic>
      <p:pic>
        <p:nvPicPr>
          <p:cNvPr id="48" name="Graphic 47" descr="Rectangular Prism with solid fill">
            <a:extLst>
              <a:ext uri="{FF2B5EF4-FFF2-40B4-BE49-F238E27FC236}">
                <a16:creationId xmlns:a16="http://schemas.microsoft.com/office/drawing/2014/main" id="{B7EB43D6-DA6D-48A0-C230-FDAB7113171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443981" y="927097"/>
            <a:ext cx="914400" cy="914400"/>
          </a:xfrm>
          <a:prstGeom prst="rect">
            <a:avLst/>
          </a:prstGeom>
        </p:spPr>
      </p:pic>
      <p:grpSp>
        <p:nvGrpSpPr>
          <p:cNvPr id="8" name="CreateDE">
            <a:extLst>
              <a:ext uri="{FF2B5EF4-FFF2-40B4-BE49-F238E27FC236}">
                <a16:creationId xmlns:a16="http://schemas.microsoft.com/office/drawing/2014/main" id="{611AA05A-1E27-A756-7CC1-7DC390842D1C}"/>
              </a:ext>
            </a:extLst>
          </p:cNvPr>
          <p:cNvGrpSpPr/>
          <p:nvPr/>
        </p:nvGrpSpPr>
        <p:grpSpPr>
          <a:xfrm>
            <a:off x="1479078" y="3619149"/>
            <a:ext cx="1264238" cy="683617"/>
            <a:chOff x="5541574" y="1748233"/>
            <a:chExt cx="1264238" cy="683617"/>
          </a:xfrm>
        </p:grpSpPr>
        <p:sp>
          <p:nvSpPr>
            <p:cNvPr id="2" name="Utils Sel">
              <a:extLst>
                <a:ext uri="{FF2B5EF4-FFF2-40B4-BE49-F238E27FC236}">
                  <a16:creationId xmlns:a16="http://schemas.microsoft.com/office/drawing/2014/main" id="{EEDE7BB7-2B32-903A-3763-D56AEB0A5AB6}"/>
                </a:ext>
              </a:extLst>
            </p:cNvPr>
            <p:cNvSpPr/>
            <p:nvPr/>
          </p:nvSpPr>
          <p:spPr>
            <a:xfrm>
              <a:off x="5541574" y="1748233"/>
              <a:ext cx="1264238" cy="683617"/>
            </a:xfrm>
            <a:prstGeom prst="round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Utils">
              <a:extLst>
                <a:ext uri="{FF2B5EF4-FFF2-40B4-BE49-F238E27FC236}">
                  <a16:creationId xmlns:a16="http://schemas.microsoft.com/office/drawing/2014/main" id="{C2CF5E00-3798-ED98-781C-0647B1B3BD3F}"/>
                </a:ext>
              </a:extLst>
            </p:cNvPr>
            <p:cNvSpPr txBox="1">
              <a:spLocks/>
            </p:cNvSpPr>
            <p:nvPr/>
          </p:nvSpPr>
          <p:spPr>
            <a:xfrm>
              <a:off x="5766166" y="1748234"/>
              <a:ext cx="815055"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Utils</a:t>
              </a:r>
            </a:p>
          </p:txBody>
        </p:sp>
        <p:sp>
          <p:nvSpPr>
            <p:cNvPr id="7" name="Title">
              <a:extLst>
                <a:ext uri="{FF2B5EF4-FFF2-40B4-BE49-F238E27FC236}">
                  <a16:creationId xmlns:a16="http://schemas.microsoft.com/office/drawing/2014/main" id="{F7C9941F-3960-8240-9916-9964F1DB76E4}"/>
                </a:ext>
              </a:extLst>
            </p:cNvPr>
            <p:cNvSpPr txBox="1">
              <a:spLocks/>
            </p:cNvSpPr>
            <p:nvPr/>
          </p:nvSpPr>
          <p:spPr>
            <a:xfrm>
              <a:off x="5541574" y="2090041"/>
              <a:ext cx="1264238" cy="34180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Create DE</a:t>
              </a:r>
            </a:p>
          </p:txBody>
        </p:sp>
      </p:grpSp>
      <p:cxnSp>
        <p:nvCxnSpPr>
          <p:cNvPr id="12" name="Straight Arrow Connector 11">
            <a:extLst>
              <a:ext uri="{FF2B5EF4-FFF2-40B4-BE49-F238E27FC236}">
                <a16:creationId xmlns:a16="http://schemas.microsoft.com/office/drawing/2014/main" id="{0ADFD670-5E52-31D0-ECD5-CB14291DDAB6}"/>
              </a:ext>
            </a:extLst>
          </p:cNvPr>
          <p:cNvCxnSpPr>
            <a:endCxn id="2" idx="1"/>
          </p:cNvCxnSpPr>
          <p:nvPr/>
        </p:nvCxnSpPr>
        <p:spPr>
          <a:xfrm>
            <a:off x="1134174" y="3960957"/>
            <a:ext cx="344904" cy="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6" name="Utils Sel">
            <a:extLst>
              <a:ext uri="{FF2B5EF4-FFF2-40B4-BE49-F238E27FC236}">
                <a16:creationId xmlns:a16="http://schemas.microsoft.com/office/drawing/2014/main" id="{838D2D1B-8ED5-C034-CEF9-0D623493F365}"/>
              </a:ext>
            </a:extLst>
          </p:cNvPr>
          <p:cNvSpPr/>
          <p:nvPr/>
        </p:nvSpPr>
        <p:spPr>
          <a:xfrm>
            <a:off x="11200113" y="656826"/>
            <a:ext cx="824778" cy="341808"/>
          </a:xfrm>
          <a:prstGeom prst="round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Utils">
            <a:extLst>
              <a:ext uri="{FF2B5EF4-FFF2-40B4-BE49-F238E27FC236}">
                <a16:creationId xmlns:a16="http://schemas.microsoft.com/office/drawing/2014/main" id="{025D65B4-D5DA-A50F-A344-7ED7A4788C93}"/>
              </a:ext>
            </a:extLst>
          </p:cNvPr>
          <p:cNvSpPr txBox="1">
            <a:spLocks/>
          </p:cNvSpPr>
          <p:nvPr/>
        </p:nvSpPr>
        <p:spPr>
          <a:xfrm>
            <a:off x="11200113" y="656826"/>
            <a:ext cx="824778"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Utils</a:t>
            </a:r>
          </a:p>
        </p:txBody>
      </p:sp>
    </p:spTree>
    <p:extLst>
      <p:ext uri="{BB962C8B-B14F-4D97-AF65-F5344CB8AC3E}">
        <p14:creationId xmlns:p14="http://schemas.microsoft.com/office/powerpoint/2010/main" val="184680699"/>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metaboPipe image">
            <a:extLst>
              <a:ext uri="{FF2B5EF4-FFF2-40B4-BE49-F238E27FC236}">
                <a16:creationId xmlns:a16="http://schemas.microsoft.com/office/drawing/2014/main" id="{21C13FC0-C1D2-6BFB-52C1-84261C652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99879" y="5514975"/>
            <a:ext cx="1087346" cy="1247775"/>
          </a:xfrm>
          <a:prstGeom prst="rect">
            <a:avLst/>
          </a:prstGeom>
        </p:spPr>
      </p:pic>
      <p:sp>
        <p:nvSpPr>
          <p:cNvPr id="28" name="Title">
            <a:extLst>
              <a:ext uri="{FF2B5EF4-FFF2-40B4-BE49-F238E27FC236}">
                <a16:creationId xmlns:a16="http://schemas.microsoft.com/office/drawing/2014/main" id="{CB680189-7E07-2E9E-B1C4-D88AD98C83E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Results</a:t>
            </a:r>
          </a:p>
        </p:txBody>
      </p:sp>
      <p:sp>
        <p:nvSpPr>
          <p:cNvPr id="30" name="Scaling Sel">
            <a:extLst>
              <a:ext uri="{FF2B5EF4-FFF2-40B4-BE49-F238E27FC236}">
                <a16:creationId xmlns:a16="http://schemas.microsoft.com/office/drawing/2014/main" id="{CF88A057-45E2-BFB6-115E-33086B286DBA}"/>
              </a:ext>
            </a:extLst>
          </p:cNvPr>
          <p:cNvSpPr/>
          <p:nvPr/>
        </p:nvSpPr>
        <p:spPr>
          <a:xfrm>
            <a:off x="9806006" y="656826"/>
            <a:ext cx="1226999" cy="341808"/>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caling">
            <a:extLst>
              <a:ext uri="{FF2B5EF4-FFF2-40B4-BE49-F238E27FC236}">
                <a16:creationId xmlns:a16="http://schemas.microsoft.com/office/drawing/2014/main" id="{94160735-FB48-B5C1-478E-1826C95009F3}"/>
              </a:ext>
            </a:extLst>
          </p:cNvPr>
          <p:cNvSpPr txBox="1">
            <a:spLocks/>
          </p:cNvSpPr>
          <p:nvPr/>
        </p:nvSpPr>
        <p:spPr>
          <a:xfrm>
            <a:off x="9806006" y="656305"/>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26" name="Transformation Sel">
            <a:extLst>
              <a:ext uri="{FF2B5EF4-FFF2-40B4-BE49-F238E27FC236}">
                <a16:creationId xmlns:a16="http://schemas.microsoft.com/office/drawing/2014/main" id="{4BE64C53-D6FE-079A-C99D-3D0637B8DB5F}"/>
              </a:ext>
            </a:extLst>
          </p:cNvPr>
          <p:cNvSpPr/>
          <p:nvPr/>
        </p:nvSpPr>
        <p:spPr>
          <a:xfrm>
            <a:off x="7562138" y="656826"/>
            <a:ext cx="2076760" cy="341808"/>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ansformation">
            <a:extLst>
              <a:ext uri="{FF2B5EF4-FFF2-40B4-BE49-F238E27FC236}">
                <a16:creationId xmlns:a16="http://schemas.microsoft.com/office/drawing/2014/main" id="{D7CE8F93-1826-913E-7C00-0F1354731329}"/>
              </a:ext>
            </a:extLst>
          </p:cNvPr>
          <p:cNvSpPr txBox="1">
            <a:spLocks/>
          </p:cNvSpPr>
          <p:nvPr/>
        </p:nvSpPr>
        <p:spPr>
          <a:xfrm>
            <a:off x="7562138"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17" name="Normalization Sel">
            <a:extLst>
              <a:ext uri="{FF2B5EF4-FFF2-40B4-BE49-F238E27FC236}">
                <a16:creationId xmlns:a16="http://schemas.microsoft.com/office/drawing/2014/main" id="{C0C7B49C-3BA3-6121-02EE-F63640FE14C1}"/>
              </a:ext>
            </a:extLst>
          </p:cNvPr>
          <p:cNvSpPr/>
          <p:nvPr/>
        </p:nvSpPr>
        <p:spPr>
          <a:xfrm>
            <a:off x="5541574" y="656826"/>
            <a:ext cx="1853456" cy="341808"/>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rmalization">
            <a:extLst>
              <a:ext uri="{FF2B5EF4-FFF2-40B4-BE49-F238E27FC236}">
                <a16:creationId xmlns:a16="http://schemas.microsoft.com/office/drawing/2014/main" id="{EDD307DC-E534-0184-28C7-51B04952589E}"/>
              </a:ext>
            </a:extLst>
          </p:cNvPr>
          <p:cNvSpPr txBox="1">
            <a:spLocks/>
          </p:cNvSpPr>
          <p:nvPr/>
        </p:nvSpPr>
        <p:spPr>
          <a:xfrm>
            <a:off x="5541574" y="656826"/>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14" name="Batch Sel">
            <a:extLst>
              <a:ext uri="{FF2B5EF4-FFF2-40B4-BE49-F238E27FC236}">
                <a16:creationId xmlns:a16="http://schemas.microsoft.com/office/drawing/2014/main" id="{1DC2C85D-36F3-59D9-F947-452A2D1F9CEC}"/>
              </a:ext>
            </a:extLst>
          </p:cNvPr>
          <p:cNvSpPr/>
          <p:nvPr/>
        </p:nvSpPr>
        <p:spPr>
          <a:xfrm>
            <a:off x="3297706" y="656826"/>
            <a:ext cx="2076760" cy="341808"/>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Batch Correction">
            <a:extLst>
              <a:ext uri="{FF2B5EF4-FFF2-40B4-BE49-F238E27FC236}">
                <a16:creationId xmlns:a16="http://schemas.microsoft.com/office/drawing/2014/main" id="{85BB713F-7945-0E44-78F3-447EDAC4E275}"/>
              </a:ext>
            </a:extLst>
          </p:cNvPr>
          <p:cNvSpPr txBox="1">
            <a:spLocks/>
          </p:cNvSpPr>
          <p:nvPr/>
        </p:nvSpPr>
        <p:spPr>
          <a:xfrm>
            <a:off x="3297706"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5" name="Imputation Sel">
            <a:extLst>
              <a:ext uri="{FF2B5EF4-FFF2-40B4-BE49-F238E27FC236}">
                <a16:creationId xmlns:a16="http://schemas.microsoft.com/office/drawing/2014/main" id="{0DAE1EA2-3D70-CECB-FEF7-095CBA5AD27A}"/>
              </a:ext>
            </a:extLst>
          </p:cNvPr>
          <p:cNvSpPr/>
          <p:nvPr/>
        </p:nvSpPr>
        <p:spPr>
          <a:xfrm>
            <a:off x="1646186" y="656826"/>
            <a:ext cx="1484412" cy="341808"/>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mputation">
            <a:extLst>
              <a:ext uri="{FF2B5EF4-FFF2-40B4-BE49-F238E27FC236}">
                <a16:creationId xmlns:a16="http://schemas.microsoft.com/office/drawing/2014/main" id="{2110ED6B-7C09-1B74-F464-3EC1FFD6C9C9}"/>
              </a:ext>
            </a:extLst>
          </p:cNvPr>
          <p:cNvSpPr txBox="1">
            <a:spLocks/>
          </p:cNvSpPr>
          <p:nvPr/>
        </p:nvSpPr>
        <p:spPr>
          <a:xfrm>
            <a:off x="1654936" y="65682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pic>
        <p:nvPicPr>
          <p:cNvPr id="3" name="Graphic 2" descr="Database with solid fill">
            <a:extLst>
              <a:ext uri="{FF2B5EF4-FFF2-40B4-BE49-F238E27FC236}">
                <a16:creationId xmlns:a16="http://schemas.microsoft.com/office/drawing/2014/main" id="{9760A26E-E8F5-B141-148C-F181BF8208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 y="3503758"/>
            <a:ext cx="914400" cy="914400"/>
          </a:xfrm>
          <a:prstGeom prst="rect">
            <a:avLst/>
          </a:prstGeom>
        </p:spPr>
      </p:pic>
      <p:pic>
        <p:nvPicPr>
          <p:cNvPr id="48" name="Graphic 47" descr="Rectangular Prism with solid fill">
            <a:extLst>
              <a:ext uri="{FF2B5EF4-FFF2-40B4-BE49-F238E27FC236}">
                <a16:creationId xmlns:a16="http://schemas.microsoft.com/office/drawing/2014/main" id="{B7EB43D6-DA6D-48A0-C230-FDAB7113171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443981" y="927097"/>
            <a:ext cx="914400" cy="914400"/>
          </a:xfrm>
          <a:prstGeom prst="rect">
            <a:avLst/>
          </a:prstGeom>
        </p:spPr>
      </p:pic>
      <p:grpSp>
        <p:nvGrpSpPr>
          <p:cNvPr id="8" name="CreateDE">
            <a:extLst>
              <a:ext uri="{FF2B5EF4-FFF2-40B4-BE49-F238E27FC236}">
                <a16:creationId xmlns:a16="http://schemas.microsoft.com/office/drawing/2014/main" id="{611AA05A-1E27-A756-7CC1-7DC390842D1C}"/>
              </a:ext>
            </a:extLst>
          </p:cNvPr>
          <p:cNvGrpSpPr/>
          <p:nvPr/>
        </p:nvGrpSpPr>
        <p:grpSpPr>
          <a:xfrm>
            <a:off x="1479078" y="3619149"/>
            <a:ext cx="1264238" cy="683617"/>
            <a:chOff x="5541574" y="1748233"/>
            <a:chExt cx="1264238" cy="683617"/>
          </a:xfrm>
        </p:grpSpPr>
        <p:sp>
          <p:nvSpPr>
            <p:cNvPr id="2" name="Utils Sel">
              <a:extLst>
                <a:ext uri="{FF2B5EF4-FFF2-40B4-BE49-F238E27FC236}">
                  <a16:creationId xmlns:a16="http://schemas.microsoft.com/office/drawing/2014/main" id="{EEDE7BB7-2B32-903A-3763-D56AEB0A5AB6}"/>
                </a:ext>
              </a:extLst>
            </p:cNvPr>
            <p:cNvSpPr/>
            <p:nvPr/>
          </p:nvSpPr>
          <p:spPr>
            <a:xfrm>
              <a:off x="5541574" y="1748233"/>
              <a:ext cx="1264238" cy="683617"/>
            </a:xfrm>
            <a:prstGeom prst="round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Utils">
              <a:extLst>
                <a:ext uri="{FF2B5EF4-FFF2-40B4-BE49-F238E27FC236}">
                  <a16:creationId xmlns:a16="http://schemas.microsoft.com/office/drawing/2014/main" id="{C2CF5E00-3798-ED98-781C-0647B1B3BD3F}"/>
                </a:ext>
              </a:extLst>
            </p:cNvPr>
            <p:cNvSpPr txBox="1">
              <a:spLocks/>
            </p:cNvSpPr>
            <p:nvPr/>
          </p:nvSpPr>
          <p:spPr>
            <a:xfrm>
              <a:off x="5766166" y="1748234"/>
              <a:ext cx="815055"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Utils</a:t>
              </a:r>
            </a:p>
          </p:txBody>
        </p:sp>
        <p:sp>
          <p:nvSpPr>
            <p:cNvPr id="7" name="Title">
              <a:extLst>
                <a:ext uri="{FF2B5EF4-FFF2-40B4-BE49-F238E27FC236}">
                  <a16:creationId xmlns:a16="http://schemas.microsoft.com/office/drawing/2014/main" id="{F7C9941F-3960-8240-9916-9964F1DB76E4}"/>
                </a:ext>
              </a:extLst>
            </p:cNvPr>
            <p:cNvSpPr txBox="1">
              <a:spLocks/>
            </p:cNvSpPr>
            <p:nvPr/>
          </p:nvSpPr>
          <p:spPr>
            <a:xfrm>
              <a:off x="5541574" y="2090041"/>
              <a:ext cx="1264238" cy="34180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Create DE</a:t>
              </a:r>
            </a:p>
          </p:txBody>
        </p:sp>
      </p:grpSp>
      <p:cxnSp>
        <p:nvCxnSpPr>
          <p:cNvPr id="12" name="Straight Arrow Connector 11">
            <a:extLst>
              <a:ext uri="{FF2B5EF4-FFF2-40B4-BE49-F238E27FC236}">
                <a16:creationId xmlns:a16="http://schemas.microsoft.com/office/drawing/2014/main" id="{0ADFD670-5E52-31D0-ECD5-CB14291DDAB6}"/>
              </a:ext>
            </a:extLst>
          </p:cNvPr>
          <p:cNvCxnSpPr>
            <a:endCxn id="2" idx="1"/>
          </p:cNvCxnSpPr>
          <p:nvPr/>
        </p:nvCxnSpPr>
        <p:spPr>
          <a:xfrm>
            <a:off x="1134174" y="3960957"/>
            <a:ext cx="344904" cy="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6" name="Utils Sel">
            <a:extLst>
              <a:ext uri="{FF2B5EF4-FFF2-40B4-BE49-F238E27FC236}">
                <a16:creationId xmlns:a16="http://schemas.microsoft.com/office/drawing/2014/main" id="{838D2D1B-8ED5-C034-CEF9-0D623493F365}"/>
              </a:ext>
            </a:extLst>
          </p:cNvPr>
          <p:cNvSpPr/>
          <p:nvPr/>
        </p:nvSpPr>
        <p:spPr>
          <a:xfrm>
            <a:off x="11200113" y="656826"/>
            <a:ext cx="824778" cy="341808"/>
          </a:xfrm>
          <a:prstGeom prst="round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Utils">
            <a:extLst>
              <a:ext uri="{FF2B5EF4-FFF2-40B4-BE49-F238E27FC236}">
                <a16:creationId xmlns:a16="http://schemas.microsoft.com/office/drawing/2014/main" id="{025D65B4-D5DA-A50F-A344-7ED7A4788C93}"/>
              </a:ext>
            </a:extLst>
          </p:cNvPr>
          <p:cNvSpPr txBox="1">
            <a:spLocks/>
          </p:cNvSpPr>
          <p:nvPr/>
        </p:nvSpPr>
        <p:spPr>
          <a:xfrm>
            <a:off x="11200113" y="656826"/>
            <a:ext cx="824778"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Utils</a:t>
            </a:r>
          </a:p>
        </p:txBody>
      </p:sp>
      <p:sp>
        <p:nvSpPr>
          <p:cNvPr id="31" name="Filtering Sel">
            <a:extLst>
              <a:ext uri="{FF2B5EF4-FFF2-40B4-BE49-F238E27FC236}">
                <a16:creationId xmlns:a16="http://schemas.microsoft.com/office/drawing/2014/main" id="{115ED720-5205-E4C9-51A7-566506DD980C}"/>
              </a:ext>
            </a:extLst>
          </p:cNvPr>
          <p:cNvSpPr/>
          <p:nvPr/>
        </p:nvSpPr>
        <p:spPr>
          <a:xfrm>
            <a:off x="167109" y="655784"/>
            <a:ext cx="1311969" cy="836184"/>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iltering">
            <a:extLst>
              <a:ext uri="{FF2B5EF4-FFF2-40B4-BE49-F238E27FC236}">
                <a16:creationId xmlns:a16="http://schemas.microsoft.com/office/drawing/2014/main" id="{958EF28F-C158-A94A-33F5-F84C57912A70}"/>
              </a:ext>
            </a:extLst>
          </p:cNvPr>
          <p:cNvSpPr txBox="1">
            <a:spLocks/>
          </p:cNvSpPr>
          <p:nvPr/>
        </p:nvSpPr>
        <p:spPr>
          <a:xfrm>
            <a:off x="167109" y="656826"/>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sp>
        <p:nvSpPr>
          <p:cNvPr id="33" name="Title">
            <a:extLst>
              <a:ext uri="{FF2B5EF4-FFF2-40B4-BE49-F238E27FC236}">
                <a16:creationId xmlns:a16="http://schemas.microsoft.com/office/drawing/2014/main" id="{AAD2C266-D720-941B-3188-C44E13B39C19}"/>
              </a:ext>
            </a:extLst>
          </p:cNvPr>
          <p:cNvSpPr txBox="1">
            <a:spLocks/>
          </p:cNvSpPr>
          <p:nvPr/>
        </p:nvSpPr>
        <p:spPr>
          <a:xfrm>
            <a:off x="167108" y="974732"/>
            <a:ext cx="1311969"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Threshold 0.2</a:t>
            </a:r>
          </a:p>
        </p:txBody>
      </p:sp>
      <p:sp>
        <p:nvSpPr>
          <p:cNvPr id="34" name="Title">
            <a:extLst>
              <a:ext uri="{FF2B5EF4-FFF2-40B4-BE49-F238E27FC236}">
                <a16:creationId xmlns:a16="http://schemas.microsoft.com/office/drawing/2014/main" id="{CD0C6A0C-DAA7-2B0A-6A32-1838986D6373}"/>
              </a:ext>
            </a:extLst>
          </p:cNvPr>
          <p:cNvSpPr txBox="1">
            <a:spLocks/>
          </p:cNvSpPr>
          <p:nvPr/>
        </p:nvSpPr>
        <p:spPr>
          <a:xfrm>
            <a:off x="167107" y="1233350"/>
            <a:ext cx="1311969"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Outliers</a:t>
            </a:r>
          </a:p>
        </p:txBody>
      </p:sp>
      <p:sp>
        <p:nvSpPr>
          <p:cNvPr id="36" name="Filtering Sel">
            <a:extLst>
              <a:ext uri="{FF2B5EF4-FFF2-40B4-BE49-F238E27FC236}">
                <a16:creationId xmlns:a16="http://schemas.microsoft.com/office/drawing/2014/main" id="{ABE95D62-E4B7-2B5D-8FFA-577D69D74F44}"/>
              </a:ext>
            </a:extLst>
          </p:cNvPr>
          <p:cNvSpPr/>
          <p:nvPr/>
        </p:nvSpPr>
        <p:spPr>
          <a:xfrm>
            <a:off x="167108" y="655784"/>
            <a:ext cx="1311969" cy="836184"/>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iltering">
            <a:extLst>
              <a:ext uri="{FF2B5EF4-FFF2-40B4-BE49-F238E27FC236}">
                <a16:creationId xmlns:a16="http://schemas.microsoft.com/office/drawing/2014/main" id="{28FDD06F-E1BE-B226-AC2D-4755F7B90693}"/>
              </a:ext>
            </a:extLst>
          </p:cNvPr>
          <p:cNvSpPr txBox="1">
            <a:spLocks/>
          </p:cNvSpPr>
          <p:nvPr/>
        </p:nvSpPr>
        <p:spPr>
          <a:xfrm>
            <a:off x="167108" y="656826"/>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sp>
        <p:nvSpPr>
          <p:cNvPr id="38" name="Title">
            <a:extLst>
              <a:ext uri="{FF2B5EF4-FFF2-40B4-BE49-F238E27FC236}">
                <a16:creationId xmlns:a16="http://schemas.microsoft.com/office/drawing/2014/main" id="{E7FB896C-D266-B1BC-A2CE-929C7EE612E6}"/>
              </a:ext>
            </a:extLst>
          </p:cNvPr>
          <p:cNvSpPr txBox="1">
            <a:spLocks/>
          </p:cNvSpPr>
          <p:nvPr/>
        </p:nvSpPr>
        <p:spPr>
          <a:xfrm>
            <a:off x="167109" y="974732"/>
            <a:ext cx="1311969"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Threshold 0.2</a:t>
            </a:r>
          </a:p>
        </p:txBody>
      </p:sp>
      <p:sp>
        <p:nvSpPr>
          <p:cNvPr id="39" name="Title">
            <a:extLst>
              <a:ext uri="{FF2B5EF4-FFF2-40B4-BE49-F238E27FC236}">
                <a16:creationId xmlns:a16="http://schemas.microsoft.com/office/drawing/2014/main" id="{3919301A-62B4-F1FB-AEDC-72B2294582E9}"/>
              </a:ext>
            </a:extLst>
          </p:cNvPr>
          <p:cNvSpPr txBox="1">
            <a:spLocks/>
          </p:cNvSpPr>
          <p:nvPr/>
        </p:nvSpPr>
        <p:spPr>
          <a:xfrm>
            <a:off x="167108" y="1233350"/>
            <a:ext cx="1311969"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Outliers</a:t>
            </a:r>
          </a:p>
        </p:txBody>
      </p:sp>
    </p:spTree>
    <p:extLst>
      <p:ext uri="{BB962C8B-B14F-4D97-AF65-F5344CB8AC3E}">
        <p14:creationId xmlns:p14="http://schemas.microsoft.com/office/powerpoint/2010/main" val="374669042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p:bldP spid="3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Introduction</a:t>
            </a:r>
          </a:p>
        </p:txBody>
      </p:sp>
      <p:sp>
        <p:nvSpPr>
          <p:cNvPr id="18" name="Title 1">
            <a:extLst>
              <a:ext uri="{FF2B5EF4-FFF2-40B4-BE49-F238E27FC236}">
                <a16:creationId xmlns:a16="http://schemas.microsoft.com/office/drawing/2014/main" id="{7DEF201D-8D37-41E7-3834-812C07E72C91}"/>
              </a:ext>
            </a:extLst>
          </p:cNvPr>
          <p:cNvSpPr txBox="1">
            <a:spLocks/>
          </p:cNvSpPr>
          <p:nvPr/>
        </p:nvSpPr>
        <p:spPr>
          <a:xfrm>
            <a:off x="2672615" y="3493454"/>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Filtering</a:t>
            </a:r>
          </a:p>
        </p:txBody>
      </p:sp>
      <p:sp>
        <p:nvSpPr>
          <p:cNvPr id="20" name="Title 1">
            <a:extLst>
              <a:ext uri="{FF2B5EF4-FFF2-40B4-BE49-F238E27FC236}">
                <a16:creationId xmlns:a16="http://schemas.microsoft.com/office/drawing/2014/main" id="{2110ED6B-7C09-1B74-F464-3EC1FFD6C9C9}"/>
              </a:ext>
            </a:extLst>
          </p:cNvPr>
          <p:cNvSpPr txBox="1">
            <a:spLocks/>
          </p:cNvSpPr>
          <p:nvPr/>
        </p:nvSpPr>
        <p:spPr>
          <a:xfrm>
            <a:off x="4781815" y="2952273"/>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Imputation</a:t>
            </a:r>
          </a:p>
        </p:txBody>
      </p:sp>
      <p:sp>
        <p:nvSpPr>
          <p:cNvPr id="21" name="Title 1">
            <a:extLst>
              <a:ext uri="{FF2B5EF4-FFF2-40B4-BE49-F238E27FC236}">
                <a16:creationId xmlns:a16="http://schemas.microsoft.com/office/drawing/2014/main" id="{85BB713F-7945-0E44-78F3-447EDAC4E275}"/>
              </a:ext>
            </a:extLst>
          </p:cNvPr>
          <p:cNvSpPr txBox="1">
            <a:spLocks/>
          </p:cNvSpPr>
          <p:nvPr/>
        </p:nvSpPr>
        <p:spPr>
          <a:xfrm>
            <a:off x="7052839" y="3218980"/>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Batch Correction</a:t>
            </a:r>
          </a:p>
        </p:txBody>
      </p:sp>
      <p:sp>
        <p:nvSpPr>
          <p:cNvPr id="22" name="Title 1">
            <a:extLst>
              <a:ext uri="{FF2B5EF4-FFF2-40B4-BE49-F238E27FC236}">
                <a16:creationId xmlns:a16="http://schemas.microsoft.com/office/drawing/2014/main" id="{EDD307DC-E534-0184-28C7-51B04952589E}"/>
              </a:ext>
            </a:extLst>
          </p:cNvPr>
          <p:cNvSpPr txBox="1">
            <a:spLocks/>
          </p:cNvSpPr>
          <p:nvPr/>
        </p:nvSpPr>
        <p:spPr>
          <a:xfrm>
            <a:off x="5196926" y="3774010"/>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Normalization</a:t>
            </a:r>
          </a:p>
        </p:txBody>
      </p:sp>
      <p:sp>
        <p:nvSpPr>
          <p:cNvPr id="23" name="Title 1">
            <a:extLst>
              <a:ext uri="{FF2B5EF4-FFF2-40B4-BE49-F238E27FC236}">
                <a16:creationId xmlns:a16="http://schemas.microsoft.com/office/drawing/2014/main" id="{D7CE8F93-1826-913E-7C00-0F1354731329}"/>
              </a:ext>
            </a:extLst>
          </p:cNvPr>
          <p:cNvSpPr txBox="1">
            <a:spLocks/>
          </p:cNvSpPr>
          <p:nvPr/>
        </p:nvSpPr>
        <p:spPr>
          <a:xfrm>
            <a:off x="6375803" y="4405224"/>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Transformation</a:t>
            </a:r>
            <a:endParaRPr lang="en-US" sz="1800" dirty="0">
              <a:solidFill>
                <a:schemeClr val="bg1"/>
              </a:solidFill>
              <a:latin typeface="Chakra Petch" panose="00000500000000000000" pitchFamily="2" charset="-34"/>
              <a:cs typeface="Chakra Petch" panose="00000500000000000000" pitchFamily="2" charset="-34"/>
            </a:endParaRPr>
          </a:p>
        </p:txBody>
      </p:sp>
      <p:sp>
        <p:nvSpPr>
          <p:cNvPr id="25" name="Title 1">
            <a:extLst>
              <a:ext uri="{FF2B5EF4-FFF2-40B4-BE49-F238E27FC236}">
                <a16:creationId xmlns:a16="http://schemas.microsoft.com/office/drawing/2014/main" id="{94160735-FB48-B5C1-478E-1826C95009F3}"/>
              </a:ext>
            </a:extLst>
          </p:cNvPr>
          <p:cNvSpPr txBox="1">
            <a:spLocks/>
          </p:cNvSpPr>
          <p:nvPr/>
        </p:nvSpPr>
        <p:spPr>
          <a:xfrm>
            <a:off x="3504303" y="4424784"/>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Scaling</a:t>
            </a:r>
          </a:p>
        </p:txBody>
      </p:sp>
      <p:sp>
        <p:nvSpPr>
          <p:cNvPr id="16" name="Title 1">
            <a:extLst>
              <a:ext uri="{FF2B5EF4-FFF2-40B4-BE49-F238E27FC236}">
                <a16:creationId xmlns:a16="http://schemas.microsoft.com/office/drawing/2014/main" id="{AAC1BEC3-C778-3FC9-9D79-FBE72BCE2494}"/>
              </a:ext>
            </a:extLst>
          </p:cNvPr>
          <p:cNvSpPr txBox="1">
            <a:spLocks/>
          </p:cNvSpPr>
          <p:nvPr/>
        </p:nvSpPr>
        <p:spPr>
          <a:xfrm>
            <a:off x="8449047" y="568508"/>
            <a:ext cx="1369123" cy="645872"/>
          </a:xfrm>
          <a:prstGeom prst="rect">
            <a:avLst/>
          </a:prstGeom>
          <a:ln>
            <a:noFill/>
          </a:ln>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hakra Petch" panose="00000500000000000000" pitchFamily="2" charset="-34"/>
                <a:cs typeface="Chakra Petch" panose="00000500000000000000" pitchFamily="2" charset="-34"/>
              </a:rPr>
              <a:t>NMR</a:t>
            </a:r>
          </a:p>
        </p:txBody>
      </p:sp>
      <p:sp>
        <p:nvSpPr>
          <p:cNvPr id="19" name="Title 1">
            <a:extLst>
              <a:ext uri="{FF2B5EF4-FFF2-40B4-BE49-F238E27FC236}">
                <a16:creationId xmlns:a16="http://schemas.microsoft.com/office/drawing/2014/main" id="{5A1848D6-4112-587F-DA49-A8363C65EB4D}"/>
              </a:ext>
            </a:extLst>
          </p:cNvPr>
          <p:cNvSpPr txBox="1">
            <a:spLocks/>
          </p:cNvSpPr>
          <p:nvPr/>
        </p:nvSpPr>
        <p:spPr>
          <a:xfrm>
            <a:off x="2373831" y="565279"/>
            <a:ext cx="926239" cy="652330"/>
          </a:xfrm>
          <a:prstGeom prst="rect">
            <a:avLst/>
          </a:prstGeom>
          <a:ln>
            <a:noFill/>
          </a:ln>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hakra Petch" panose="00000500000000000000" pitchFamily="2" charset="-34"/>
                <a:cs typeface="Chakra Petch" panose="00000500000000000000" pitchFamily="2" charset="-34"/>
              </a:rPr>
              <a:t>MS</a:t>
            </a:r>
          </a:p>
        </p:txBody>
      </p:sp>
      <p:cxnSp>
        <p:nvCxnSpPr>
          <p:cNvPr id="27" name="Connector: Elbow 26">
            <a:extLst>
              <a:ext uri="{FF2B5EF4-FFF2-40B4-BE49-F238E27FC236}">
                <a16:creationId xmlns:a16="http://schemas.microsoft.com/office/drawing/2014/main" id="{E046168C-4085-0352-6FC2-018576771AC5}"/>
              </a:ext>
            </a:extLst>
          </p:cNvPr>
          <p:cNvCxnSpPr>
            <a:cxnSpLocks/>
            <a:stCxn id="19" idx="2"/>
            <a:endCxn id="16" idx="2"/>
          </p:cNvCxnSpPr>
          <p:nvPr/>
        </p:nvCxnSpPr>
        <p:spPr>
          <a:xfrm rot="5400000" flipH="1" flipV="1">
            <a:off x="5983665" y="-1932334"/>
            <a:ext cx="3229" cy="6296658"/>
          </a:xfrm>
          <a:prstGeom prst="bentConnector3">
            <a:avLst>
              <a:gd name="adj1" fmla="val -7079591"/>
            </a:avLst>
          </a:prstGeom>
          <a:ln w="190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Arrow Connector 27">
            <a:extLst>
              <a:ext uri="{FF2B5EF4-FFF2-40B4-BE49-F238E27FC236}">
                <a16:creationId xmlns:a16="http://schemas.microsoft.com/office/drawing/2014/main" id="{A08260D8-F054-00C5-53ED-DFE9FC3A0DEB}"/>
              </a:ext>
            </a:extLst>
          </p:cNvPr>
          <p:cNvCxnSpPr>
            <a:cxnSpLocks/>
          </p:cNvCxnSpPr>
          <p:nvPr/>
        </p:nvCxnSpPr>
        <p:spPr>
          <a:xfrm>
            <a:off x="6096000" y="1452563"/>
            <a:ext cx="0" cy="52734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9" name="Title 1">
            <a:extLst>
              <a:ext uri="{FF2B5EF4-FFF2-40B4-BE49-F238E27FC236}">
                <a16:creationId xmlns:a16="http://schemas.microsoft.com/office/drawing/2014/main" id="{36A32748-6842-A8F5-6409-D61BB87FBAA7}"/>
              </a:ext>
            </a:extLst>
          </p:cNvPr>
          <p:cNvSpPr txBox="1">
            <a:spLocks/>
          </p:cNvSpPr>
          <p:nvPr/>
        </p:nvSpPr>
        <p:spPr>
          <a:xfrm>
            <a:off x="4583984" y="825361"/>
            <a:ext cx="3024033" cy="655782"/>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Chakra Petch" panose="00000500000000000000" pitchFamily="2" charset="-34"/>
                <a:cs typeface="Chakra Petch" panose="00000500000000000000" pitchFamily="2" charset="-34"/>
              </a:rPr>
              <a:t>Preprocessing</a:t>
            </a:r>
          </a:p>
        </p:txBody>
      </p:sp>
      <p:sp>
        <p:nvSpPr>
          <p:cNvPr id="32" name="Title 1">
            <a:extLst>
              <a:ext uri="{FF2B5EF4-FFF2-40B4-BE49-F238E27FC236}">
                <a16:creationId xmlns:a16="http://schemas.microsoft.com/office/drawing/2014/main" id="{D3DD5AC6-8430-6109-93EC-65D4BBE216C6}"/>
              </a:ext>
            </a:extLst>
          </p:cNvPr>
          <p:cNvSpPr txBox="1">
            <a:spLocks/>
          </p:cNvSpPr>
          <p:nvPr/>
        </p:nvSpPr>
        <p:spPr>
          <a:xfrm>
            <a:off x="4583983" y="1894274"/>
            <a:ext cx="3024033" cy="655782"/>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Chakra Petch" panose="00000500000000000000" pitchFamily="2" charset="-34"/>
                <a:cs typeface="Chakra Petch" panose="00000500000000000000" pitchFamily="2" charset="-34"/>
              </a:rPr>
              <a:t>Pretreatment</a:t>
            </a:r>
          </a:p>
        </p:txBody>
      </p:sp>
      <p:sp>
        <p:nvSpPr>
          <p:cNvPr id="33" name="Left Brace 32">
            <a:extLst>
              <a:ext uri="{FF2B5EF4-FFF2-40B4-BE49-F238E27FC236}">
                <a16:creationId xmlns:a16="http://schemas.microsoft.com/office/drawing/2014/main" id="{4BB31A9E-C7A9-4971-C3F9-EE35E39DC039}"/>
              </a:ext>
            </a:extLst>
          </p:cNvPr>
          <p:cNvSpPr/>
          <p:nvPr/>
        </p:nvSpPr>
        <p:spPr>
          <a:xfrm rot="5400000">
            <a:off x="5895974" y="-935563"/>
            <a:ext cx="400050" cy="7140041"/>
          </a:xfrm>
          <a:prstGeom prst="leftBrace">
            <a:avLst>
              <a:gd name="adj1" fmla="val 234524"/>
              <a:gd name="adj2" fmla="val 50000"/>
            </a:avLst>
          </a:prstGeom>
          <a:ln>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6927027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metaboPipe image">
            <a:extLst>
              <a:ext uri="{FF2B5EF4-FFF2-40B4-BE49-F238E27FC236}">
                <a16:creationId xmlns:a16="http://schemas.microsoft.com/office/drawing/2014/main" id="{21C13FC0-C1D2-6BFB-52C1-84261C652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99879" y="5514975"/>
            <a:ext cx="1087346" cy="1247775"/>
          </a:xfrm>
          <a:prstGeom prst="rect">
            <a:avLst/>
          </a:prstGeom>
        </p:spPr>
      </p:pic>
      <p:sp>
        <p:nvSpPr>
          <p:cNvPr id="28" name="Title">
            <a:extLst>
              <a:ext uri="{FF2B5EF4-FFF2-40B4-BE49-F238E27FC236}">
                <a16:creationId xmlns:a16="http://schemas.microsoft.com/office/drawing/2014/main" id="{CB680189-7E07-2E9E-B1C4-D88AD98C83E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Results</a:t>
            </a:r>
          </a:p>
        </p:txBody>
      </p:sp>
      <p:sp>
        <p:nvSpPr>
          <p:cNvPr id="30" name="Scaling Sel">
            <a:extLst>
              <a:ext uri="{FF2B5EF4-FFF2-40B4-BE49-F238E27FC236}">
                <a16:creationId xmlns:a16="http://schemas.microsoft.com/office/drawing/2014/main" id="{CF88A057-45E2-BFB6-115E-33086B286DBA}"/>
              </a:ext>
            </a:extLst>
          </p:cNvPr>
          <p:cNvSpPr/>
          <p:nvPr/>
        </p:nvSpPr>
        <p:spPr>
          <a:xfrm>
            <a:off x="9806006" y="656826"/>
            <a:ext cx="1226999" cy="341808"/>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caling">
            <a:extLst>
              <a:ext uri="{FF2B5EF4-FFF2-40B4-BE49-F238E27FC236}">
                <a16:creationId xmlns:a16="http://schemas.microsoft.com/office/drawing/2014/main" id="{94160735-FB48-B5C1-478E-1826C95009F3}"/>
              </a:ext>
            </a:extLst>
          </p:cNvPr>
          <p:cNvSpPr txBox="1">
            <a:spLocks/>
          </p:cNvSpPr>
          <p:nvPr/>
        </p:nvSpPr>
        <p:spPr>
          <a:xfrm>
            <a:off x="9806006" y="656305"/>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26" name="Transformation Sel">
            <a:extLst>
              <a:ext uri="{FF2B5EF4-FFF2-40B4-BE49-F238E27FC236}">
                <a16:creationId xmlns:a16="http://schemas.microsoft.com/office/drawing/2014/main" id="{4BE64C53-D6FE-079A-C99D-3D0637B8DB5F}"/>
              </a:ext>
            </a:extLst>
          </p:cNvPr>
          <p:cNvSpPr/>
          <p:nvPr/>
        </p:nvSpPr>
        <p:spPr>
          <a:xfrm>
            <a:off x="7562138" y="656826"/>
            <a:ext cx="2076760" cy="341808"/>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ansformation">
            <a:extLst>
              <a:ext uri="{FF2B5EF4-FFF2-40B4-BE49-F238E27FC236}">
                <a16:creationId xmlns:a16="http://schemas.microsoft.com/office/drawing/2014/main" id="{D7CE8F93-1826-913E-7C00-0F1354731329}"/>
              </a:ext>
            </a:extLst>
          </p:cNvPr>
          <p:cNvSpPr txBox="1">
            <a:spLocks/>
          </p:cNvSpPr>
          <p:nvPr/>
        </p:nvSpPr>
        <p:spPr>
          <a:xfrm>
            <a:off x="7562138"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17" name="Normalization Sel">
            <a:extLst>
              <a:ext uri="{FF2B5EF4-FFF2-40B4-BE49-F238E27FC236}">
                <a16:creationId xmlns:a16="http://schemas.microsoft.com/office/drawing/2014/main" id="{C0C7B49C-3BA3-6121-02EE-F63640FE14C1}"/>
              </a:ext>
            </a:extLst>
          </p:cNvPr>
          <p:cNvSpPr/>
          <p:nvPr/>
        </p:nvSpPr>
        <p:spPr>
          <a:xfrm>
            <a:off x="5541574" y="656826"/>
            <a:ext cx="1853456" cy="341808"/>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rmalization">
            <a:extLst>
              <a:ext uri="{FF2B5EF4-FFF2-40B4-BE49-F238E27FC236}">
                <a16:creationId xmlns:a16="http://schemas.microsoft.com/office/drawing/2014/main" id="{EDD307DC-E534-0184-28C7-51B04952589E}"/>
              </a:ext>
            </a:extLst>
          </p:cNvPr>
          <p:cNvSpPr txBox="1">
            <a:spLocks/>
          </p:cNvSpPr>
          <p:nvPr/>
        </p:nvSpPr>
        <p:spPr>
          <a:xfrm>
            <a:off x="5541574" y="656826"/>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14" name="Batch Sel">
            <a:extLst>
              <a:ext uri="{FF2B5EF4-FFF2-40B4-BE49-F238E27FC236}">
                <a16:creationId xmlns:a16="http://schemas.microsoft.com/office/drawing/2014/main" id="{1DC2C85D-36F3-59D9-F947-452A2D1F9CEC}"/>
              </a:ext>
            </a:extLst>
          </p:cNvPr>
          <p:cNvSpPr/>
          <p:nvPr/>
        </p:nvSpPr>
        <p:spPr>
          <a:xfrm>
            <a:off x="3297706" y="656826"/>
            <a:ext cx="2076760" cy="341808"/>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Batch Correction">
            <a:extLst>
              <a:ext uri="{FF2B5EF4-FFF2-40B4-BE49-F238E27FC236}">
                <a16:creationId xmlns:a16="http://schemas.microsoft.com/office/drawing/2014/main" id="{85BB713F-7945-0E44-78F3-447EDAC4E275}"/>
              </a:ext>
            </a:extLst>
          </p:cNvPr>
          <p:cNvSpPr txBox="1">
            <a:spLocks/>
          </p:cNvSpPr>
          <p:nvPr/>
        </p:nvSpPr>
        <p:spPr>
          <a:xfrm>
            <a:off x="3297706"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5" name="Imputation Sel">
            <a:extLst>
              <a:ext uri="{FF2B5EF4-FFF2-40B4-BE49-F238E27FC236}">
                <a16:creationId xmlns:a16="http://schemas.microsoft.com/office/drawing/2014/main" id="{0DAE1EA2-3D70-CECB-FEF7-095CBA5AD27A}"/>
              </a:ext>
            </a:extLst>
          </p:cNvPr>
          <p:cNvSpPr/>
          <p:nvPr/>
        </p:nvSpPr>
        <p:spPr>
          <a:xfrm>
            <a:off x="1646186" y="656825"/>
            <a:ext cx="1484412" cy="599375"/>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mputation">
            <a:extLst>
              <a:ext uri="{FF2B5EF4-FFF2-40B4-BE49-F238E27FC236}">
                <a16:creationId xmlns:a16="http://schemas.microsoft.com/office/drawing/2014/main" id="{2110ED6B-7C09-1B74-F464-3EC1FFD6C9C9}"/>
              </a:ext>
            </a:extLst>
          </p:cNvPr>
          <p:cNvSpPr txBox="1">
            <a:spLocks/>
          </p:cNvSpPr>
          <p:nvPr/>
        </p:nvSpPr>
        <p:spPr>
          <a:xfrm>
            <a:off x="1654936" y="65682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34" name="Title">
            <a:extLst>
              <a:ext uri="{FF2B5EF4-FFF2-40B4-BE49-F238E27FC236}">
                <a16:creationId xmlns:a16="http://schemas.microsoft.com/office/drawing/2014/main" id="{61EF6A7F-A798-20A2-3579-243797A9D921}"/>
              </a:ext>
            </a:extLst>
          </p:cNvPr>
          <p:cNvSpPr txBox="1">
            <a:spLocks/>
          </p:cNvSpPr>
          <p:nvPr/>
        </p:nvSpPr>
        <p:spPr>
          <a:xfrm>
            <a:off x="1646186" y="997591"/>
            <a:ext cx="1484412"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err="1">
                <a:solidFill>
                  <a:schemeClr val="bg2">
                    <a:lumMod val="75000"/>
                  </a:schemeClr>
                </a:solidFill>
                <a:latin typeface="Chakra Petch" panose="00000500000000000000" pitchFamily="2" charset="-34"/>
                <a:cs typeface="Chakra Petch" panose="00000500000000000000" pitchFamily="2" charset="-34"/>
              </a:rPr>
              <a:t>kNN</a:t>
            </a:r>
            <a:r>
              <a:rPr lang="en-US" sz="1400" dirty="0">
                <a:solidFill>
                  <a:schemeClr val="bg2">
                    <a:lumMod val="75000"/>
                  </a:schemeClr>
                </a:solidFill>
                <a:latin typeface="Chakra Petch" panose="00000500000000000000" pitchFamily="2" charset="-34"/>
                <a:cs typeface="Chakra Petch" panose="00000500000000000000" pitchFamily="2" charset="-34"/>
              </a:rPr>
              <a:t> k = 5</a:t>
            </a:r>
          </a:p>
        </p:txBody>
      </p:sp>
      <p:sp>
        <p:nvSpPr>
          <p:cNvPr id="13" name="Filtering Sel">
            <a:extLst>
              <a:ext uri="{FF2B5EF4-FFF2-40B4-BE49-F238E27FC236}">
                <a16:creationId xmlns:a16="http://schemas.microsoft.com/office/drawing/2014/main" id="{DF0DF8CC-6464-CDE2-F8B6-BF8366C617F4}"/>
              </a:ext>
            </a:extLst>
          </p:cNvPr>
          <p:cNvSpPr/>
          <p:nvPr/>
        </p:nvSpPr>
        <p:spPr>
          <a:xfrm>
            <a:off x="167109" y="655784"/>
            <a:ext cx="1311969" cy="341807"/>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iltering">
            <a:extLst>
              <a:ext uri="{FF2B5EF4-FFF2-40B4-BE49-F238E27FC236}">
                <a16:creationId xmlns:a16="http://schemas.microsoft.com/office/drawing/2014/main" id="{D30C6BD6-9535-F357-FE7D-646D083EB8EB}"/>
              </a:ext>
            </a:extLst>
          </p:cNvPr>
          <p:cNvSpPr txBox="1">
            <a:spLocks/>
          </p:cNvSpPr>
          <p:nvPr/>
        </p:nvSpPr>
        <p:spPr>
          <a:xfrm>
            <a:off x="167109" y="656826"/>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pic>
        <p:nvPicPr>
          <p:cNvPr id="3" name="Graphic 2" descr="Database with solid fill">
            <a:extLst>
              <a:ext uri="{FF2B5EF4-FFF2-40B4-BE49-F238E27FC236}">
                <a16:creationId xmlns:a16="http://schemas.microsoft.com/office/drawing/2014/main" id="{9760A26E-E8F5-B141-148C-F181BF8208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 y="3503758"/>
            <a:ext cx="914400" cy="914400"/>
          </a:xfrm>
          <a:prstGeom prst="rect">
            <a:avLst/>
          </a:prstGeom>
        </p:spPr>
      </p:pic>
      <p:pic>
        <p:nvPicPr>
          <p:cNvPr id="48" name="Graphic 47" descr="Rectangular Prism with solid fill">
            <a:extLst>
              <a:ext uri="{FF2B5EF4-FFF2-40B4-BE49-F238E27FC236}">
                <a16:creationId xmlns:a16="http://schemas.microsoft.com/office/drawing/2014/main" id="{B7EB43D6-DA6D-48A0-C230-FDAB7113171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443981" y="927097"/>
            <a:ext cx="914400" cy="914400"/>
          </a:xfrm>
          <a:prstGeom prst="rect">
            <a:avLst/>
          </a:prstGeom>
        </p:spPr>
      </p:pic>
      <p:grpSp>
        <p:nvGrpSpPr>
          <p:cNvPr id="8" name="CreateDE">
            <a:extLst>
              <a:ext uri="{FF2B5EF4-FFF2-40B4-BE49-F238E27FC236}">
                <a16:creationId xmlns:a16="http://schemas.microsoft.com/office/drawing/2014/main" id="{611AA05A-1E27-A756-7CC1-7DC390842D1C}"/>
              </a:ext>
            </a:extLst>
          </p:cNvPr>
          <p:cNvGrpSpPr/>
          <p:nvPr/>
        </p:nvGrpSpPr>
        <p:grpSpPr>
          <a:xfrm>
            <a:off x="1479078" y="3619149"/>
            <a:ext cx="1264238" cy="683617"/>
            <a:chOff x="5541574" y="1748233"/>
            <a:chExt cx="1264238" cy="683617"/>
          </a:xfrm>
        </p:grpSpPr>
        <p:sp>
          <p:nvSpPr>
            <p:cNvPr id="2" name="Utils Sel">
              <a:extLst>
                <a:ext uri="{FF2B5EF4-FFF2-40B4-BE49-F238E27FC236}">
                  <a16:creationId xmlns:a16="http://schemas.microsoft.com/office/drawing/2014/main" id="{EEDE7BB7-2B32-903A-3763-D56AEB0A5AB6}"/>
                </a:ext>
              </a:extLst>
            </p:cNvPr>
            <p:cNvSpPr/>
            <p:nvPr/>
          </p:nvSpPr>
          <p:spPr>
            <a:xfrm>
              <a:off x="5541574" y="1748233"/>
              <a:ext cx="1264238" cy="683617"/>
            </a:xfrm>
            <a:prstGeom prst="round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Utils">
              <a:extLst>
                <a:ext uri="{FF2B5EF4-FFF2-40B4-BE49-F238E27FC236}">
                  <a16:creationId xmlns:a16="http://schemas.microsoft.com/office/drawing/2014/main" id="{C2CF5E00-3798-ED98-781C-0647B1B3BD3F}"/>
                </a:ext>
              </a:extLst>
            </p:cNvPr>
            <p:cNvSpPr txBox="1">
              <a:spLocks/>
            </p:cNvSpPr>
            <p:nvPr/>
          </p:nvSpPr>
          <p:spPr>
            <a:xfrm>
              <a:off x="5766166" y="1748234"/>
              <a:ext cx="815055"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Utils</a:t>
              </a:r>
            </a:p>
          </p:txBody>
        </p:sp>
        <p:sp>
          <p:nvSpPr>
            <p:cNvPr id="7" name="Title">
              <a:extLst>
                <a:ext uri="{FF2B5EF4-FFF2-40B4-BE49-F238E27FC236}">
                  <a16:creationId xmlns:a16="http://schemas.microsoft.com/office/drawing/2014/main" id="{F7C9941F-3960-8240-9916-9964F1DB76E4}"/>
                </a:ext>
              </a:extLst>
            </p:cNvPr>
            <p:cNvSpPr txBox="1">
              <a:spLocks/>
            </p:cNvSpPr>
            <p:nvPr/>
          </p:nvSpPr>
          <p:spPr>
            <a:xfrm>
              <a:off x="5541574" y="2090041"/>
              <a:ext cx="1264238" cy="34180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Create DE</a:t>
              </a:r>
            </a:p>
          </p:txBody>
        </p:sp>
      </p:grpSp>
      <p:cxnSp>
        <p:nvCxnSpPr>
          <p:cNvPr id="12" name="Straight Arrow Connector 11">
            <a:extLst>
              <a:ext uri="{FF2B5EF4-FFF2-40B4-BE49-F238E27FC236}">
                <a16:creationId xmlns:a16="http://schemas.microsoft.com/office/drawing/2014/main" id="{0ADFD670-5E52-31D0-ECD5-CB14291DDAB6}"/>
              </a:ext>
            </a:extLst>
          </p:cNvPr>
          <p:cNvCxnSpPr>
            <a:endCxn id="2" idx="1"/>
          </p:cNvCxnSpPr>
          <p:nvPr/>
        </p:nvCxnSpPr>
        <p:spPr>
          <a:xfrm>
            <a:off x="1134174" y="3960957"/>
            <a:ext cx="344904" cy="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6" name="Utils Sel">
            <a:extLst>
              <a:ext uri="{FF2B5EF4-FFF2-40B4-BE49-F238E27FC236}">
                <a16:creationId xmlns:a16="http://schemas.microsoft.com/office/drawing/2014/main" id="{838D2D1B-8ED5-C034-CEF9-0D623493F365}"/>
              </a:ext>
            </a:extLst>
          </p:cNvPr>
          <p:cNvSpPr/>
          <p:nvPr/>
        </p:nvSpPr>
        <p:spPr>
          <a:xfrm>
            <a:off x="11200113" y="656826"/>
            <a:ext cx="824778" cy="341808"/>
          </a:xfrm>
          <a:prstGeom prst="round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Utils">
            <a:extLst>
              <a:ext uri="{FF2B5EF4-FFF2-40B4-BE49-F238E27FC236}">
                <a16:creationId xmlns:a16="http://schemas.microsoft.com/office/drawing/2014/main" id="{025D65B4-D5DA-A50F-A344-7ED7A4788C93}"/>
              </a:ext>
            </a:extLst>
          </p:cNvPr>
          <p:cNvSpPr txBox="1">
            <a:spLocks/>
          </p:cNvSpPr>
          <p:nvPr/>
        </p:nvSpPr>
        <p:spPr>
          <a:xfrm>
            <a:off x="11200113" y="656826"/>
            <a:ext cx="824778"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Utils</a:t>
            </a:r>
          </a:p>
        </p:txBody>
      </p:sp>
      <p:sp>
        <p:nvSpPr>
          <p:cNvPr id="18" name="Filtering Sel">
            <a:extLst>
              <a:ext uri="{FF2B5EF4-FFF2-40B4-BE49-F238E27FC236}">
                <a16:creationId xmlns:a16="http://schemas.microsoft.com/office/drawing/2014/main" id="{D9E1C28B-D1F6-094E-59DF-BE5A044E1BF7}"/>
              </a:ext>
            </a:extLst>
          </p:cNvPr>
          <p:cNvSpPr/>
          <p:nvPr/>
        </p:nvSpPr>
        <p:spPr>
          <a:xfrm>
            <a:off x="3079394" y="3542865"/>
            <a:ext cx="1311969" cy="836184"/>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iltering">
            <a:extLst>
              <a:ext uri="{FF2B5EF4-FFF2-40B4-BE49-F238E27FC236}">
                <a16:creationId xmlns:a16="http://schemas.microsoft.com/office/drawing/2014/main" id="{A78F5D9D-5E8D-927A-E98D-F47AB641ED23}"/>
              </a:ext>
            </a:extLst>
          </p:cNvPr>
          <p:cNvSpPr txBox="1">
            <a:spLocks/>
          </p:cNvSpPr>
          <p:nvPr/>
        </p:nvSpPr>
        <p:spPr>
          <a:xfrm>
            <a:off x="3079394" y="3543907"/>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sp>
        <p:nvSpPr>
          <p:cNvPr id="9" name="Title">
            <a:extLst>
              <a:ext uri="{FF2B5EF4-FFF2-40B4-BE49-F238E27FC236}">
                <a16:creationId xmlns:a16="http://schemas.microsoft.com/office/drawing/2014/main" id="{FAE3EDC2-DC73-35BE-DFD9-E794770F93D8}"/>
              </a:ext>
            </a:extLst>
          </p:cNvPr>
          <p:cNvSpPr txBox="1">
            <a:spLocks/>
          </p:cNvSpPr>
          <p:nvPr/>
        </p:nvSpPr>
        <p:spPr>
          <a:xfrm>
            <a:off x="3079395" y="3861813"/>
            <a:ext cx="1311969"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Threshold 0.2</a:t>
            </a:r>
          </a:p>
        </p:txBody>
      </p:sp>
      <p:sp>
        <p:nvSpPr>
          <p:cNvPr id="15" name="Title">
            <a:extLst>
              <a:ext uri="{FF2B5EF4-FFF2-40B4-BE49-F238E27FC236}">
                <a16:creationId xmlns:a16="http://schemas.microsoft.com/office/drawing/2014/main" id="{487F05D1-FF7D-CED6-8C06-730553EBCF57}"/>
              </a:ext>
            </a:extLst>
          </p:cNvPr>
          <p:cNvSpPr txBox="1">
            <a:spLocks/>
          </p:cNvSpPr>
          <p:nvPr/>
        </p:nvSpPr>
        <p:spPr>
          <a:xfrm>
            <a:off x="3079394" y="4120431"/>
            <a:ext cx="1311969"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Outliers</a:t>
            </a:r>
          </a:p>
        </p:txBody>
      </p:sp>
      <p:cxnSp>
        <p:nvCxnSpPr>
          <p:cNvPr id="31" name="Straight Arrow Connector 30">
            <a:extLst>
              <a:ext uri="{FF2B5EF4-FFF2-40B4-BE49-F238E27FC236}">
                <a16:creationId xmlns:a16="http://schemas.microsoft.com/office/drawing/2014/main" id="{9F15A88E-3287-04F2-6485-37ABFFD0F58A}"/>
              </a:ext>
            </a:extLst>
          </p:cNvPr>
          <p:cNvCxnSpPr>
            <a:cxnSpLocks/>
            <a:stCxn id="2" idx="3"/>
            <a:endCxn id="18" idx="1"/>
          </p:cNvCxnSpPr>
          <p:nvPr/>
        </p:nvCxnSpPr>
        <p:spPr>
          <a:xfrm flipV="1">
            <a:off x="2743316" y="3960957"/>
            <a:ext cx="336078" cy="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37" name="Imputation Sel">
            <a:extLst>
              <a:ext uri="{FF2B5EF4-FFF2-40B4-BE49-F238E27FC236}">
                <a16:creationId xmlns:a16="http://schemas.microsoft.com/office/drawing/2014/main" id="{D924CBD3-70AD-09BE-CF69-81EE103C0908}"/>
              </a:ext>
            </a:extLst>
          </p:cNvPr>
          <p:cNvSpPr/>
          <p:nvPr/>
        </p:nvSpPr>
        <p:spPr>
          <a:xfrm>
            <a:off x="1646186" y="652320"/>
            <a:ext cx="1484412" cy="599375"/>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mputation">
            <a:extLst>
              <a:ext uri="{FF2B5EF4-FFF2-40B4-BE49-F238E27FC236}">
                <a16:creationId xmlns:a16="http://schemas.microsoft.com/office/drawing/2014/main" id="{B1C953CA-7419-BDE4-5E44-AFD700AA1FD3}"/>
              </a:ext>
            </a:extLst>
          </p:cNvPr>
          <p:cNvSpPr txBox="1">
            <a:spLocks/>
          </p:cNvSpPr>
          <p:nvPr/>
        </p:nvSpPr>
        <p:spPr>
          <a:xfrm>
            <a:off x="1654936" y="652321"/>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39" name="Title">
            <a:extLst>
              <a:ext uri="{FF2B5EF4-FFF2-40B4-BE49-F238E27FC236}">
                <a16:creationId xmlns:a16="http://schemas.microsoft.com/office/drawing/2014/main" id="{176D023E-65B6-CECF-86B4-877CA34F0D4A}"/>
              </a:ext>
            </a:extLst>
          </p:cNvPr>
          <p:cNvSpPr txBox="1">
            <a:spLocks/>
          </p:cNvSpPr>
          <p:nvPr/>
        </p:nvSpPr>
        <p:spPr>
          <a:xfrm>
            <a:off x="1646186" y="993086"/>
            <a:ext cx="1484412"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err="1">
                <a:solidFill>
                  <a:schemeClr val="bg2">
                    <a:lumMod val="75000"/>
                  </a:schemeClr>
                </a:solidFill>
                <a:latin typeface="Chakra Petch" panose="00000500000000000000" pitchFamily="2" charset="-34"/>
                <a:cs typeface="Chakra Petch" panose="00000500000000000000" pitchFamily="2" charset="-34"/>
              </a:rPr>
              <a:t>kNN</a:t>
            </a:r>
            <a:r>
              <a:rPr lang="en-US" sz="1400" dirty="0">
                <a:solidFill>
                  <a:schemeClr val="bg2">
                    <a:lumMod val="75000"/>
                  </a:schemeClr>
                </a:solidFill>
                <a:latin typeface="Chakra Petch" panose="00000500000000000000" pitchFamily="2" charset="-34"/>
                <a:cs typeface="Chakra Petch" panose="00000500000000000000" pitchFamily="2" charset="-34"/>
              </a:rPr>
              <a:t> k = 5</a:t>
            </a:r>
          </a:p>
        </p:txBody>
      </p:sp>
    </p:spTree>
    <p:extLst>
      <p:ext uri="{BB962C8B-B14F-4D97-AF65-F5344CB8AC3E}">
        <p14:creationId xmlns:p14="http://schemas.microsoft.com/office/powerpoint/2010/main" val="27704141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p:bldP spid="3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metaboPipe image">
            <a:extLst>
              <a:ext uri="{FF2B5EF4-FFF2-40B4-BE49-F238E27FC236}">
                <a16:creationId xmlns:a16="http://schemas.microsoft.com/office/drawing/2014/main" id="{21C13FC0-C1D2-6BFB-52C1-84261C652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99879" y="5514975"/>
            <a:ext cx="1087346" cy="1247775"/>
          </a:xfrm>
          <a:prstGeom prst="rect">
            <a:avLst/>
          </a:prstGeom>
        </p:spPr>
      </p:pic>
      <p:sp>
        <p:nvSpPr>
          <p:cNvPr id="28" name="Title">
            <a:extLst>
              <a:ext uri="{FF2B5EF4-FFF2-40B4-BE49-F238E27FC236}">
                <a16:creationId xmlns:a16="http://schemas.microsoft.com/office/drawing/2014/main" id="{CB680189-7E07-2E9E-B1C4-D88AD98C83E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Results</a:t>
            </a:r>
          </a:p>
        </p:txBody>
      </p:sp>
      <p:sp>
        <p:nvSpPr>
          <p:cNvPr id="30" name="Scaling Sel">
            <a:extLst>
              <a:ext uri="{FF2B5EF4-FFF2-40B4-BE49-F238E27FC236}">
                <a16:creationId xmlns:a16="http://schemas.microsoft.com/office/drawing/2014/main" id="{CF88A057-45E2-BFB6-115E-33086B286DBA}"/>
              </a:ext>
            </a:extLst>
          </p:cNvPr>
          <p:cNvSpPr/>
          <p:nvPr/>
        </p:nvSpPr>
        <p:spPr>
          <a:xfrm>
            <a:off x="9806006" y="656826"/>
            <a:ext cx="1226999" cy="341808"/>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caling">
            <a:extLst>
              <a:ext uri="{FF2B5EF4-FFF2-40B4-BE49-F238E27FC236}">
                <a16:creationId xmlns:a16="http://schemas.microsoft.com/office/drawing/2014/main" id="{94160735-FB48-B5C1-478E-1826C95009F3}"/>
              </a:ext>
            </a:extLst>
          </p:cNvPr>
          <p:cNvSpPr txBox="1">
            <a:spLocks/>
          </p:cNvSpPr>
          <p:nvPr/>
        </p:nvSpPr>
        <p:spPr>
          <a:xfrm>
            <a:off x="9806006" y="656305"/>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26" name="Transformation Sel">
            <a:extLst>
              <a:ext uri="{FF2B5EF4-FFF2-40B4-BE49-F238E27FC236}">
                <a16:creationId xmlns:a16="http://schemas.microsoft.com/office/drawing/2014/main" id="{4BE64C53-D6FE-079A-C99D-3D0637B8DB5F}"/>
              </a:ext>
            </a:extLst>
          </p:cNvPr>
          <p:cNvSpPr/>
          <p:nvPr/>
        </p:nvSpPr>
        <p:spPr>
          <a:xfrm>
            <a:off x="7562138" y="656826"/>
            <a:ext cx="2076760" cy="341808"/>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ansformation">
            <a:extLst>
              <a:ext uri="{FF2B5EF4-FFF2-40B4-BE49-F238E27FC236}">
                <a16:creationId xmlns:a16="http://schemas.microsoft.com/office/drawing/2014/main" id="{D7CE8F93-1826-913E-7C00-0F1354731329}"/>
              </a:ext>
            </a:extLst>
          </p:cNvPr>
          <p:cNvSpPr txBox="1">
            <a:spLocks/>
          </p:cNvSpPr>
          <p:nvPr/>
        </p:nvSpPr>
        <p:spPr>
          <a:xfrm>
            <a:off x="7562138"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17" name="Normalization Sel">
            <a:extLst>
              <a:ext uri="{FF2B5EF4-FFF2-40B4-BE49-F238E27FC236}">
                <a16:creationId xmlns:a16="http://schemas.microsoft.com/office/drawing/2014/main" id="{C0C7B49C-3BA3-6121-02EE-F63640FE14C1}"/>
              </a:ext>
            </a:extLst>
          </p:cNvPr>
          <p:cNvSpPr/>
          <p:nvPr/>
        </p:nvSpPr>
        <p:spPr>
          <a:xfrm>
            <a:off x="5541574" y="656826"/>
            <a:ext cx="1853456" cy="341808"/>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rmalization">
            <a:extLst>
              <a:ext uri="{FF2B5EF4-FFF2-40B4-BE49-F238E27FC236}">
                <a16:creationId xmlns:a16="http://schemas.microsoft.com/office/drawing/2014/main" id="{EDD307DC-E534-0184-28C7-51B04952589E}"/>
              </a:ext>
            </a:extLst>
          </p:cNvPr>
          <p:cNvSpPr txBox="1">
            <a:spLocks/>
          </p:cNvSpPr>
          <p:nvPr/>
        </p:nvSpPr>
        <p:spPr>
          <a:xfrm>
            <a:off x="5541574" y="656826"/>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5" name="Imputation Sel">
            <a:extLst>
              <a:ext uri="{FF2B5EF4-FFF2-40B4-BE49-F238E27FC236}">
                <a16:creationId xmlns:a16="http://schemas.microsoft.com/office/drawing/2014/main" id="{0DAE1EA2-3D70-CECB-FEF7-095CBA5AD27A}"/>
              </a:ext>
            </a:extLst>
          </p:cNvPr>
          <p:cNvSpPr/>
          <p:nvPr/>
        </p:nvSpPr>
        <p:spPr>
          <a:xfrm>
            <a:off x="1646186" y="656826"/>
            <a:ext cx="1484412" cy="340766"/>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mputation">
            <a:extLst>
              <a:ext uri="{FF2B5EF4-FFF2-40B4-BE49-F238E27FC236}">
                <a16:creationId xmlns:a16="http://schemas.microsoft.com/office/drawing/2014/main" id="{2110ED6B-7C09-1B74-F464-3EC1FFD6C9C9}"/>
              </a:ext>
            </a:extLst>
          </p:cNvPr>
          <p:cNvSpPr txBox="1">
            <a:spLocks/>
          </p:cNvSpPr>
          <p:nvPr/>
        </p:nvSpPr>
        <p:spPr>
          <a:xfrm>
            <a:off x="1654936" y="65682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13" name="Filtering Sel">
            <a:extLst>
              <a:ext uri="{FF2B5EF4-FFF2-40B4-BE49-F238E27FC236}">
                <a16:creationId xmlns:a16="http://schemas.microsoft.com/office/drawing/2014/main" id="{DF0DF8CC-6464-CDE2-F8B6-BF8366C617F4}"/>
              </a:ext>
            </a:extLst>
          </p:cNvPr>
          <p:cNvSpPr/>
          <p:nvPr/>
        </p:nvSpPr>
        <p:spPr>
          <a:xfrm>
            <a:off x="167109" y="655784"/>
            <a:ext cx="1311969" cy="341807"/>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iltering">
            <a:extLst>
              <a:ext uri="{FF2B5EF4-FFF2-40B4-BE49-F238E27FC236}">
                <a16:creationId xmlns:a16="http://schemas.microsoft.com/office/drawing/2014/main" id="{D30C6BD6-9535-F357-FE7D-646D083EB8EB}"/>
              </a:ext>
            </a:extLst>
          </p:cNvPr>
          <p:cNvSpPr txBox="1">
            <a:spLocks/>
          </p:cNvSpPr>
          <p:nvPr/>
        </p:nvSpPr>
        <p:spPr>
          <a:xfrm>
            <a:off x="167109" y="656826"/>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pic>
        <p:nvPicPr>
          <p:cNvPr id="3" name="Graphic 2" descr="Database with solid fill">
            <a:extLst>
              <a:ext uri="{FF2B5EF4-FFF2-40B4-BE49-F238E27FC236}">
                <a16:creationId xmlns:a16="http://schemas.microsoft.com/office/drawing/2014/main" id="{9760A26E-E8F5-B141-148C-F181BF8208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 y="3503758"/>
            <a:ext cx="914400" cy="914400"/>
          </a:xfrm>
          <a:prstGeom prst="rect">
            <a:avLst/>
          </a:prstGeom>
        </p:spPr>
      </p:pic>
      <p:pic>
        <p:nvPicPr>
          <p:cNvPr id="48" name="Graphic 47" descr="Rectangular Prism with solid fill">
            <a:extLst>
              <a:ext uri="{FF2B5EF4-FFF2-40B4-BE49-F238E27FC236}">
                <a16:creationId xmlns:a16="http://schemas.microsoft.com/office/drawing/2014/main" id="{B7EB43D6-DA6D-48A0-C230-FDAB7113171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443981" y="927097"/>
            <a:ext cx="914400" cy="914400"/>
          </a:xfrm>
          <a:prstGeom prst="rect">
            <a:avLst/>
          </a:prstGeom>
        </p:spPr>
      </p:pic>
      <p:grpSp>
        <p:nvGrpSpPr>
          <p:cNvPr id="8" name="CreateDE">
            <a:extLst>
              <a:ext uri="{FF2B5EF4-FFF2-40B4-BE49-F238E27FC236}">
                <a16:creationId xmlns:a16="http://schemas.microsoft.com/office/drawing/2014/main" id="{611AA05A-1E27-A756-7CC1-7DC390842D1C}"/>
              </a:ext>
            </a:extLst>
          </p:cNvPr>
          <p:cNvGrpSpPr/>
          <p:nvPr/>
        </p:nvGrpSpPr>
        <p:grpSpPr>
          <a:xfrm>
            <a:off x="1479078" y="3619149"/>
            <a:ext cx="1264238" cy="683617"/>
            <a:chOff x="5541574" y="1748233"/>
            <a:chExt cx="1264238" cy="683617"/>
          </a:xfrm>
        </p:grpSpPr>
        <p:sp>
          <p:nvSpPr>
            <p:cNvPr id="2" name="Utils Sel">
              <a:extLst>
                <a:ext uri="{FF2B5EF4-FFF2-40B4-BE49-F238E27FC236}">
                  <a16:creationId xmlns:a16="http://schemas.microsoft.com/office/drawing/2014/main" id="{EEDE7BB7-2B32-903A-3763-D56AEB0A5AB6}"/>
                </a:ext>
              </a:extLst>
            </p:cNvPr>
            <p:cNvSpPr/>
            <p:nvPr/>
          </p:nvSpPr>
          <p:spPr>
            <a:xfrm>
              <a:off x="5541574" y="1748233"/>
              <a:ext cx="1264238" cy="683617"/>
            </a:xfrm>
            <a:prstGeom prst="round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Utils">
              <a:extLst>
                <a:ext uri="{FF2B5EF4-FFF2-40B4-BE49-F238E27FC236}">
                  <a16:creationId xmlns:a16="http://schemas.microsoft.com/office/drawing/2014/main" id="{C2CF5E00-3798-ED98-781C-0647B1B3BD3F}"/>
                </a:ext>
              </a:extLst>
            </p:cNvPr>
            <p:cNvSpPr txBox="1">
              <a:spLocks/>
            </p:cNvSpPr>
            <p:nvPr/>
          </p:nvSpPr>
          <p:spPr>
            <a:xfrm>
              <a:off x="5766166" y="1748234"/>
              <a:ext cx="815055"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Utils</a:t>
              </a:r>
            </a:p>
          </p:txBody>
        </p:sp>
        <p:sp>
          <p:nvSpPr>
            <p:cNvPr id="7" name="Title">
              <a:extLst>
                <a:ext uri="{FF2B5EF4-FFF2-40B4-BE49-F238E27FC236}">
                  <a16:creationId xmlns:a16="http://schemas.microsoft.com/office/drawing/2014/main" id="{F7C9941F-3960-8240-9916-9964F1DB76E4}"/>
                </a:ext>
              </a:extLst>
            </p:cNvPr>
            <p:cNvSpPr txBox="1">
              <a:spLocks/>
            </p:cNvSpPr>
            <p:nvPr/>
          </p:nvSpPr>
          <p:spPr>
            <a:xfrm>
              <a:off x="5541574" y="2090041"/>
              <a:ext cx="1264238" cy="34180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Create DE</a:t>
              </a:r>
            </a:p>
          </p:txBody>
        </p:sp>
      </p:grpSp>
      <p:cxnSp>
        <p:nvCxnSpPr>
          <p:cNvPr id="12" name="Straight Arrow Connector 11">
            <a:extLst>
              <a:ext uri="{FF2B5EF4-FFF2-40B4-BE49-F238E27FC236}">
                <a16:creationId xmlns:a16="http://schemas.microsoft.com/office/drawing/2014/main" id="{0ADFD670-5E52-31D0-ECD5-CB14291DDAB6}"/>
              </a:ext>
            </a:extLst>
          </p:cNvPr>
          <p:cNvCxnSpPr>
            <a:endCxn id="2" idx="1"/>
          </p:cNvCxnSpPr>
          <p:nvPr/>
        </p:nvCxnSpPr>
        <p:spPr>
          <a:xfrm>
            <a:off x="1134174" y="3960957"/>
            <a:ext cx="344904" cy="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6" name="Utils Sel">
            <a:extLst>
              <a:ext uri="{FF2B5EF4-FFF2-40B4-BE49-F238E27FC236}">
                <a16:creationId xmlns:a16="http://schemas.microsoft.com/office/drawing/2014/main" id="{838D2D1B-8ED5-C034-CEF9-0D623493F365}"/>
              </a:ext>
            </a:extLst>
          </p:cNvPr>
          <p:cNvSpPr/>
          <p:nvPr/>
        </p:nvSpPr>
        <p:spPr>
          <a:xfrm>
            <a:off x="11200113" y="656826"/>
            <a:ext cx="824778" cy="341808"/>
          </a:xfrm>
          <a:prstGeom prst="round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Utils">
            <a:extLst>
              <a:ext uri="{FF2B5EF4-FFF2-40B4-BE49-F238E27FC236}">
                <a16:creationId xmlns:a16="http://schemas.microsoft.com/office/drawing/2014/main" id="{025D65B4-D5DA-A50F-A344-7ED7A4788C93}"/>
              </a:ext>
            </a:extLst>
          </p:cNvPr>
          <p:cNvSpPr txBox="1">
            <a:spLocks/>
          </p:cNvSpPr>
          <p:nvPr/>
        </p:nvSpPr>
        <p:spPr>
          <a:xfrm>
            <a:off x="11200113" y="656826"/>
            <a:ext cx="824778"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Utils</a:t>
            </a:r>
          </a:p>
        </p:txBody>
      </p:sp>
      <p:sp>
        <p:nvSpPr>
          <p:cNvPr id="18" name="Filtering Sel">
            <a:extLst>
              <a:ext uri="{FF2B5EF4-FFF2-40B4-BE49-F238E27FC236}">
                <a16:creationId xmlns:a16="http://schemas.microsoft.com/office/drawing/2014/main" id="{D9E1C28B-D1F6-094E-59DF-BE5A044E1BF7}"/>
              </a:ext>
            </a:extLst>
          </p:cNvPr>
          <p:cNvSpPr/>
          <p:nvPr/>
        </p:nvSpPr>
        <p:spPr>
          <a:xfrm>
            <a:off x="3079394" y="3542865"/>
            <a:ext cx="1311969" cy="836184"/>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iltering">
            <a:extLst>
              <a:ext uri="{FF2B5EF4-FFF2-40B4-BE49-F238E27FC236}">
                <a16:creationId xmlns:a16="http://schemas.microsoft.com/office/drawing/2014/main" id="{A78F5D9D-5E8D-927A-E98D-F47AB641ED23}"/>
              </a:ext>
            </a:extLst>
          </p:cNvPr>
          <p:cNvSpPr txBox="1">
            <a:spLocks/>
          </p:cNvSpPr>
          <p:nvPr/>
        </p:nvSpPr>
        <p:spPr>
          <a:xfrm>
            <a:off x="3079394" y="3543907"/>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sp>
        <p:nvSpPr>
          <p:cNvPr id="9" name="Title">
            <a:extLst>
              <a:ext uri="{FF2B5EF4-FFF2-40B4-BE49-F238E27FC236}">
                <a16:creationId xmlns:a16="http://schemas.microsoft.com/office/drawing/2014/main" id="{FAE3EDC2-DC73-35BE-DFD9-E794770F93D8}"/>
              </a:ext>
            </a:extLst>
          </p:cNvPr>
          <p:cNvSpPr txBox="1">
            <a:spLocks/>
          </p:cNvSpPr>
          <p:nvPr/>
        </p:nvSpPr>
        <p:spPr>
          <a:xfrm>
            <a:off x="3079395" y="3861813"/>
            <a:ext cx="1311969"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Threshold 0.2</a:t>
            </a:r>
          </a:p>
        </p:txBody>
      </p:sp>
      <p:sp>
        <p:nvSpPr>
          <p:cNvPr id="15" name="Title">
            <a:extLst>
              <a:ext uri="{FF2B5EF4-FFF2-40B4-BE49-F238E27FC236}">
                <a16:creationId xmlns:a16="http://schemas.microsoft.com/office/drawing/2014/main" id="{487F05D1-FF7D-CED6-8C06-730553EBCF57}"/>
              </a:ext>
            </a:extLst>
          </p:cNvPr>
          <p:cNvSpPr txBox="1">
            <a:spLocks/>
          </p:cNvSpPr>
          <p:nvPr/>
        </p:nvSpPr>
        <p:spPr>
          <a:xfrm>
            <a:off x="3079394" y="4120431"/>
            <a:ext cx="1311969"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Outliers</a:t>
            </a:r>
          </a:p>
        </p:txBody>
      </p:sp>
      <p:cxnSp>
        <p:nvCxnSpPr>
          <p:cNvPr id="31" name="Straight Arrow Connector 30">
            <a:extLst>
              <a:ext uri="{FF2B5EF4-FFF2-40B4-BE49-F238E27FC236}">
                <a16:creationId xmlns:a16="http://schemas.microsoft.com/office/drawing/2014/main" id="{9F15A88E-3287-04F2-6485-37ABFFD0F58A}"/>
              </a:ext>
            </a:extLst>
          </p:cNvPr>
          <p:cNvCxnSpPr>
            <a:cxnSpLocks/>
            <a:stCxn id="2" idx="3"/>
            <a:endCxn id="18" idx="1"/>
          </p:cNvCxnSpPr>
          <p:nvPr/>
        </p:nvCxnSpPr>
        <p:spPr>
          <a:xfrm flipV="1">
            <a:off x="2743316" y="3960957"/>
            <a:ext cx="336078" cy="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1" name="Imputation Sel">
            <a:extLst>
              <a:ext uri="{FF2B5EF4-FFF2-40B4-BE49-F238E27FC236}">
                <a16:creationId xmlns:a16="http://schemas.microsoft.com/office/drawing/2014/main" id="{DA5E76F6-7B89-2297-1248-814AEC9C46AC}"/>
              </a:ext>
            </a:extLst>
          </p:cNvPr>
          <p:cNvSpPr/>
          <p:nvPr/>
        </p:nvSpPr>
        <p:spPr>
          <a:xfrm>
            <a:off x="4611588" y="3661265"/>
            <a:ext cx="1484412" cy="599375"/>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mputation">
            <a:extLst>
              <a:ext uri="{FF2B5EF4-FFF2-40B4-BE49-F238E27FC236}">
                <a16:creationId xmlns:a16="http://schemas.microsoft.com/office/drawing/2014/main" id="{EA2A7E0D-C637-EC5A-8DC0-F5FD594F7F38}"/>
              </a:ext>
            </a:extLst>
          </p:cNvPr>
          <p:cNvSpPr txBox="1">
            <a:spLocks/>
          </p:cNvSpPr>
          <p:nvPr/>
        </p:nvSpPr>
        <p:spPr>
          <a:xfrm>
            <a:off x="4620338" y="366126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27" name="Title">
            <a:extLst>
              <a:ext uri="{FF2B5EF4-FFF2-40B4-BE49-F238E27FC236}">
                <a16:creationId xmlns:a16="http://schemas.microsoft.com/office/drawing/2014/main" id="{106A8A7D-E113-B766-2551-D88EA83F85BE}"/>
              </a:ext>
            </a:extLst>
          </p:cNvPr>
          <p:cNvSpPr txBox="1">
            <a:spLocks/>
          </p:cNvSpPr>
          <p:nvPr/>
        </p:nvSpPr>
        <p:spPr>
          <a:xfrm>
            <a:off x="4611588" y="4002031"/>
            <a:ext cx="1484412"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err="1">
                <a:solidFill>
                  <a:schemeClr val="bg2">
                    <a:lumMod val="75000"/>
                  </a:schemeClr>
                </a:solidFill>
                <a:latin typeface="Chakra Petch" panose="00000500000000000000" pitchFamily="2" charset="-34"/>
                <a:cs typeface="Chakra Petch" panose="00000500000000000000" pitchFamily="2" charset="-34"/>
              </a:rPr>
              <a:t>kNN</a:t>
            </a:r>
            <a:r>
              <a:rPr lang="en-US" sz="1400" dirty="0">
                <a:solidFill>
                  <a:schemeClr val="bg2">
                    <a:lumMod val="75000"/>
                  </a:schemeClr>
                </a:solidFill>
                <a:latin typeface="Chakra Petch" panose="00000500000000000000" pitchFamily="2" charset="-34"/>
                <a:cs typeface="Chakra Petch" panose="00000500000000000000" pitchFamily="2" charset="-34"/>
              </a:rPr>
              <a:t> k = 5</a:t>
            </a:r>
          </a:p>
        </p:txBody>
      </p:sp>
      <p:cxnSp>
        <p:nvCxnSpPr>
          <p:cNvPr id="33" name="Straight Arrow Connector 32">
            <a:extLst>
              <a:ext uri="{FF2B5EF4-FFF2-40B4-BE49-F238E27FC236}">
                <a16:creationId xmlns:a16="http://schemas.microsoft.com/office/drawing/2014/main" id="{54191E5C-3BBA-6439-365A-6F75592269AF}"/>
              </a:ext>
            </a:extLst>
          </p:cNvPr>
          <p:cNvCxnSpPr>
            <a:cxnSpLocks/>
            <a:stCxn id="18" idx="3"/>
            <a:endCxn id="11" idx="1"/>
          </p:cNvCxnSpPr>
          <p:nvPr/>
        </p:nvCxnSpPr>
        <p:spPr>
          <a:xfrm flipV="1">
            <a:off x="4391363" y="3960953"/>
            <a:ext cx="220225" cy="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38" name="Imputation Sel">
            <a:extLst>
              <a:ext uri="{FF2B5EF4-FFF2-40B4-BE49-F238E27FC236}">
                <a16:creationId xmlns:a16="http://schemas.microsoft.com/office/drawing/2014/main" id="{2AFE4FDA-97F9-CFE3-339A-9AF4EFD0C401}"/>
              </a:ext>
            </a:extLst>
          </p:cNvPr>
          <p:cNvSpPr/>
          <p:nvPr/>
        </p:nvSpPr>
        <p:spPr>
          <a:xfrm>
            <a:off x="4613556" y="3661265"/>
            <a:ext cx="1484412" cy="599375"/>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mputation">
            <a:extLst>
              <a:ext uri="{FF2B5EF4-FFF2-40B4-BE49-F238E27FC236}">
                <a16:creationId xmlns:a16="http://schemas.microsoft.com/office/drawing/2014/main" id="{045D40EC-F21A-15DF-72E1-F1A60CC6BEEC}"/>
              </a:ext>
            </a:extLst>
          </p:cNvPr>
          <p:cNvSpPr txBox="1">
            <a:spLocks/>
          </p:cNvSpPr>
          <p:nvPr/>
        </p:nvSpPr>
        <p:spPr>
          <a:xfrm>
            <a:off x="4622306" y="366126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41" name="Title">
            <a:extLst>
              <a:ext uri="{FF2B5EF4-FFF2-40B4-BE49-F238E27FC236}">
                <a16:creationId xmlns:a16="http://schemas.microsoft.com/office/drawing/2014/main" id="{228752C4-15D6-8FF8-1A92-2BE9E23D26E6}"/>
              </a:ext>
            </a:extLst>
          </p:cNvPr>
          <p:cNvSpPr txBox="1">
            <a:spLocks/>
          </p:cNvSpPr>
          <p:nvPr/>
        </p:nvSpPr>
        <p:spPr>
          <a:xfrm>
            <a:off x="4613556" y="4002031"/>
            <a:ext cx="1484412"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err="1">
                <a:solidFill>
                  <a:schemeClr val="bg2">
                    <a:lumMod val="75000"/>
                  </a:schemeClr>
                </a:solidFill>
                <a:latin typeface="Chakra Petch" panose="00000500000000000000" pitchFamily="2" charset="-34"/>
                <a:cs typeface="Chakra Petch" panose="00000500000000000000" pitchFamily="2" charset="-34"/>
              </a:rPr>
              <a:t>kNN</a:t>
            </a:r>
            <a:r>
              <a:rPr lang="en-US" sz="1400" dirty="0">
                <a:solidFill>
                  <a:schemeClr val="bg2">
                    <a:lumMod val="75000"/>
                  </a:schemeClr>
                </a:solidFill>
                <a:latin typeface="Chakra Petch" panose="00000500000000000000" pitchFamily="2" charset="-34"/>
                <a:cs typeface="Chakra Petch" panose="00000500000000000000" pitchFamily="2" charset="-34"/>
              </a:rPr>
              <a:t> k = 5</a:t>
            </a:r>
          </a:p>
        </p:txBody>
      </p:sp>
      <p:sp>
        <p:nvSpPr>
          <p:cNvPr id="14" name="Batch Sel">
            <a:extLst>
              <a:ext uri="{FF2B5EF4-FFF2-40B4-BE49-F238E27FC236}">
                <a16:creationId xmlns:a16="http://schemas.microsoft.com/office/drawing/2014/main" id="{1DC2C85D-36F3-59D9-F947-452A2D1F9CEC}"/>
              </a:ext>
            </a:extLst>
          </p:cNvPr>
          <p:cNvSpPr/>
          <p:nvPr/>
        </p:nvSpPr>
        <p:spPr>
          <a:xfrm>
            <a:off x="3297706" y="656826"/>
            <a:ext cx="2076760" cy="599375"/>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Batch Correction">
            <a:extLst>
              <a:ext uri="{FF2B5EF4-FFF2-40B4-BE49-F238E27FC236}">
                <a16:creationId xmlns:a16="http://schemas.microsoft.com/office/drawing/2014/main" id="{85BB713F-7945-0E44-78F3-447EDAC4E275}"/>
              </a:ext>
            </a:extLst>
          </p:cNvPr>
          <p:cNvSpPr txBox="1">
            <a:spLocks/>
          </p:cNvSpPr>
          <p:nvPr/>
        </p:nvSpPr>
        <p:spPr>
          <a:xfrm>
            <a:off x="3297706"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42" name="Title">
            <a:extLst>
              <a:ext uri="{FF2B5EF4-FFF2-40B4-BE49-F238E27FC236}">
                <a16:creationId xmlns:a16="http://schemas.microsoft.com/office/drawing/2014/main" id="{C8BC76A6-002F-858A-75CD-2E1272DB6C92}"/>
              </a:ext>
            </a:extLst>
          </p:cNvPr>
          <p:cNvSpPr txBox="1">
            <a:spLocks/>
          </p:cNvSpPr>
          <p:nvPr/>
        </p:nvSpPr>
        <p:spPr>
          <a:xfrm>
            <a:off x="3306457" y="998634"/>
            <a:ext cx="2068010"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QC-RSC</a:t>
            </a:r>
          </a:p>
        </p:txBody>
      </p:sp>
      <p:sp>
        <p:nvSpPr>
          <p:cNvPr id="45" name="Batch Sel">
            <a:extLst>
              <a:ext uri="{FF2B5EF4-FFF2-40B4-BE49-F238E27FC236}">
                <a16:creationId xmlns:a16="http://schemas.microsoft.com/office/drawing/2014/main" id="{22BDE510-11C4-6ED4-BE87-FC530FB2A2BE}"/>
              </a:ext>
            </a:extLst>
          </p:cNvPr>
          <p:cNvSpPr/>
          <p:nvPr/>
        </p:nvSpPr>
        <p:spPr>
          <a:xfrm>
            <a:off x="3297706" y="656714"/>
            <a:ext cx="2076760" cy="599375"/>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Batch Correction">
            <a:extLst>
              <a:ext uri="{FF2B5EF4-FFF2-40B4-BE49-F238E27FC236}">
                <a16:creationId xmlns:a16="http://schemas.microsoft.com/office/drawing/2014/main" id="{097E1DF0-C814-EC55-936B-CBA0012E8880}"/>
              </a:ext>
            </a:extLst>
          </p:cNvPr>
          <p:cNvSpPr txBox="1">
            <a:spLocks/>
          </p:cNvSpPr>
          <p:nvPr/>
        </p:nvSpPr>
        <p:spPr>
          <a:xfrm>
            <a:off x="3297706" y="656714"/>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47" name="Title">
            <a:extLst>
              <a:ext uri="{FF2B5EF4-FFF2-40B4-BE49-F238E27FC236}">
                <a16:creationId xmlns:a16="http://schemas.microsoft.com/office/drawing/2014/main" id="{A649AC5C-4FA3-5A36-66F3-CCAA746E4285}"/>
              </a:ext>
            </a:extLst>
          </p:cNvPr>
          <p:cNvSpPr txBox="1">
            <a:spLocks/>
          </p:cNvSpPr>
          <p:nvPr/>
        </p:nvSpPr>
        <p:spPr>
          <a:xfrm>
            <a:off x="3306457" y="998522"/>
            <a:ext cx="2068010"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err="1">
                <a:solidFill>
                  <a:schemeClr val="bg1"/>
                </a:solidFill>
                <a:latin typeface="Chakra Petch" panose="00000500000000000000" pitchFamily="2" charset="-34"/>
                <a:cs typeface="Chakra Petch" panose="00000500000000000000" pitchFamily="2" charset="-34"/>
              </a:rPr>
              <a:t>ComBat</a:t>
            </a:r>
            <a:endParaRPr lang="en-US" sz="1400" dirty="0">
              <a:solidFill>
                <a:schemeClr val="bg1"/>
              </a:solidFill>
              <a:latin typeface="Chakra Petch" panose="00000500000000000000" pitchFamily="2" charset="-34"/>
              <a:cs typeface="Chakra Petch" panose="00000500000000000000" pitchFamily="2" charset="-34"/>
            </a:endParaRPr>
          </a:p>
        </p:txBody>
      </p:sp>
      <p:sp>
        <p:nvSpPr>
          <p:cNvPr id="34" name="Batch Sel">
            <a:extLst>
              <a:ext uri="{FF2B5EF4-FFF2-40B4-BE49-F238E27FC236}">
                <a16:creationId xmlns:a16="http://schemas.microsoft.com/office/drawing/2014/main" id="{4E897D33-54C3-C60D-FC89-2D2C3A313B0B}"/>
              </a:ext>
            </a:extLst>
          </p:cNvPr>
          <p:cNvSpPr/>
          <p:nvPr/>
        </p:nvSpPr>
        <p:spPr>
          <a:xfrm>
            <a:off x="3287940" y="656714"/>
            <a:ext cx="2076760" cy="599375"/>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Batch Correction">
            <a:extLst>
              <a:ext uri="{FF2B5EF4-FFF2-40B4-BE49-F238E27FC236}">
                <a16:creationId xmlns:a16="http://schemas.microsoft.com/office/drawing/2014/main" id="{9D65B0AC-C3AE-6A8D-4034-9CA071FA6329}"/>
              </a:ext>
            </a:extLst>
          </p:cNvPr>
          <p:cNvSpPr txBox="1">
            <a:spLocks/>
          </p:cNvSpPr>
          <p:nvPr/>
        </p:nvSpPr>
        <p:spPr>
          <a:xfrm>
            <a:off x="3287940" y="656714"/>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36" name="Title">
            <a:extLst>
              <a:ext uri="{FF2B5EF4-FFF2-40B4-BE49-F238E27FC236}">
                <a16:creationId xmlns:a16="http://schemas.microsoft.com/office/drawing/2014/main" id="{3DCD5C1F-9882-1D2E-E20F-0EE0D2B13CFC}"/>
              </a:ext>
            </a:extLst>
          </p:cNvPr>
          <p:cNvSpPr txBox="1">
            <a:spLocks/>
          </p:cNvSpPr>
          <p:nvPr/>
        </p:nvSpPr>
        <p:spPr>
          <a:xfrm>
            <a:off x="3296691" y="998522"/>
            <a:ext cx="2068010"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QC-RSC</a:t>
            </a:r>
          </a:p>
        </p:txBody>
      </p:sp>
    </p:spTree>
    <p:extLst>
      <p:ext uri="{BB962C8B-B14F-4D97-AF65-F5344CB8AC3E}">
        <p14:creationId xmlns:p14="http://schemas.microsoft.com/office/powerpoint/2010/main" val="118729896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metaboPipe image">
            <a:extLst>
              <a:ext uri="{FF2B5EF4-FFF2-40B4-BE49-F238E27FC236}">
                <a16:creationId xmlns:a16="http://schemas.microsoft.com/office/drawing/2014/main" id="{21C13FC0-C1D2-6BFB-52C1-84261C652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99879" y="5514975"/>
            <a:ext cx="1087346" cy="1247775"/>
          </a:xfrm>
          <a:prstGeom prst="rect">
            <a:avLst/>
          </a:prstGeom>
        </p:spPr>
      </p:pic>
      <p:sp>
        <p:nvSpPr>
          <p:cNvPr id="28" name="Title">
            <a:extLst>
              <a:ext uri="{FF2B5EF4-FFF2-40B4-BE49-F238E27FC236}">
                <a16:creationId xmlns:a16="http://schemas.microsoft.com/office/drawing/2014/main" id="{CB680189-7E07-2E9E-B1C4-D88AD98C83E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Results</a:t>
            </a:r>
          </a:p>
        </p:txBody>
      </p:sp>
      <p:sp>
        <p:nvSpPr>
          <p:cNvPr id="30" name="Scaling Sel">
            <a:extLst>
              <a:ext uri="{FF2B5EF4-FFF2-40B4-BE49-F238E27FC236}">
                <a16:creationId xmlns:a16="http://schemas.microsoft.com/office/drawing/2014/main" id="{CF88A057-45E2-BFB6-115E-33086B286DBA}"/>
              </a:ext>
            </a:extLst>
          </p:cNvPr>
          <p:cNvSpPr/>
          <p:nvPr/>
        </p:nvSpPr>
        <p:spPr>
          <a:xfrm>
            <a:off x="9806006" y="656826"/>
            <a:ext cx="1226999" cy="341808"/>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caling">
            <a:extLst>
              <a:ext uri="{FF2B5EF4-FFF2-40B4-BE49-F238E27FC236}">
                <a16:creationId xmlns:a16="http://schemas.microsoft.com/office/drawing/2014/main" id="{94160735-FB48-B5C1-478E-1826C95009F3}"/>
              </a:ext>
            </a:extLst>
          </p:cNvPr>
          <p:cNvSpPr txBox="1">
            <a:spLocks/>
          </p:cNvSpPr>
          <p:nvPr/>
        </p:nvSpPr>
        <p:spPr>
          <a:xfrm>
            <a:off x="9806006" y="656305"/>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26" name="Transformation Sel">
            <a:extLst>
              <a:ext uri="{FF2B5EF4-FFF2-40B4-BE49-F238E27FC236}">
                <a16:creationId xmlns:a16="http://schemas.microsoft.com/office/drawing/2014/main" id="{4BE64C53-D6FE-079A-C99D-3D0637B8DB5F}"/>
              </a:ext>
            </a:extLst>
          </p:cNvPr>
          <p:cNvSpPr/>
          <p:nvPr/>
        </p:nvSpPr>
        <p:spPr>
          <a:xfrm>
            <a:off x="7562138" y="656826"/>
            <a:ext cx="2076760" cy="341808"/>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ansformation">
            <a:extLst>
              <a:ext uri="{FF2B5EF4-FFF2-40B4-BE49-F238E27FC236}">
                <a16:creationId xmlns:a16="http://schemas.microsoft.com/office/drawing/2014/main" id="{D7CE8F93-1826-913E-7C00-0F1354731329}"/>
              </a:ext>
            </a:extLst>
          </p:cNvPr>
          <p:cNvSpPr txBox="1">
            <a:spLocks/>
          </p:cNvSpPr>
          <p:nvPr/>
        </p:nvSpPr>
        <p:spPr>
          <a:xfrm>
            <a:off x="7562138"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17" name="Normalization Sel">
            <a:extLst>
              <a:ext uri="{FF2B5EF4-FFF2-40B4-BE49-F238E27FC236}">
                <a16:creationId xmlns:a16="http://schemas.microsoft.com/office/drawing/2014/main" id="{C0C7B49C-3BA3-6121-02EE-F63640FE14C1}"/>
              </a:ext>
            </a:extLst>
          </p:cNvPr>
          <p:cNvSpPr/>
          <p:nvPr/>
        </p:nvSpPr>
        <p:spPr>
          <a:xfrm>
            <a:off x="5541574" y="656826"/>
            <a:ext cx="1853456" cy="341808"/>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rmalization">
            <a:extLst>
              <a:ext uri="{FF2B5EF4-FFF2-40B4-BE49-F238E27FC236}">
                <a16:creationId xmlns:a16="http://schemas.microsoft.com/office/drawing/2014/main" id="{EDD307DC-E534-0184-28C7-51B04952589E}"/>
              </a:ext>
            </a:extLst>
          </p:cNvPr>
          <p:cNvSpPr txBox="1">
            <a:spLocks/>
          </p:cNvSpPr>
          <p:nvPr/>
        </p:nvSpPr>
        <p:spPr>
          <a:xfrm>
            <a:off x="5541574" y="656826"/>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5" name="Imputation Sel">
            <a:extLst>
              <a:ext uri="{FF2B5EF4-FFF2-40B4-BE49-F238E27FC236}">
                <a16:creationId xmlns:a16="http://schemas.microsoft.com/office/drawing/2014/main" id="{0DAE1EA2-3D70-CECB-FEF7-095CBA5AD27A}"/>
              </a:ext>
            </a:extLst>
          </p:cNvPr>
          <p:cNvSpPr/>
          <p:nvPr/>
        </p:nvSpPr>
        <p:spPr>
          <a:xfrm>
            <a:off x="1646186" y="656826"/>
            <a:ext cx="1484412" cy="340766"/>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mputation">
            <a:extLst>
              <a:ext uri="{FF2B5EF4-FFF2-40B4-BE49-F238E27FC236}">
                <a16:creationId xmlns:a16="http://schemas.microsoft.com/office/drawing/2014/main" id="{2110ED6B-7C09-1B74-F464-3EC1FFD6C9C9}"/>
              </a:ext>
            </a:extLst>
          </p:cNvPr>
          <p:cNvSpPr txBox="1">
            <a:spLocks/>
          </p:cNvSpPr>
          <p:nvPr/>
        </p:nvSpPr>
        <p:spPr>
          <a:xfrm>
            <a:off x="1654936" y="65682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13" name="Filtering Sel">
            <a:extLst>
              <a:ext uri="{FF2B5EF4-FFF2-40B4-BE49-F238E27FC236}">
                <a16:creationId xmlns:a16="http://schemas.microsoft.com/office/drawing/2014/main" id="{DF0DF8CC-6464-CDE2-F8B6-BF8366C617F4}"/>
              </a:ext>
            </a:extLst>
          </p:cNvPr>
          <p:cNvSpPr/>
          <p:nvPr/>
        </p:nvSpPr>
        <p:spPr>
          <a:xfrm>
            <a:off x="167109" y="655784"/>
            <a:ext cx="1311969" cy="341807"/>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iltering">
            <a:extLst>
              <a:ext uri="{FF2B5EF4-FFF2-40B4-BE49-F238E27FC236}">
                <a16:creationId xmlns:a16="http://schemas.microsoft.com/office/drawing/2014/main" id="{D30C6BD6-9535-F357-FE7D-646D083EB8EB}"/>
              </a:ext>
            </a:extLst>
          </p:cNvPr>
          <p:cNvSpPr txBox="1">
            <a:spLocks/>
          </p:cNvSpPr>
          <p:nvPr/>
        </p:nvSpPr>
        <p:spPr>
          <a:xfrm>
            <a:off x="167109" y="656826"/>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pic>
        <p:nvPicPr>
          <p:cNvPr id="3" name="Graphic 2" descr="Database with solid fill">
            <a:extLst>
              <a:ext uri="{FF2B5EF4-FFF2-40B4-BE49-F238E27FC236}">
                <a16:creationId xmlns:a16="http://schemas.microsoft.com/office/drawing/2014/main" id="{9760A26E-E8F5-B141-148C-F181BF8208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 y="3503758"/>
            <a:ext cx="914400" cy="914400"/>
          </a:xfrm>
          <a:prstGeom prst="rect">
            <a:avLst/>
          </a:prstGeom>
        </p:spPr>
      </p:pic>
      <p:pic>
        <p:nvPicPr>
          <p:cNvPr id="48" name="Graphic 47" descr="Rectangular Prism with solid fill">
            <a:extLst>
              <a:ext uri="{FF2B5EF4-FFF2-40B4-BE49-F238E27FC236}">
                <a16:creationId xmlns:a16="http://schemas.microsoft.com/office/drawing/2014/main" id="{B7EB43D6-DA6D-48A0-C230-FDAB7113171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443981" y="927097"/>
            <a:ext cx="914400" cy="914400"/>
          </a:xfrm>
          <a:prstGeom prst="rect">
            <a:avLst/>
          </a:prstGeom>
        </p:spPr>
      </p:pic>
      <p:grpSp>
        <p:nvGrpSpPr>
          <p:cNvPr id="8" name="CreateDE">
            <a:extLst>
              <a:ext uri="{FF2B5EF4-FFF2-40B4-BE49-F238E27FC236}">
                <a16:creationId xmlns:a16="http://schemas.microsoft.com/office/drawing/2014/main" id="{611AA05A-1E27-A756-7CC1-7DC390842D1C}"/>
              </a:ext>
            </a:extLst>
          </p:cNvPr>
          <p:cNvGrpSpPr/>
          <p:nvPr/>
        </p:nvGrpSpPr>
        <p:grpSpPr>
          <a:xfrm>
            <a:off x="1479078" y="3619149"/>
            <a:ext cx="1264238" cy="683617"/>
            <a:chOff x="5541574" y="1748233"/>
            <a:chExt cx="1264238" cy="683617"/>
          </a:xfrm>
        </p:grpSpPr>
        <p:sp>
          <p:nvSpPr>
            <p:cNvPr id="2" name="Utils Sel">
              <a:extLst>
                <a:ext uri="{FF2B5EF4-FFF2-40B4-BE49-F238E27FC236}">
                  <a16:creationId xmlns:a16="http://schemas.microsoft.com/office/drawing/2014/main" id="{EEDE7BB7-2B32-903A-3763-D56AEB0A5AB6}"/>
                </a:ext>
              </a:extLst>
            </p:cNvPr>
            <p:cNvSpPr/>
            <p:nvPr/>
          </p:nvSpPr>
          <p:spPr>
            <a:xfrm>
              <a:off x="5541574" y="1748233"/>
              <a:ext cx="1264238" cy="683617"/>
            </a:xfrm>
            <a:prstGeom prst="round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Utils">
              <a:extLst>
                <a:ext uri="{FF2B5EF4-FFF2-40B4-BE49-F238E27FC236}">
                  <a16:creationId xmlns:a16="http://schemas.microsoft.com/office/drawing/2014/main" id="{C2CF5E00-3798-ED98-781C-0647B1B3BD3F}"/>
                </a:ext>
              </a:extLst>
            </p:cNvPr>
            <p:cNvSpPr txBox="1">
              <a:spLocks/>
            </p:cNvSpPr>
            <p:nvPr/>
          </p:nvSpPr>
          <p:spPr>
            <a:xfrm>
              <a:off x="5766166" y="1748234"/>
              <a:ext cx="815055"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Utils</a:t>
              </a:r>
            </a:p>
          </p:txBody>
        </p:sp>
        <p:sp>
          <p:nvSpPr>
            <p:cNvPr id="7" name="Title">
              <a:extLst>
                <a:ext uri="{FF2B5EF4-FFF2-40B4-BE49-F238E27FC236}">
                  <a16:creationId xmlns:a16="http://schemas.microsoft.com/office/drawing/2014/main" id="{F7C9941F-3960-8240-9916-9964F1DB76E4}"/>
                </a:ext>
              </a:extLst>
            </p:cNvPr>
            <p:cNvSpPr txBox="1">
              <a:spLocks/>
            </p:cNvSpPr>
            <p:nvPr/>
          </p:nvSpPr>
          <p:spPr>
            <a:xfrm>
              <a:off x="5541574" y="2090041"/>
              <a:ext cx="1264238" cy="34180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Create DE</a:t>
              </a:r>
            </a:p>
          </p:txBody>
        </p:sp>
      </p:grpSp>
      <p:cxnSp>
        <p:nvCxnSpPr>
          <p:cNvPr id="12" name="Straight Arrow Connector 11">
            <a:extLst>
              <a:ext uri="{FF2B5EF4-FFF2-40B4-BE49-F238E27FC236}">
                <a16:creationId xmlns:a16="http://schemas.microsoft.com/office/drawing/2014/main" id="{0ADFD670-5E52-31D0-ECD5-CB14291DDAB6}"/>
              </a:ext>
            </a:extLst>
          </p:cNvPr>
          <p:cNvCxnSpPr>
            <a:endCxn id="2" idx="1"/>
          </p:cNvCxnSpPr>
          <p:nvPr/>
        </p:nvCxnSpPr>
        <p:spPr>
          <a:xfrm>
            <a:off x="1134174" y="3960957"/>
            <a:ext cx="344904" cy="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6" name="Utils Sel">
            <a:extLst>
              <a:ext uri="{FF2B5EF4-FFF2-40B4-BE49-F238E27FC236}">
                <a16:creationId xmlns:a16="http://schemas.microsoft.com/office/drawing/2014/main" id="{838D2D1B-8ED5-C034-CEF9-0D623493F365}"/>
              </a:ext>
            </a:extLst>
          </p:cNvPr>
          <p:cNvSpPr/>
          <p:nvPr/>
        </p:nvSpPr>
        <p:spPr>
          <a:xfrm>
            <a:off x="11200113" y="656826"/>
            <a:ext cx="824778" cy="341808"/>
          </a:xfrm>
          <a:prstGeom prst="round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Utils">
            <a:extLst>
              <a:ext uri="{FF2B5EF4-FFF2-40B4-BE49-F238E27FC236}">
                <a16:creationId xmlns:a16="http://schemas.microsoft.com/office/drawing/2014/main" id="{025D65B4-D5DA-A50F-A344-7ED7A4788C93}"/>
              </a:ext>
            </a:extLst>
          </p:cNvPr>
          <p:cNvSpPr txBox="1">
            <a:spLocks/>
          </p:cNvSpPr>
          <p:nvPr/>
        </p:nvSpPr>
        <p:spPr>
          <a:xfrm>
            <a:off x="11200113" y="656826"/>
            <a:ext cx="824778"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Utils</a:t>
            </a:r>
          </a:p>
        </p:txBody>
      </p:sp>
      <p:sp>
        <p:nvSpPr>
          <p:cNvPr id="18" name="Filtering Sel">
            <a:extLst>
              <a:ext uri="{FF2B5EF4-FFF2-40B4-BE49-F238E27FC236}">
                <a16:creationId xmlns:a16="http://schemas.microsoft.com/office/drawing/2014/main" id="{D9E1C28B-D1F6-094E-59DF-BE5A044E1BF7}"/>
              </a:ext>
            </a:extLst>
          </p:cNvPr>
          <p:cNvSpPr/>
          <p:nvPr/>
        </p:nvSpPr>
        <p:spPr>
          <a:xfrm>
            <a:off x="3079394" y="3542865"/>
            <a:ext cx="1311969" cy="836184"/>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iltering">
            <a:extLst>
              <a:ext uri="{FF2B5EF4-FFF2-40B4-BE49-F238E27FC236}">
                <a16:creationId xmlns:a16="http://schemas.microsoft.com/office/drawing/2014/main" id="{A78F5D9D-5E8D-927A-E98D-F47AB641ED23}"/>
              </a:ext>
            </a:extLst>
          </p:cNvPr>
          <p:cNvSpPr txBox="1">
            <a:spLocks/>
          </p:cNvSpPr>
          <p:nvPr/>
        </p:nvSpPr>
        <p:spPr>
          <a:xfrm>
            <a:off x="3079394" y="3543907"/>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sp>
        <p:nvSpPr>
          <p:cNvPr id="9" name="Title">
            <a:extLst>
              <a:ext uri="{FF2B5EF4-FFF2-40B4-BE49-F238E27FC236}">
                <a16:creationId xmlns:a16="http://schemas.microsoft.com/office/drawing/2014/main" id="{FAE3EDC2-DC73-35BE-DFD9-E794770F93D8}"/>
              </a:ext>
            </a:extLst>
          </p:cNvPr>
          <p:cNvSpPr txBox="1">
            <a:spLocks/>
          </p:cNvSpPr>
          <p:nvPr/>
        </p:nvSpPr>
        <p:spPr>
          <a:xfrm>
            <a:off x="3079395" y="3861813"/>
            <a:ext cx="1311969"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Threshold 0.2</a:t>
            </a:r>
          </a:p>
        </p:txBody>
      </p:sp>
      <p:sp>
        <p:nvSpPr>
          <p:cNvPr id="15" name="Title">
            <a:extLst>
              <a:ext uri="{FF2B5EF4-FFF2-40B4-BE49-F238E27FC236}">
                <a16:creationId xmlns:a16="http://schemas.microsoft.com/office/drawing/2014/main" id="{487F05D1-FF7D-CED6-8C06-730553EBCF57}"/>
              </a:ext>
            </a:extLst>
          </p:cNvPr>
          <p:cNvSpPr txBox="1">
            <a:spLocks/>
          </p:cNvSpPr>
          <p:nvPr/>
        </p:nvSpPr>
        <p:spPr>
          <a:xfrm>
            <a:off x="3079394" y="4120431"/>
            <a:ext cx="1311969"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Outliers</a:t>
            </a:r>
          </a:p>
        </p:txBody>
      </p:sp>
      <p:cxnSp>
        <p:nvCxnSpPr>
          <p:cNvPr id="31" name="Straight Arrow Connector 30">
            <a:extLst>
              <a:ext uri="{FF2B5EF4-FFF2-40B4-BE49-F238E27FC236}">
                <a16:creationId xmlns:a16="http://schemas.microsoft.com/office/drawing/2014/main" id="{9F15A88E-3287-04F2-6485-37ABFFD0F58A}"/>
              </a:ext>
            </a:extLst>
          </p:cNvPr>
          <p:cNvCxnSpPr>
            <a:cxnSpLocks/>
            <a:stCxn id="2" idx="3"/>
            <a:endCxn id="18" idx="1"/>
          </p:cNvCxnSpPr>
          <p:nvPr/>
        </p:nvCxnSpPr>
        <p:spPr>
          <a:xfrm flipV="1">
            <a:off x="2743316" y="3960957"/>
            <a:ext cx="336078" cy="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1" name="Imputation Sel">
            <a:extLst>
              <a:ext uri="{FF2B5EF4-FFF2-40B4-BE49-F238E27FC236}">
                <a16:creationId xmlns:a16="http://schemas.microsoft.com/office/drawing/2014/main" id="{DA5E76F6-7B89-2297-1248-814AEC9C46AC}"/>
              </a:ext>
            </a:extLst>
          </p:cNvPr>
          <p:cNvSpPr/>
          <p:nvPr/>
        </p:nvSpPr>
        <p:spPr>
          <a:xfrm>
            <a:off x="4611588" y="3661265"/>
            <a:ext cx="1484412" cy="599375"/>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mputation">
            <a:extLst>
              <a:ext uri="{FF2B5EF4-FFF2-40B4-BE49-F238E27FC236}">
                <a16:creationId xmlns:a16="http://schemas.microsoft.com/office/drawing/2014/main" id="{EA2A7E0D-C637-EC5A-8DC0-F5FD594F7F38}"/>
              </a:ext>
            </a:extLst>
          </p:cNvPr>
          <p:cNvSpPr txBox="1">
            <a:spLocks/>
          </p:cNvSpPr>
          <p:nvPr/>
        </p:nvSpPr>
        <p:spPr>
          <a:xfrm>
            <a:off x="4620338" y="366126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27" name="Title">
            <a:extLst>
              <a:ext uri="{FF2B5EF4-FFF2-40B4-BE49-F238E27FC236}">
                <a16:creationId xmlns:a16="http://schemas.microsoft.com/office/drawing/2014/main" id="{106A8A7D-E113-B766-2551-D88EA83F85BE}"/>
              </a:ext>
            </a:extLst>
          </p:cNvPr>
          <p:cNvSpPr txBox="1">
            <a:spLocks/>
          </p:cNvSpPr>
          <p:nvPr/>
        </p:nvSpPr>
        <p:spPr>
          <a:xfrm>
            <a:off x="4611588" y="4002031"/>
            <a:ext cx="1484412"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err="1">
                <a:solidFill>
                  <a:schemeClr val="bg2">
                    <a:lumMod val="75000"/>
                  </a:schemeClr>
                </a:solidFill>
                <a:latin typeface="Chakra Petch" panose="00000500000000000000" pitchFamily="2" charset="-34"/>
                <a:cs typeface="Chakra Petch" panose="00000500000000000000" pitchFamily="2" charset="-34"/>
              </a:rPr>
              <a:t>kNN</a:t>
            </a:r>
            <a:r>
              <a:rPr lang="en-US" sz="1400" dirty="0">
                <a:solidFill>
                  <a:schemeClr val="bg2">
                    <a:lumMod val="75000"/>
                  </a:schemeClr>
                </a:solidFill>
                <a:latin typeface="Chakra Petch" panose="00000500000000000000" pitchFamily="2" charset="-34"/>
                <a:cs typeface="Chakra Petch" panose="00000500000000000000" pitchFamily="2" charset="-34"/>
              </a:rPr>
              <a:t> k = 5</a:t>
            </a:r>
          </a:p>
        </p:txBody>
      </p:sp>
      <p:cxnSp>
        <p:nvCxnSpPr>
          <p:cNvPr id="33" name="Straight Arrow Connector 32">
            <a:extLst>
              <a:ext uri="{FF2B5EF4-FFF2-40B4-BE49-F238E27FC236}">
                <a16:creationId xmlns:a16="http://schemas.microsoft.com/office/drawing/2014/main" id="{54191E5C-3BBA-6439-365A-6F75592269AF}"/>
              </a:ext>
            </a:extLst>
          </p:cNvPr>
          <p:cNvCxnSpPr>
            <a:cxnSpLocks/>
            <a:stCxn id="18" idx="3"/>
            <a:endCxn id="11" idx="1"/>
          </p:cNvCxnSpPr>
          <p:nvPr/>
        </p:nvCxnSpPr>
        <p:spPr>
          <a:xfrm flipV="1">
            <a:off x="4391363" y="3960953"/>
            <a:ext cx="220225" cy="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38" name="Imputation Sel">
            <a:extLst>
              <a:ext uri="{FF2B5EF4-FFF2-40B4-BE49-F238E27FC236}">
                <a16:creationId xmlns:a16="http://schemas.microsoft.com/office/drawing/2014/main" id="{2AFE4FDA-97F9-CFE3-339A-9AF4EFD0C401}"/>
              </a:ext>
            </a:extLst>
          </p:cNvPr>
          <p:cNvSpPr/>
          <p:nvPr/>
        </p:nvSpPr>
        <p:spPr>
          <a:xfrm>
            <a:off x="4613556" y="3661265"/>
            <a:ext cx="1484412" cy="599375"/>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mputation">
            <a:extLst>
              <a:ext uri="{FF2B5EF4-FFF2-40B4-BE49-F238E27FC236}">
                <a16:creationId xmlns:a16="http://schemas.microsoft.com/office/drawing/2014/main" id="{045D40EC-F21A-15DF-72E1-F1A60CC6BEEC}"/>
              </a:ext>
            </a:extLst>
          </p:cNvPr>
          <p:cNvSpPr txBox="1">
            <a:spLocks/>
          </p:cNvSpPr>
          <p:nvPr/>
        </p:nvSpPr>
        <p:spPr>
          <a:xfrm>
            <a:off x="4622306" y="366126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41" name="Title">
            <a:extLst>
              <a:ext uri="{FF2B5EF4-FFF2-40B4-BE49-F238E27FC236}">
                <a16:creationId xmlns:a16="http://schemas.microsoft.com/office/drawing/2014/main" id="{228752C4-15D6-8FF8-1A92-2BE9E23D26E6}"/>
              </a:ext>
            </a:extLst>
          </p:cNvPr>
          <p:cNvSpPr txBox="1">
            <a:spLocks/>
          </p:cNvSpPr>
          <p:nvPr/>
        </p:nvSpPr>
        <p:spPr>
          <a:xfrm>
            <a:off x="4613556" y="4002031"/>
            <a:ext cx="1484412"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err="1">
                <a:solidFill>
                  <a:schemeClr val="bg2">
                    <a:lumMod val="75000"/>
                  </a:schemeClr>
                </a:solidFill>
                <a:latin typeface="Chakra Petch" panose="00000500000000000000" pitchFamily="2" charset="-34"/>
                <a:cs typeface="Chakra Petch" panose="00000500000000000000" pitchFamily="2" charset="-34"/>
              </a:rPr>
              <a:t>kNN</a:t>
            </a:r>
            <a:r>
              <a:rPr lang="en-US" sz="1400" dirty="0">
                <a:solidFill>
                  <a:schemeClr val="bg2">
                    <a:lumMod val="75000"/>
                  </a:schemeClr>
                </a:solidFill>
                <a:latin typeface="Chakra Petch" panose="00000500000000000000" pitchFamily="2" charset="-34"/>
                <a:cs typeface="Chakra Petch" panose="00000500000000000000" pitchFamily="2" charset="-34"/>
              </a:rPr>
              <a:t> k = 5</a:t>
            </a:r>
          </a:p>
        </p:txBody>
      </p:sp>
      <p:sp>
        <p:nvSpPr>
          <p:cNvPr id="14" name="Batch Sel">
            <a:extLst>
              <a:ext uri="{FF2B5EF4-FFF2-40B4-BE49-F238E27FC236}">
                <a16:creationId xmlns:a16="http://schemas.microsoft.com/office/drawing/2014/main" id="{1DC2C85D-36F3-59D9-F947-452A2D1F9CEC}"/>
              </a:ext>
            </a:extLst>
          </p:cNvPr>
          <p:cNvSpPr/>
          <p:nvPr/>
        </p:nvSpPr>
        <p:spPr>
          <a:xfrm>
            <a:off x="3297706" y="656826"/>
            <a:ext cx="2076760" cy="599375"/>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Batch Correction">
            <a:extLst>
              <a:ext uri="{FF2B5EF4-FFF2-40B4-BE49-F238E27FC236}">
                <a16:creationId xmlns:a16="http://schemas.microsoft.com/office/drawing/2014/main" id="{85BB713F-7945-0E44-78F3-447EDAC4E275}"/>
              </a:ext>
            </a:extLst>
          </p:cNvPr>
          <p:cNvSpPr txBox="1">
            <a:spLocks/>
          </p:cNvSpPr>
          <p:nvPr/>
        </p:nvSpPr>
        <p:spPr>
          <a:xfrm>
            <a:off x="3297706"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42" name="Title">
            <a:extLst>
              <a:ext uri="{FF2B5EF4-FFF2-40B4-BE49-F238E27FC236}">
                <a16:creationId xmlns:a16="http://schemas.microsoft.com/office/drawing/2014/main" id="{C8BC76A6-002F-858A-75CD-2E1272DB6C92}"/>
              </a:ext>
            </a:extLst>
          </p:cNvPr>
          <p:cNvSpPr txBox="1">
            <a:spLocks/>
          </p:cNvSpPr>
          <p:nvPr/>
        </p:nvSpPr>
        <p:spPr>
          <a:xfrm>
            <a:off x="3306457" y="998634"/>
            <a:ext cx="2068010"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QC-RSC</a:t>
            </a:r>
          </a:p>
        </p:txBody>
      </p:sp>
      <p:sp>
        <p:nvSpPr>
          <p:cNvPr id="45" name="Batch Sel">
            <a:extLst>
              <a:ext uri="{FF2B5EF4-FFF2-40B4-BE49-F238E27FC236}">
                <a16:creationId xmlns:a16="http://schemas.microsoft.com/office/drawing/2014/main" id="{22BDE510-11C4-6ED4-BE87-FC530FB2A2BE}"/>
              </a:ext>
            </a:extLst>
          </p:cNvPr>
          <p:cNvSpPr/>
          <p:nvPr/>
        </p:nvSpPr>
        <p:spPr>
          <a:xfrm>
            <a:off x="6356650" y="3661265"/>
            <a:ext cx="2076760" cy="599375"/>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Batch Correction">
            <a:extLst>
              <a:ext uri="{FF2B5EF4-FFF2-40B4-BE49-F238E27FC236}">
                <a16:creationId xmlns:a16="http://schemas.microsoft.com/office/drawing/2014/main" id="{097E1DF0-C814-EC55-936B-CBA0012E8880}"/>
              </a:ext>
            </a:extLst>
          </p:cNvPr>
          <p:cNvSpPr txBox="1">
            <a:spLocks/>
          </p:cNvSpPr>
          <p:nvPr/>
        </p:nvSpPr>
        <p:spPr>
          <a:xfrm>
            <a:off x="6356650" y="3661265"/>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47" name="Title">
            <a:extLst>
              <a:ext uri="{FF2B5EF4-FFF2-40B4-BE49-F238E27FC236}">
                <a16:creationId xmlns:a16="http://schemas.microsoft.com/office/drawing/2014/main" id="{A649AC5C-4FA3-5A36-66F3-CCAA746E4285}"/>
              </a:ext>
            </a:extLst>
          </p:cNvPr>
          <p:cNvSpPr txBox="1">
            <a:spLocks/>
          </p:cNvSpPr>
          <p:nvPr/>
        </p:nvSpPr>
        <p:spPr>
          <a:xfrm>
            <a:off x="6365401" y="4003073"/>
            <a:ext cx="2068010"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QC-RSC</a:t>
            </a:r>
          </a:p>
        </p:txBody>
      </p:sp>
      <p:cxnSp>
        <p:nvCxnSpPr>
          <p:cNvPr id="49" name="Straight Arrow Connector 48">
            <a:extLst>
              <a:ext uri="{FF2B5EF4-FFF2-40B4-BE49-F238E27FC236}">
                <a16:creationId xmlns:a16="http://schemas.microsoft.com/office/drawing/2014/main" id="{7B18D893-B244-FF77-6E6C-977342FAD403}"/>
              </a:ext>
            </a:extLst>
          </p:cNvPr>
          <p:cNvCxnSpPr>
            <a:cxnSpLocks/>
            <a:stCxn id="38" idx="3"/>
            <a:endCxn id="45" idx="1"/>
          </p:cNvCxnSpPr>
          <p:nvPr/>
        </p:nvCxnSpPr>
        <p:spPr>
          <a:xfrm>
            <a:off x="6097968" y="3960953"/>
            <a:ext cx="258682"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52" name="Batch Sel">
            <a:extLst>
              <a:ext uri="{FF2B5EF4-FFF2-40B4-BE49-F238E27FC236}">
                <a16:creationId xmlns:a16="http://schemas.microsoft.com/office/drawing/2014/main" id="{A92AABAA-07CB-D83E-CBFE-6AD1A5EFEA12}"/>
              </a:ext>
            </a:extLst>
          </p:cNvPr>
          <p:cNvSpPr/>
          <p:nvPr/>
        </p:nvSpPr>
        <p:spPr>
          <a:xfrm>
            <a:off x="3297706" y="655783"/>
            <a:ext cx="2076760" cy="599375"/>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Batch Correction">
            <a:extLst>
              <a:ext uri="{FF2B5EF4-FFF2-40B4-BE49-F238E27FC236}">
                <a16:creationId xmlns:a16="http://schemas.microsoft.com/office/drawing/2014/main" id="{2345C5A8-2009-68BB-F6DC-54183967C181}"/>
              </a:ext>
            </a:extLst>
          </p:cNvPr>
          <p:cNvSpPr txBox="1">
            <a:spLocks/>
          </p:cNvSpPr>
          <p:nvPr/>
        </p:nvSpPr>
        <p:spPr>
          <a:xfrm>
            <a:off x="3297706" y="655783"/>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54" name="Title">
            <a:extLst>
              <a:ext uri="{FF2B5EF4-FFF2-40B4-BE49-F238E27FC236}">
                <a16:creationId xmlns:a16="http://schemas.microsoft.com/office/drawing/2014/main" id="{AFACF1F5-B224-2055-7D38-12EB0C2A5847}"/>
              </a:ext>
            </a:extLst>
          </p:cNvPr>
          <p:cNvSpPr txBox="1">
            <a:spLocks/>
          </p:cNvSpPr>
          <p:nvPr/>
        </p:nvSpPr>
        <p:spPr>
          <a:xfrm>
            <a:off x="3306457" y="997591"/>
            <a:ext cx="2068010"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QC-RSC</a:t>
            </a:r>
          </a:p>
        </p:txBody>
      </p:sp>
      <p:sp>
        <p:nvSpPr>
          <p:cNvPr id="56" name="Imputation Sel">
            <a:extLst>
              <a:ext uri="{FF2B5EF4-FFF2-40B4-BE49-F238E27FC236}">
                <a16:creationId xmlns:a16="http://schemas.microsoft.com/office/drawing/2014/main" id="{72199604-1485-69F6-4D8C-0C7281E2C93E}"/>
              </a:ext>
            </a:extLst>
          </p:cNvPr>
          <p:cNvSpPr/>
          <p:nvPr/>
        </p:nvSpPr>
        <p:spPr>
          <a:xfrm>
            <a:off x="4618370" y="3660222"/>
            <a:ext cx="1484412" cy="599375"/>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Imputation">
            <a:extLst>
              <a:ext uri="{FF2B5EF4-FFF2-40B4-BE49-F238E27FC236}">
                <a16:creationId xmlns:a16="http://schemas.microsoft.com/office/drawing/2014/main" id="{41E6F69E-272D-0979-CD8E-C750BF0ACE5F}"/>
              </a:ext>
            </a:extLst>
          </p:cNvPr>
          <p:cNvSpPr txBox="1">
            <a:spLocks/>
          </p:cNvSpPr>
          <p:nvPr/>
        </p:nvSpPr>
        <p:spPr>
          <a:xfrm>
            <a:off x="4627120" y="3660223"/>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58" name="Title">
            <a:extLst>
              <a:ext uri="{FF2B5EF4-FFF2-40B4-BE49-F238E27FC236}">
                <a16:creationId xmlns:a16="http://schemas.microsoft.com/office/drawing/2014/main" id="{3470B15D-E64C-966B-5D35-5E9A705D7294}"/>
              </a:ext>
            </a:extLst>
          </p:cNvPr>
          <p:cNvSpPr txBox="1">
            <a:spLocks/>
          </p:cNvSpPr>
          <p:nvPr/>
        </p:nvSpPr>
        <p:spPr>
          <a:xfrm>
            <a:off x="4618370" y="4000988"/>
            <a:ext cx="1484412"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err="1">
                <a:solidFill>
                  <a:schemeClr val="bg2">
                    <a:lumMod val="75000"/>
                  </a:schemeClr>
                </a:solidFill>
                <a:latin typeface="Chakra Petch" panose="00000500000000000000" pitchFamily="2" charset="-34"/>
                <a:cs typeface="Chakra Petch" panose="00000500000000000000" pitchFamily="2" charset="-34"/>
              </a:rPr>
              <a:t>kNN</a:t>
            </a:r>
            <a:r>
              <a:rPr lang="en-US" sz="1400" dirty="0">
                <a:solidFill>
                  <a:schemeClr val="bg2">
                    <a:lumMod val="75000"/>
                  </a:schemeClr>
                </a:solidFill>
                <a:latin typeface="Chakra Petch" panose="00000500000000000000" pitchFamily="2" charset="-34"/>
                <a:cs typeface="Chakra Petch" panose="00000500000000000000" pitchFamily="2" charset="-34"/>
              </a:rPr>
              <a:t> k = 5</a:t>
            </a:r>
          </a:p>
        </p:txBody>
      </p:sp>
    </p:spTree>
    <p:extLst>
      <p:ext uri="{BB962C8B-B14F-4D97-AF65-F5344CB8AC3E}">
        <p14:creationId xmlns:p14="http://schemas.microsoft.com/office/powerpoint/2010/main" val="186690830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metaboPipe image">
            <a:extLst>
              <a:ext uri="{FF2B5EF4-FFF2-40B4-BE49-F238E27FC236}">
                <a16:creationId xmlns:a16="http://schemas.microsoft.com/office/drawing/2014/main" id="{21C13FC0-C1D2-6BFB-52C1-84261C652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99879" y="5514975"/>
            <a:ext cx="1087346" cy="1247775"/>
          </a:xfrm>
          <a:prstGeom prst="rect">
            <a:avLst/>
          </a:prstGeom>
        </p:spPr>
      </p:pic>
      <p:sp>
        <p:nvSpPr>
          <p:cNvPr id="28" name="Title">
            <a:extLst>
              <a:ext uri="{FF2B5EF4-FFF2-40B4-BE49-F238E27FC236}">
                <a16:creationId xmlns:a16="http://schemas.microsoft.com/office/drawing/2014/main" id="{CB680189-7E07-2E9E-B1C4-D88AD98C83E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Results</a:t>
            </a:r>
          </a:p>
        </p:txBody>
      </p:sp>
      <p:sp>
        <p:nvSpPr>
          <p:cNvPr id="30" name="Scaling Sel">
            <a:extLst>
              <a:ext uri="{FF2B5EF4-FFF2-40B4-BE49-F238E27FC236}">
                <a16:creationId xmlns:a16="http://schemas.microsoft.com/office/drawing/2014/main" id="{CF88A057-45E2-BFB6-115E-33086B286DBA}"/>
              </a:ext>
            </a:extLst>
          </p:cNvPr>
          <p:cNvSpPr/>
          <p:nvPr/>
        </p:nvSpPr>
        <p:spPr>
          <a:xfrm>
            <a:off x="9806006" y="656825"/>
            <a:ext cx="1226999" cy="617315"/>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caling">
            <a:extLst>
              <a:ext uri="{FF2B5EF4-FFF2-40B4-BE49-F238E27FC236}">
                <a16:creationId xmlns:a16="http://schemas.microsoft.com/office/drawing/2014/main" id="{94160735-FB48-B5C1-478E-1826C95009F3}"/>
              </a:ext>
            </a:extLst>
          </p:cNvPr>
          <p:cNvSpPr txBox="1">
            <a:spLocks/>
          </p:cNvSpPr>
          <p:nvPr/>
        </p:nvSpPr>
        <p:spPr>
          <a:xfrm>
            <a:off x="9806006" y="656305"/>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26" name="Transformation Sel">
            <a:extLst>
              <a:ext uri="{FF2B5EF4-FFF2-40B4-BE49-F238E27FC236}">
                <a16:creationId xmlns:a16="http://schemas.microsoft.com/office/drawing/2014/main" id="{4BE64C53-D6FE-079A-C99D-3D0637B8DB5F}"/>
              </a:ext>
            </a:extLst>
          </p:cNvPr>
          <p:cNvSpPr/>
          <p:nvPr/>
        </p:nvSpPr>
        <p:spPr>
          <a:xfrm>
            <a:off x="7562138" y="656825"/>
            <a:ext cx="2076760" cy="617316"/>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ansformation">
            <a:extLst>
              <a:ext uri="{FF2B5EF4-FFF2-40B4-BE49-F238E27FC236}">
                <a16:creationId xmlns:a16="http://schemas.microsoft.com/office/drawing/2014/main" id="{D7CE8F93-1826-913E-7C00-0F1354731329}"/>
              </a:ext>
            </a:extLst>
          </p:cNvPr>
          <p:cNvSpPr txBox="1">
            <a:spLocks/>
          </p:cNvSpPr>
          <p:nvPr/>
        </p:nvSpPr>
        <p:spPr>
          <a:xfrm>
            <a:off x="7562138"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17" name="Normalization Sel">
            <a:extLst>
              <a:ext uri="{FF2B5EF4-FFF2-40B4-BE49-F238E27FC236}">
                <a16:creationId xmlns:a16="http://schemas.microsoft.com/office/drawing/2014/main" id="{C0C7B49C-3BA3-6121-02EE-F63640FE14C1}"/>
              </a:ext>
            </a:extLst>
          </p:cNvPr>
          <p:cNvSpPr/>
          <p:nvPr/>
        </p:nvSpPr>
        <p:spPr>
          <a:xfrm>
            <a:off x="5541574" y="656826"/>
            <a:ext cx="1853456" cy="617316"/>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rmalization">
            <a:extLst>
              <a:ext uri="{FF2B5EF4-FFF2-40B4-BE49-F238E27FC236}">
                <a16:creationId xmlns:a16="http://schemas.microsoft.com/office/drawing/2014/main" id="{EDD307DC-E534-0184-28C7-51B04952589E}"/>
              </a:ext>
            </a:extLst>
          </p:cNvPr>
          <p:cNvSpPr txBox="1">
            <a:spLocks/>
          </p:cNvSpPr>
          <p:nvPr/>
        </p:nvSpPr>
        <p:spPr>
          <a:xfrm>
            <a:off x="5541574" y="656826"/>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5" name="Imputation Sel">
            <a:extLst>
              <a:ext uri="{FF2B5EF4-FFF2-40B4-BE49-F238E27FC236}">
                <a16:creationId xmlns:a16="http://schemas.microsoft.com/office/drawing/2014/main" id="{0DAE1EA2-3D70-CECB-FEF7-095CBA5AD27A}"/>
              </a:ext>
            </a:extLst>
          </p:cNvPr>
          <p:cNvSpPr/>
          <p:nvPr/>
        </p:nvSpPr>
        <p:spPr>
          <a:xfrm>
            <a:off x="1646186" y="656826"/>
            <a:ext cx="1484412" cy="340766"/>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mputation">
            <a:extLst>
              <a:ext uri="{FF2B5EF4-FFF2-40B4-BE49-F238E27FC236}">
                <a16:creationId xmlns:a16="http://schemas.microsoft.com/office/drawing/2014/main" id="{2110ED6B-7C09-1B74-F464-3EC1FFD6C9C9}"/>
              </a:ext>
            </a:extLst>
          </p:cNvPr>
          <p:cNvSpPr txBox="1">
            <a:spLocks/>
          </p:cNvSpPr>
          <p:nvPr/>
        </p:nvSpPr>
        <p:spPr>
          <a:xfrm>
            <a:off x="1654936" y="65682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13" name="Filtering Sel">
            <a:extLst>
              <a:ext uri="{FF2B5EF4-FFF2-40B4-BE49-F238E27FC236}">
                <a16:creationId xmlns:a16="http://schemas.microsoft.com/office/drawing/2014/main" id="{DF0DF8CC-6464-CDE2-F8B6-BF8366C617F4}"/>
              </a:ext>
            </a:extLst>
          </p:cNvPr>
          <p:cNvSpPr/>
          <p:nvPr/>
        </p:nvSpPr>
        <p:spPr>
          <a:xfrm>
            <a:off x="167109" y="655784"/>
            <a:ext cx="1311969" cy="341807"/>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iltering">
            <a:extLst>
              <a:ext uri="{FF2B5EF4-FFF2-40B4-BE49-F238E27FC236}">
                <a16:creationId xmlns:a16="http://schemas.microsoft.com/office/drawing/2014/main" id="{D30C6BD6-9535-F357-FE7D-646D083EB8EB}"/>
              </a:ext>
            </a:extLst>
          </p:cNvPr>
          <p:cNvSpPr txBox="1">
            <a:spLocks/>
          </p:cNvSpPr>
          <p:nvPr/>
        </p:nvSpPr>
        <p:spPr>
          <a:xfrm>
            <a:off x="167109" y="656826"/>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pic>
        <p:nvPicPr>
          <p:cNvPr id="3" name="Graphic 2" descr="Database with solid fill">
            <a:extLst>
              <a:ext uri="{FF2B5EF4-FFF2-40B4-BE49-F238E27FC236}">
                <a16:creationId xmlns:a16="http://schemas.microsoft.com/office/drawing/2014/main" id="{9760A26E-E8F5-B141-148C-F181BF8208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 y="3503758"/>
            <a:ext cx="914400" cy="914400"/>
          </a:xfrm>
          <a:prstGeom prst="rect">
            <a:avLst/>
          </a:prstGeom>
        </p:spPr>
      </p:pic>
      <p:pic>
        <p:nvPicPr>
          <p:cNvPr id="48" name="Graphic 47" descr="Rectangular Prism with solid fill">
            <a:extLst>
              <a:ext uri="{FF2B5EF4-FFF2-40B4-BE49-F238E27FC236}">
                <a16:creationId xmlns:a16="http://schemas.microsoft.com/office/drawing/2014/main" id="{B7EB43D6-DA6D-48A0-C230-FDAB7113171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443981" y="927097"/>
            <a:ext cx="914400" cy="914400"/>
          </a:xfrm>
          <a:prstGeom prst="rect">
            <a:avLst/>
          </a:prstGeom>
        </p:spPr>
      </p:pic>
      <p:grpSp>
        <p:nvGrpSpPr>
          <p:cNvPr id="8" name="CreateDE">
            <a:extLst>
              <a:ext uri="{FF2B5EF4-FFF2-40B4-BE49-F238E27FC236}">
                <a16:creationId xmlns:a16="http://schemas.microsoft.com/office/drawing/2014/main" id="{611AA05A-1E27-A756-7CC1-7DC390842D1C}"/>
              </a:ext>
            </a:extLst>
          </p:cNvPr>
          <p:cNvGrpSpPr/>
          <p:nvPr/>
        </p:nvGrpSpPr>
        <p:grpSpPr>
          <a:xfrm>
            <a:off x="1479078" y="3619149"/>
            <a:ext cx="1264238" cy="683617"/>
            <a:chOff x="5541574" y="1748233"/>
            <a:chExt cx="1264238" cy="683617"/>
          </a:xfrm>
        </p:grpSpPr>
        <p:sp>
          <p:nvSpPr>
            <p:cNvPr id="2" name="Utils Sel">
              <a:extLst>
                <a:ext uri="{FF2B5EF4-FFF2-40B4-BE49-F238E27FC236}">
                  <a16:creationId xmlns:a16="http://schemas.microsoft.com/office/drawing/2014/main" id="{EEDE7BB7-2B32-903A-3763-D56AEB0A5AB6}"/>
                </a:ext>
              </a:extLst>
            </p:cNvPr>
            <p:cNvSpPr/>
            <p:nvPr/>
          </p:nvSpPr>
          <p:spPr>
            <a:xfrm>
              <a:off x="5541574" y="1748233"/>
              <a:ext cx="1264238" cy="683617"/>
            </a:xfrm>
            <a:prstGeom prst="round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Utils">
              <a:extLst>
                <a:ext uri="{FF2B5EF4-FFF2-40B4-BE49-F238E27FC236}">
                  <a16:creationId xmlns:a16="http://schemas.microsoft.com/office/drawing/2014/main" id="{C2CF5E00-3798-ED98-781C-0647B1B3BD3F}"/>
                </a:ext>
              </a:extLst>
            </p:cNvPr>
            <p:cNvSpPr txBox="1">
              <a:spLocks/>
            </p:cNvSpPr>
            <p:nvPr/>
          </p:nvSpPr>
          <p:spPr>
            <a:xfrm>
              <a:off x="5766166" y="1748234"/>
              <a:ext cx="815055"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Utils</a:t>
              </a:r>
            </a:p>
          </p:txBody>
        </p:sp>
        <p:sp>
          <p:nvSpPr>
            <p:cNvPr id="7" name="Title">
              <a:extLst>
                <a:ext uri="{FF2B5EF4-FFF2-40B4-BE49-F238E27FC236}">
                  <a16:creationId xmlns:a16="http://schemas.microsoft.com/office/drawing/2014/main" id="{F7C9941F-3960-8240-9916-9964F1DB76E4}"/>
                </a:ext>
              </a:extLst>
            </p:cNvPr>
            <p:cNvSpPr txBox="1">
              <a:spLocks/>
            </p:cNvSpPr>
            <p:nvPr/>
          </p:nvSpPr>
          <p:spPr>
            <a:xfrm>
              <a:off x="5541574" y="2090041"/>
              <a:ext cx="1264238" cy="34180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Create DE</a:t>
              </a:r>
            </a:p>
          </p:txBody>
        </p:sp>
      </p:grpSp>
      <p:cxnSp>
        <p:nvCxnSpPr>
          <p:cNvPr id="12" name="Straight Arrow Connector 11">
            <a:extLst>
              <a:ext uri="{FF2B5EF4-FFF2-40B4-BE49-F238E27FC236}">
                <a16:creationId xmlns:a16="http://schemas.microsoft.com/office/drawing/2014/main" id="{0ADFD670-5E52-31D0-ECD5-CB14291DDAB6}"/>
              </a:ext>
            </a:extLst>
          </p:cNvPr>
          <p:cNvCxnSpPr>
            <a:endCxn id="2" idx="1"/>
          </p:cNvCxnSpPr>
          <p:nvPr/>
        </p:nvCxnSpPr>
        <p:spPr>
          <a:xfrm>
            <a:off x="1134174" y="3960957"/>
            <a:ext cx="344904" cy="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6" name="Utils Sel">
            <a:extLst>
              <a:ext uri="{FF2B5EF4-FFF2-40B4-BE49-F238E27FC236}">
                <a16:creationId xmlns:a16="http://schemas.microsoft.com/office/drawing/2014/main" id="{838D2D1B-8ED5-C034-CEF9-0D623493F365}"/>
              </a:ext>
            </a:extLst>
          </p:cNvPr>
          <p:cNvSpPr/>
          <p:nvPr/>
        </p:nvSpPr>
        <p:spPr>
          <a:xfrm>
            <a:off x="11200113" y="656826"/>
            <a:ext cx="824778" cy="341808"/>
          </a:xfrm>
          <a:prstGeom prst="round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Utils">
            <a:extLst>
              <a:ext uri="{FF2B5EF4-FFF2-40B4-BE49-F238E27FC236}">
                <a16:creationId xmlns:a16="http://schemas.microsoft.com/office/drawing/2014/main" id="{025D65B4-D5DA-A50F-A344-7ED7A4788C93}"/>
              </a:ext>
            </a:extLst>
          </p:cNvPr>
          <p:cNvSpPr txBox="1">
            <a:spLocks/>
          </p:cNvSpPr>
          <p:nvPr/>
        </p:nvSpPr>
        <p:spPr>
          <a:xfrm>
            <a:off x="11200113" y="656826"/>
            <a:ext cx="824778"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Utils</a:t>
            </a:r>
          </a:p>
        </p:txBody>
      </p:sp>
      <p:sp>
        <p:nvSpPr>
          <p:cNvPr id="18" name="Filtering Sel">
            <a:extLst>
              <a:ext uri="{FF2B5EF4-FFF2-40B4-BE49-F238E27FC236}">
                <a16:creationId xmlns:a16="http://schemas.microsoft.com/office/drawing/2014/main" id="{D9E1C28B-D1F6-094E-59DF-BE5A044E1BF7}"/>
              </a:ext>
            </a:extLst>
          </p:cNvPr>
          <p:cNvSpPr/>
          <p:nvPr/>
        </p:nvSpPr>
        <p:spPr>
          <a:xfrm>
            <a:off x="3079394" y="3542865"/>
            <a:ext cx="1311969" cy="836184"/>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iltering">
            <a:extLst>
              <a:ext uri="{FF2B5EF4-FFF2-40B4-BE49-F238E27FC236}">
                <a16:creationId xmlns:a16="http://schemas.microsoft.com/office/drawing/2014/main" id="{A78F5D9D-5E8D-927A-E98D-F47AB641ED23}"/>
              </a:ext>
            </a:extLst>
          </p:cNvPr>
          <p:cNvSpPr txBox="1">
            <a:spLocks/>
          </p:cNvSpPr>
          <p:nvPr/>
        </p:nvSpPr>
        <p:spPr>
          <a:xfrm>
            <a:off x="3079394" y="3543907"/>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sp>
        <p:nvSpPr>
          <p:cNvPr id="9" name="Title">
            <a:extLst>
              <a:ext uri="{FF2B5EF4-FFF2-40B4-BE49-F238E27FC236}">
                <a16:creationId xmlns:a16="http://schemas.microsoft.com/office/drawing/2014/main" id="{FAE3EDC2-DC73-35BE-DFD9-E794770F93D8}"/>
              </a:ext>
            </a:extLst>
          </p:cNvPr>
          <p:cNvSpPr txBox="1">
            <a:spLocks/>
          </p:cNvSpPr>
          <p:nvPr/>
        </p:nvSpPr>
        <p:spPr>
          <a:xfrm>
            <a:off x="3079395" y="3861813"/>
            <a:ext cx="1311969"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Threshold 0.2</a:t>
            </a:r>
          </a:p>
        </p:txBody>
      </p:sp>
      <p:sp>
        <p:nvSpPr>
          <p:cNvPr id="15" name="Title">
            <a:extLst>
              <a:ext uri="{FF2B5EF4-FFF2-40B4-BE49-F238E27FC236}">
                <a16:creationId xmlns:a16="http://schemas.microsoft.com/office/drawing/2014/main" id="{487F05D1-FF7D-CED6-8C06-730553EBCF57}"/>
              </a:ext>
            </a:extLst>
          </p:cNvPr>
          <p:cNvSpPr txBox="1">
            <a:spLocks/>
          </p:cNvSpPr>
          <p:nvPr/>
        </p:nvSpPr>
        <p:spPr>
          <a:xfrm>
            <a:off x="3079394" y="4120431"/>
            <a:ext cx="1311969"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Outliers</a:t>
            </a:r>
          </a:p>
        </p:txBody>
      </p:sp>
      <p:cxnSp>
        <p:nvCxnSpPr>
          <p:cNvPr id="31" name="Straight Arrow Connector 30">
            <a:extLst>
              <a:ext uri="{FF2B5EF4-FFF2-40B4-BE49-F238E27FC236}">
                <a16:creationId xmlns:a16="http://schemas.microsoft.com/office/drawing/2014/main" id="{9F15A88E-3287-04F2-6485-37ABFFD0F58A}"/>
              </a:ext>
            </a:extLst>
          </p:cNvPr>
          <p:cNvCxnSpPr>
            <a:cxnSpLocks/>
            <a:stCxn id="2" idx="3"/>
            <a:endCxn id="18" idx="1"/>
          </p:cNvCxnSpPr>
          <p:nvPr/>
        </p:nvCxnSpPr>
        <p:spPr>
          <a:xfrm flipV="1">
            <a:off x="2743316" y="3960957"/>
            <a:ext cx="336078" cy="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1" name="Imputation Sel">
            <a:extLst>
              <a:ext uri="{FF2B5EF4-FFF2-40B4-BE49-F238E27FC236}">
                <a16:creationId xmlns:a16="http://schemas.microsoft.com/office/drawing/2014/main" id="{DA5E76F6-7B89-2297-1248-814AEC9C46AC}"/>
              </a:ext>
            </a:extLst>
          </p:cNvPr>
          <p:cNvSpPr/>
          <p:nvPr/>
        </p:nvSpPr>
        <p:spPr>
          <a:xfrm>
            <a:off x="4611588" y="4194665"/>
            <a:ext cx="1484412" cy="599375"/>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mputation">
            <a:extLst>
              <a:ext uri="{FF2B5EF4-FFF2-40B4-BE49-F238E27FC236}">
                <a16:creationId xmlns:a16="http://schemas.microsoft.com/office/drawing/2014/main" id="{EA2A7E0D-C637-EC5A-8DC0-F5FD594F7F38}"/>
              </a:ext>
            </a:extLst>
          </p:cNvPr>
          <p:cNvSpPr txBox="1">
            <a:spLocks/>
          </p:cNvSpPr>
          <p:nvPr/>
        </p:nvSpPr>
        <p:spPr>
          <a:xfrm>
            <a:off x="4620338" y="419466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27" name="Title">
            <a:extLst>
              <a:ext uri="{FF2B5EF4-FFF2-40B4-BE49-F238E27FC236}">
                <a16:creationId xmlns:a16="http://schemas.microsoft.com/office/drawing/2014/main" id="{106A8A7D-E113-B766-2551-D88EA83F85BE}"/>
              </a:ext>
            </a:extLst>
          </p:cNvPr>
          <p:cNvSpPr txBox="1">
            <a:spLocks/>
          </p:cNvSpPr>
          <p:nvPr/>
        </p:nvSpPr>
        <p:spPr>
          <a:xfrm>
            <a:off x="4611588" y="4535431"/>
            <a:ext cx="1484412"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err="1">
                <a:solidFill>
                  <a:schemeClr val="bg2">
                    <a:lumMod val="75000"/>
                  </a:schemeClr>
                </a:solidFill>
                <a:latin typeface="Chakra Petch" panose="00000500000000000000" pitchFamily="2" charset="-34"/>
                <a:cs typeface="Chakra Petch" panose="00000500000000000000" pitchFamily="2" charset="-34"/>
              </a:rPr>
              <a:t>kNN</a:t>
            </a:r>
            <a:r>
              <a:rPr lang="en-US" sz="1400" dirty="0">
                <a:solidFill>
                  <a:schemeClr val="bg2">
                    <a:lumMod val="75000"/>
                  </a:schemeClr>
                </a:solidFill>
                <a:latin typeface="Chakra Petch" panose="00000500000000000000" pitchFamily="2" charset="-34"/>
                <a:cs typeface="Chakra Petch" panose="00000500000000000000" pitchFamily="2" charset="-34"/>
              </a:rPr>
              <a:t> k = 5</a:t>
            </a:r>
          </a:p>
        </p:txBody>
      </p:sp>
      <p:cxnSp>
        <p:nvCxnSpPr>
          <p:cNvPr id="33" name="Straight Arrow Connector 32">
            <a:extLst>
              <a:ext uri="{FF2B5EF4-FFF2-40B4-BE49-F238E27FC236}">
                <a16:creationId xmlns:a16="http://schemas.microsoft.com/office/drawing/2014/main" id="{54191E5C-3BBA-6439-365A-6F75592269AF}"/>
              </a:ext>
            </a:extLst>
          </p:cNvPr>
          <p:cNvCxnSpPr>
            <a:cxnSpLocks/>
            <a:stCxn id="18" idx="3"/>
            <a:endCxn id="11" idx="1"/>
          </p:cNvCxnSpPr>
          <p:nvPr/>
        </p:nvCxnSpPr>
        <p:spPr>
          <a:xfrm>
            <a:off x="4391363" y="3960957"/>
            <a:ext cx="220225" cy="53339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38" name="Imputation Sel">
            <a:extLst>
              <a:ext uri="{FF2B5EF4-FFF2-40B4-BE49-F238E27FC236}">
                <a16:creationId xmlns:a16="http://schemas.microsoft.com/office/drawing/2014/main" id="{2AFE4FDA-97F9-CFE3-339A-9AF4EFD0C401}"/>
              </a:ext>
            </a:extLst>
          </p:cNvPr>
          <p:cNvSpPr/>
          <p:nvPr/>
        </p:nvSpPr>
        <p:spPr>
          <a:xfrm>
            <a:off x="4613556" y="4194665"/>
            <a:ext cx="1484412" cy="599375"/>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mputation">
            <a:extLst>
              <a:ext uri="{FF2B5EF4-FFF2-40B4-BE49-F238E27FC236}">
                <a16:creationId xmlns:a16="http://schemas.microsoft.com/office/drawing/2014/main" id="{045D40EC-F21A-15DF-72E1-F1A60CC6BEEC}"/>
              </a:ext>
            </a:extLst>
          </p:cNvPr>
          <p:cNvSpPr txBox="1">
            <a:spLocks/>
          </p:cNvSpPr>
          <p:nvPr/>
        </p:nvSpPr>
        <p:spPr>
          <a:xfrm>
            <a:off x="4622306" y="419466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41" name="Title">
            <a:extLst>
              <a:ext uri="{FF2B5EF4-FFF2-40B4-BE49-F238E27FC236}">
                <a16:creationId xmlns:a16="http://schemas.microsoft.com/office/drawing/2014/main" id="{228752C4-15D6-8FF8-1A92-2BE9E23D26E6}"/>
              </a:ext>
            </a:extLst>
          </p:cNvPr>
          <p:cNvSpPr txBox="1">
            <a:spLocks/>
          </p:cNvSpPr>
          <p:nvPr/>
        </p:nvSpPr>
        <p:spPr>
          <a:xfrm>
            <a:off x="4613556" y="4535431"/>
            <a:ext cx="1484412"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err="1">
                <a:solidFill>
                  <a:schemeClr val="bg2">
                    <a:lumMod val="75000"/>
                  </a:schemeClr>
                </a:solidFill>
                <a:latin typeface="Chakra Petch" panose="00000500000000000000" pitchFamily="2" charset="-34"/>
                <a:cs typeface="Chakra Petch" panose="00000500000000000000" pitchFamily="2" charset="-34"/>
              </a:rPr>
              <a:t>kNN</a:t>
            </a:r>
            <a:r>
              <a:rPr lang="en-US" sz="1400" dirty="0">
                <a:solidFill>
                  <a:schemeClr val="bg2">
                    <a:lumMod val="75000"/>
                  </a:schemeClr>
                </a:solidFill>
                <a:latin typeface="Chakra Petch" panose="00000500000000000000" pitchFamily="2" charset="-34"/>
                <a:cs typeface="Chakra Petch" panose="00000500000000000000" pitchFamily="2" charset="-34"/>
              </a:rPr>
              <a:t> k = 5</a:t>
            </a:r>
          </a:p>
        </p:txBody>
      </p:sp>
      <p:sp>
        <p:nvSpPr>
          <p:cNvPr id="14" name="Batch Sel">
            <a:extLst>
              <a:ext uri="{FF2B5EF4-FFF2-40B4-BE49-F238E27FC236}">
                <a16:creationId xmlns:a16="http://schemas.microsoft.com/office/drawing/2014/main" id="{1DC2C85D-36F3-59D9-F947-452A2D1F9CEC}"/>
              </a:ext>
            </a:extLst>
          </p:cNvPr>
          <p:cNvSpPr/>
          <p:nvPr/>
        </p:nvSpPr>
        <p:spPr>
          <a:xfrm>
            <a:off x="3297706" y="656826"/>
            <a:ext cx="2076760" cy="340765"/>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Batch Correction">
            <a:extLst>
              <a:ext uri="{FF2B5EF4-FFF2-40B4-BE49-F238E27FC236}">
                <a16:creationId xmlns:a16="http://schemas.microsoft.com/office/drawing/2014/main" id="{85BB713F-7945-0E44-78F3-447EDAC4E275}"/>
              </a:ext>
            </a:extLst>
          </p:cNvPr>
          <p:cNvSpPr txBox="1">
            <a:spLocks/>
          </p:cNvSpPr>
          <p:nvPr/>
        </p:nvSpPr>
        <p:spPr>
          <a:xfrm>
            <a:off x="3297706"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45" name="Batch Sel">
            <a:extLst>
              <a:ext uri="{FF2B5EF4-FFF2-40B4-BE49-F238E27FC236}">
                <a16:creationId xmlns:a16="http://schemas.microsoft.com/office/drawing/2014/main" id="{22BDE510-11C4-6ED4-BE87-FC530FB2A2BE}"/>
              </a:ext>
            </a:extLst>
          </p:cNvPr>
          <p:cNvSpPr/>
          <p:nvPr/>
        </p:nvSpPr>
        <p:spPr>
          <a:xfrm>
            <a:off x="6356650" y="4194665"/>
            <a:ext cx="2076760" cy="599375"/>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Batch Correction">
            <a:extLst>
              <a:ext uri="{FF2B5EF4-FFF2-40B4-BE49-F238E27FC236}">
                <a16:creationId xmlns:a16="http://schemas.microsoft.com/office/drawing/2014/main" id="{097E1DF0-C814-EC55-936B-CBA0012E8880}"/>
              </a:ext>
            </a:extLst>
          </p:cNvPr>
          <p:cNvSpPr txBox="1">
            <a:spLocks/>
          </p:cNvSpPr>
          <p:nvPr/>
        </p:nvSpPr>
        <p:spPr>
          <a:xfrm>
            <a:off x="6356650" y="4194665"/>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47" name="Title">
            <a:extLst>
              <a:ext uri="{FF2B5EF4-FFF2-40B4-BE49-F238E27FC236}">
                <a16:creationId xmlns:a16="http://schemas.microsoft.com/office/drawing/2014/main" id="{A649AC5C-4FA3-5A36-66F3-CCAA746E4285}"/>
              </a:ext>
            </a:extLst>
          </p:cNvPr>
          <p:cNvSpPr txBox="1">
            <a:spLocks/>
          </p:cNvSpPr>
          <p:nvPr/>
        </p:nvSpPr>
        <p:spPr>
          <a:xfrm>
            <a:off x="6365401" y="4536473"/>
            <a:ext cx="2068010"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QC-RSC</a:t>
            </a:r>
          </a:p>
        </p:txBody>
      </p:sp>
      <p:cxnSp>
        <p:nvCxnSpPr>
          <p:cNvPr id="49" name="Straight Arrow Connector 48">
            <a:extLst>
              <a:ext uri="{FF2B5EF4-FFF2-40B4-BE49-F238E27FC236}">
                <a16:creationId xmlns:a16="http://schemas.microsoft.com/office/drawing/2014/main" id="{7B18D893-B244-FF77-6E6C-977342FAD403}"/>
              </a:ext>
            </a:extLst>
          </p:cNvPr>
          <p:cNvCxnSpPr>
            <a:cxnSpLocks/>
            <a:stCxn id="38" idx="3"/>
            <a:endCxn id="45" idx="1"/>
          </p:cNvCxnSpPr>
          <p:nvPr/>
        </p:nvCxnSpPr>
        <p:spPr>
          <a:xfrm>
            <a:off x="6097968" y="4494353"/>
            <a:ext cx="258682"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52" name="Batch Sel">
            <a:extLst>
              <a:ext uri="{FF2B5EF4-FFF2-40B4-BE49-F238E27FC236}">
                <a16:creationId xmlns:a16="http://schemas.microsoft.com/office/drawing/2014/main" id="{A92AABAA-07CB-D83E-CBFE-6AD1A5EFEA12}"/>
              </a:ext>
            </a:extLst>
          </p:cNvPr>
          <p:cNvSpPr/>
          <p:nvPr/>
        </p:nvSpPr>
        <p:spPr>
          <a:xfrm>
            <a:off x="4620338" y="3258685"/>
            <a:ext cx="2076760" cy="599375"/>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Batch Correction">
            <a:extLst>
              <a:ext uri="{FF2B5EF4-FFF2-40B4-BE49-F238E27FC236}">
                <a16:creationId xmlns:a16="http://schemas.microsoft.com/office/drawing/2014/main" id="{2345C5A8-2009-68BB-F6DC-54183967C181}"/>
              </a:ext>
            </a:extLst>
          </p:cNvPr>
          <p:cNvSpPr txBox="1">
            <a:spLocks/>
          </p:cNvSpPr>
          <p:nvPr/>
        </p:nvSpPr>
        <p:spPr>
          <a:xfrm>
            <a:off x="4620338" y="3258685"/>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54" name="Title">
            <a:extLst>
              <a:ext uri="{FF2B5EF4-FFF2-40B4-BE49-F238E27FC236}">
                <a16:creationId xmlns:a16="http://schemas.microsoft.com/office/drawing/2014/main" id="{AFACF1F5-B224-2055-7D38-12EB0C2A5847}"/>
              </a:ext>
            </a:extLst>
          </p:cNvPr>
          <p:cNvSpPr txBox="1">
            <a:spLocks/>
          </p:cNvSpPr>
          <p:nvPr/>
        </p:nvSpPr>
        <p:spPr>
          <a:xfrm>
            <a:off x="4629089" y="3600493"/>
            <a:ext cx="2068010"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QC-RSC</a:t>
            </a:r>
          </a:p>
        </p:txBody>
      </p:sp>
      <p:cxnSp>
        <p:nvCxnSpPr>
          <p:cNvPr id="32" name="Straight Arrow Connector 31">
            <a:extLst>
              <a:ext uri="{FF2B5EF4-FFF2-40B4-BE49-F238E27FC236}">
                <a16:creationId xmlns:a16="http://schemas.microsoft.com/office/drawing/2014/main" id="{AAB70D82-392F-AEDC-7D26-CDD67918B3B2}"/>
              </a:ext>
            </a:extLst>
          </p:cNvPr>
          <p:cNvCxnSpPr>
            <a:cxnSpLocks/>
            <a:stCxn id="18" idx="3"/>
            <a:endCxn id="52" idx="1"/>
          </p:cNvCxnSpPr>
          <p:nvPr/>
        </p:nvCxnSpPr>
        <p:spPr>
          <a:xfrm flipV="1">
            <a:off x="4391363" y="3558373"/>
            <a:ext cx="228975" cy="40258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40" name="Imputation Sel">
            <a:extLst>
              <a:ext uri="{FF2B5EF4-FFF2-40B4-BE49-F238E27FC236}">
                <a16:creationId xmlns:a16="http://schemas.microsoft.com/office/drawing/2014/main" id="{1E66AC11-F275-B65F-F16E-524BE5BDE500}"/>
              </a:ext>
            </a:extLst>
          </p:cNvPr>
          <p:cNvSpPr/>
          <p:nvPr/>
        </p:nvSpPr>
        <p:spPr>
          <a:xfrm>
            <a:off x="6917322" y="3256078"/>
            <a:ext cx="1484412" cy="599375"/>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mputation">
            <a:extLst>
              <a:ext uri="{FF2B5EF4-FFF2-40B4-BE49-F238E27FC236}">
                <a16:creationId xmlns:a16="http://schemas.microsoft.com/office/drawing/2014/main" id="{CC0FF80E-CF5E-7500-E4C4-426C00617C14}"/>
              </a:ext>
            </a:extLst>
          </p:cNvPr>
          <p:cNvSpPr txBox="1">
            <a:spLocks/>
          </p:cNvSpPr>
          <p:nvPr/>
        </p:nvSpPr>
        <p:spPr>
          <a:xfrm>
            <a:off x="6926072" y="3256079"/>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44" name="Title">
            <a:extLst>
              <a:ext uri="{FF2B5EF4-FFF2-40B4-BE49-F238E27FC236}">
                <a16:creationId xmlns:a16="http://schemas.microsoft.com/office/drawing/2014/main" id="{57CF4BAB-9E84-1166-558A-BC575ACE31CF}"/>
              </a:ext>
            </a:extLst>
          </p:cNvPr>
          <p:cNvSpPr txBox="1">
            <a:spLocks/>
          </p:cNvSpPr>
          <p:nvPr/>
        </p:nvSpPr>
        <p:spPr>
          <a:xfrm>
            <a:off x="6917322" y="3596844"/>
            <a:ext cx="1484412"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err="1">
                <a:solidFill>
                  <a:schemeClr val="bg2">
                    <a:lumMod val="75000"/>
                  </a:schemeClr>
                </a:solidFill>
                <a:latin typeface="Chakra Petch" panose="00000500000000000000" pitchFamily="2" charset="-34"/>
                <a:cs typeface="Chakra Petch" panose="00000500000000000000" pitchFamily="2" charset="-34"/>
              </a:rPr>
              <a:t>kNN</a:t>
            </a:r>
            <a:r>
              <a:rPr lang="en-US" sz="1400" dirty="0">
                <a:solidFill>
                  <a:schemeClr val="bg2">
                    <a:lumMod val="75000"/>
                  </a:schemeClr>
                </a:solidFill>
                <a:latin typeface="Chakra Petch" panose="00000500000000000000" pitchFamily="2" charset="-34"/>
                <a:cs typeface="Chakra Petch" panose="00000500000000000000" pitchFamily="2" charset="-34"/>
              </a:rPr>
              <a:t> k = 5</a:t>
            </a:r>
          </a:p>
        </p:txBody>
      </p:sp>
      <p:cxnSp>
        <p:nvCxnSpPr>
          <p:cNvPr id="50" name="Straight Arrow Connector 49">
            <a:extLst>
              <a:ext uri="{FF2B5EF4-FFF2-40B4-BE49-F238E27FC236}">
                <a16:creationId xmlns:a16="http://schemas.microsoft.com/office/drawing/2014/main" id="{30786880-2074-EB21-8273-FFE2E51479A7}"/>
              </a:ext>
            </a:extLst>
          </p:cNvPr>
          <p:cNvCxnSpPr>
            <a:cxnSpLocks/>
            <a:stCxn id="52" idx="3"/>
            <a:endCxn id="40" idx="1"/>
          </p:cNvCxnSpPr>
          <p:nvPr/>
        </p:nvCxnSpPr>
        <p:spPr>
          <a:xfrm flipV="1">
            <a:off x="6697098" y="3555766"/>
            <a:ext cx="220224" cy="2607"/>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59" name="Title">
            <a:extLst>
              <a:ext uri="{FF2B5EF4-FFF2-40B4-BE49-F238E27FC236}">
                <a16:creationId xmlns:a16="http://schemas.microsoft.com/office/drawing/2014/main" id="{69883855-4B24-52F1-1B39-8ADF49D3B7B8}"/>
              </a:ext>
            </a:extLst>
          </p:cNvPr>
          <p:cNvSpPr txBox="1">
            <a:spLocks/>
          </p:cNvSpPr>
          <p:nvPr/>
        </p:nvSpPr>
        <p:spPr>
          <a:xfrm>
            <a:off x="5537789" y="997591"/>
            <a:ext cx="1862206"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ISN = Creatine</a:t>
            </a:r>
          </a:p>
        </p:txBody>
      </p:sp>
      <p:sp>
        <p:nvSpPr>
          <p:cNvPr id="60" name="Title">
            <a:extLst>
              <a:ext uri="{FF2B5EF4-FFF2-40B4-BE49-F238E27FC236}">
                <a16:creationId xmlns:a16="http://schemas.microsoft.com/office/drawing/2014/main" id="{611D55B0-DDA3-92E3-3085-EEA7D268622C}"/>
              </a:ext>
            </a:extLst>
          </p:cNvPr>
          <p:cNvSpPr txBox="1">
            <a:spLocks/>
          </p:cNvSpPr>
          <p:nvPr/>
        </p:nvSpPr>
        <p:spPr>
          <a:xfrm>
            <a:off x="7562138" y="997591"/>
            <a:ext cx="2076760"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Log</a:t>
            </a:r>
          </a:p>
        </p:txBody>
      </p:sp>
      <p:sp>
        <p:nvSpPr>
          <p:cNvPr id="61" name="Title">
            <a:extLst>
              <a:ext uri="{FF2B5EF4-FFF2-40B4-BE49-F238E27FC236}">
                <a16:creationId xmlns:a16="http://schemas.microsoft.com/office/drawing/2014/main" id="{E5113CF4-7CFC-F9FA-8BA2-FE97A428CF4A}"/>
              </a:ext>
            </a:extLst>
          </p:cNvPr>
          <p:cNvSpPr txBox="1">
            <a:spLocks/>
          </p:cNvSpPr>
          <p:nvPr/>
        </p:nvSpPr>
        <p:spPr>
          <a:xfrm>
            <a:off x="9814756" y="997591"/>
            <a:ext cx="1218249"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Autoscaling</a:t>
            </a:r>
          </a:p>
        </p:txBody>
      </p:sp>
      <p:sp>
        <p:nvSpPr>
          <p:cNvPr id="62" name="Scaling Sel">
            <a:extLst>
              <a:ext uri="{FF2B5EF4-FFF2-40B4-BE49-F238E27FC236}">
                <a16:creationId xmlns:a16="http://schemas.microsoft.com/office/drawing/2014/main" id="{9153DA8E-3ACA-B770-2593-10E9A7B482FD}"/>
              </a:ext>
            </a:extLst>
          </p:cNvPr>
          <p:cNvSpPr/>
          <p:nvPr/>
        </p:nvSpPr>
        <p:spPr>
          <a:xfrm>
            <a:off x="9808387" y="658218"/>
            <a:ext cx="1226999" cy="617315"/>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Scaling">
            <a:extLst>
              <a:ext uri="{FF2B5EF4-FFF2-40B4-BE49-F238E27FC236}">
                <a16:creationId xmlns:a16="http://schemas.microsoft.com/office/drawing/2014/main" id="{ACFF9A35-084F-14CC-16F5-AEFCA8A58422}"/>
              </a:ext>
            </a:extLst>
          </p:cNvPr>
          <p:cNvSpPr txBox="1">
            <a:spLocks/>
          </p:cNvSpPr>
          <p:nvPr/>
        </p:nvSpPr>
        <p:spPr>
          <a:xfrm>
            <a:off x="9808387" y="657698"/>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64" name="Transformation Sel">
            <a:extLst>
              <a:ext uri="{FF2B5EF4-FFF2-40B4-BE49-F238E27FC236}">
                <a16:creationId xmlns:a16="http://schemas.microsoft.com/office/drawing/2014/main" id="{0E2B2AAF-5959-4829-24D5-D931E028AFB0}"/>
              </a:ext>
            </a:extLst>
          </p:cNvPr>
          <p:cNvSpPr/>
          <p:nvPr/>
        </p:nvSpPr>
        <p:spPr>
          <a:xfrm>
            <a:off x="7564519" y="658218"/>
            <a:ext cx="2076760" cy="617316"/>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ransformation">
            <a:extLst>
              <a:ext uri="{FF2B5EF4-FFF2-40B4-BE49-F238E27FC236}">
                <a16:creationId xmlns:a16="http://schemas.microsoft.com/office/drawing/2014/main" id="{CDDEF7B4-1469-FCC6-5B37-BFACDA0A99EC}"/>
              </a:ext>
            </a:extLst>
          </p:cNvPr>
          <p:cNvSpPr txBox="1">
            <a:spLocks/>
          </p:cNvSpPr>
          <p:nvPr/>
        </p:nvSpPr>
        <p:spPr>
          <a:xfrm>
            <a:off x="7564519" y="658219"/>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66" name="Normalization Sel">
            <a:extLst>
              <a:ext uri="{FF2B5EF4-FFF2-40B4-BE49-F238E27FC236}">
                <a16:creationId xmlns:a16="http://schemas.microsoft.com/office/drawing/2014/main" id="{49370786-DBF9-B7DC-FB33-D6CDEB25E6A3}"/>
              </a:ext>
            </a:extLst>
          </p:cNvPr>
          <p:cNvSpPr/>
          <p:nvPr/>
        </p:nvSpPr>
        <p:spPr>
          <a:xfrm>
            <a:off x="5543955" y="658219"/>
            <a:ext cx="1853456" cy="617316"/>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Normalization">
            <a:extLst>
              <a:ext uri="{FF2B5EF4-FFF2-40B4-BE49-F238E27FC236}">
                <a16:creationId xmlns:a16="http://schemas.microsoft.com/office/drawing/2014/main" id="{F38E1DED-8D6B-2BB0-3E66-3C4715E5ED5E}"/>
              </a:ext>
            </a:extLst>
          </p:cNvPr>
          <p:cNvSpPr txBox="1">
            <a:spLocks/>
          </p:cNvSpPr>
          <p:nvPr/>
        </p:nvSpPr>
        <p:spPr>
          <a:xfrm>
            <a:off x="5543955" y="658219"/>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68" name="Title">
            <a:extLst>
              <a:ext uri="{FF2B5EF4-FFF2-40B4-BE49-F238E27FC236}">
                <a16:creationId xmlns:a16="http://schemas.microsoft.com/office/drawing/2014/main" id="{41EA611F-0116-5F8C-D71B-4F3AFD7E7D38}"/>
              </a:ext>
            </a:extLst>
          </p:cNvPr>
          <p:cNvSpPr txBox="1">
            <a:spLocks/>
          </p:cNvSpPr>
          <p:nvPr/>
        </p:nvSpPr>
        <p:spPr>
          <a:xfrm>
            <a:off x="5540170" y="998984"/>
            <a:ext cx="1862206"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ISN = Creatine</a:t>
            </a:r>
          </a:p>
        </p:txBody>
      </p:sp>
      <p:sp>
        <p:nvSpPr>
          <p:cNvPr id="69" name="Title">
            <a:extLst>
              <a:ext uri="{FF2B5EF4-FFF2-40B4-BE49-F238E27FC236}">
                <a16:creationId xmlns:a16="http://schemas.microsoft.com/office/drawing/2014/main" id="{F0F35A8C-905C-85BD-6FB7-B5AF21C329CA}"/>
              </a:ext>
            </a:extLst>
          </p:cNvPr>
          <p:cNvSpPr txBox="1">
            <a:spLocks/>
          </p:cNvSpPr>
          <p:nvPr/>
        </p:nvSpPr>
        <p:spPr>
          <a:xfrm>
            <a:off x="7564519" y="998984"/>
            <a:ext cx="2076760"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Log</a:t>
            </a:r>
          </a:p>
        </p:txBody>
      </p:sp>
      <p:sp>
        <p:nvSpPr>
          <p:cNvPr id="70" name="Title">
            <a:extLst>
              <a:ext uri="{FF2B5EF4-FFF2-40B4-BE49-F238E27FC236}">
                <a16:creationId xmlns:a16="http://schemas.microsoft.com/office/drawing/2014/main" id="{1E5AB40C-3113-CF5B-5A64-1A5310D57B59}"/>
              </a:ext>
            </a:extLst>
          </p:cNvPr>
          <p:cNvSpPr txBox="1">
            <a:spLocks/>
          </p:cNvSpPr>
          <p:nvPr/>
        </p:nvSpPr>
        <p:spPr>
          <a:xfrm>
            <a:off x="9817137" y="998984"/>
            <a:ext cx="1218249"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Autoscaling</a:t>
            </a:r>
          </a:p>
        </p:txBody>
      </p:sp>
      <p:sp>
        <p:nvSpPr>
          <p:cNvPr id="71" name="Scaling Sel">
            <a:extLst>
              <a:ext uri="{FF2B5EF4-FFF2-40B4-BE49-F238E27FC236}">
                <a16:creationId xmlns:a16="http://schemas.microsoft.com/office/drawing/2014/main" id="{3077A62B-1DEE-4887-A928-B81B4AE2BB7D}"/>
              </a:ext>
            </a:extLst>
          </p:cNvPr>
          <p:cNvSpPr/>
          <p:nvPr/>
        </p:nvSpPr>
        <p:spPr>
          <a:xfrm>
            <a:off x="9806006" y="656824"/>
            <a:ext cx="1226999" cy="617315"/>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Scaling">
            <a:extLst>
              <a:ext uri="{FF2B5EF4-FFF2-40B4-BE49-F238E27FC236}">
                <a16:creationId xmlns:a16="http://schemas.microsoft.com/office/drawing/2014/main" id="{E2A0843D-F3C5-953B-8DFF-A33EAD429140}"/>
              </a:ext>
            </a:extLst>
          </p:cNvPr>
          <p:cNvSpPr txBox="1">
            <a:spLocks/>
          </p:cNvSpPr>
          <p:nvPr/>
        </p:nvSpPr>
        <p:spPr>
          <a:xfrm>
            <a:off x="9806006" y="656304"/>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73" name="Transformation Sel">
            <a:extLst>
              <a:ext uri="{FF2B5EF4-FFF2-40B4-BE49-F238E27FC236}">
                <a16:creationId xmlns:a16="http://schemas.microsoft.com/office/drawing/2014/main" id="{433F9990-B4C5-01CC-999C-AF94DE599048}"/>
              </a:ext>
            </a:extLst>
          </p:cNvPr>
          <p:cNvSpPr/>
          <p:nvPr/>
        </p:nvSpPr>
        <p:spPr>
          <a:xfrm>
            <a:off x="7562138" y="656824"/>
            <a:ext cx="2076760" cy="617316"/>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ransformation">
            <a:extLst>
              <a:ext uri="{FF2B5EF4-FFF2-40B4-BE49-F238E27FC236}">
                <a16:creationId xmlns:a16="http://schemas.microsoft.com/office/drawing/2014/main" id="{E1ECD6A4-266F-765D-07A0-27634BEBCA2F}"/>
              </a:ext>
            </a:extLst>
          </p:cNvPr>
          <p:cNvSpPr txBox="1">
            <a:spLocks/>
          </p:cNvSpPr>
          <p:nvPr/>
        </p:nvSpPr>
        <p:spPr>
          <a:xfrm>
            <a:off x="7562138" y="656825"/>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75" name="Normalization Sel">
            <a:extLst>
              <a:ext uri="{FF2B5EF4-FFF2-40B4-BE49-F238E27FC236}">
                <a16:creationId xmlns:a16="http://schemas.microsoft.com/office/drawing/2014/main" id="{E51CF711-2F83-2576-7899-DF644E50F60B}"/>
              </a:ext>
            </a:extLst>
          </p:cNvPr>
          <p:cNvSpPr/>
          <p:nvPr/>
        </p:nvSpPr>
        <p:spPr>
          <a:xfrm>
            <a:off x="5541574" y="656825"/>
            <a:ext cx="1853456" cy="617316"/>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Normalization">
            <a:extLst>
              <a:ext uri="{FF2B5EF4-FFF2-40B4-BE49-F238E27FC236}">
                <a16:creationId xmlns:a16="http://schemas.microsoft.com/office/drawing/2014/main" id="{756A7E29-889D-A939-1B6B-FF1DE550931C}"/>
              </a:ext>
            </a:extLst>
          </p:cNvPr>
          <p:cNvSpPr txBox="1">
            <a:spLocks/>
          </p:cNvSpPr>
          <p:nvPr/>
        </p:nvSpPr>
        <p:spPr>
          <a:xfrm>
            <a:off x="5541574" y="656825"/>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77" name="Title">
            <a:extLst>
              <a:ext uri="{FF2B5EF4-FFF2-40B4-BE49-F238E27FC236}">
                <a16:creationId xmlns:a16="http://schemas.microsoft.com/office/drawing/2014/main" id="{12FA6C86-9879-7D8C-FCB2-739F487F8861}"/>
              </a:ext>
            </a:extLst>
          </p:cNvPr>
          <p:cNvSpPr txBox="1">
            <a:spLocks/>
          </p:cNvSpPr>
          <p:nvPr/>
        </p:nvSpPr>
        <p:spPr>
          <a:xfrm>
            <a:off x="5537789" y="997590"/>
            <a:ext cx="1862206"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ISN = Creatine</a:t>
            </a:r>
          </a:p>
        </p:txBody>
      </p:sp>
      <p:sp>
        <p:nvSpPr>
          <p:cNvPr id="78" name="Title">
            <a:extLst>
              <a:ext uri="{FF2B5EF4-FFF2-40B4-BE49-F238E27FC236}">
                <a16:creationId xmlns:a16="http://schemas.microsoft.com/office/drawing/2014/main" id="{48663300-18F5-A4D0-6940-D75389E9FB5E}"/>
              </a:ext>
            </a:extLst>
          </p:cNvPr>
          <p:cNvSpPr txBox="1">
            <a:spLocks/>
          </p:cNvSpPr>
          <p:nvPr/>
        </p:nvSpPr>
        <p:spPr>
          <a:xfrm>
            <a:off x="7562138" y="997590"/>
            <a:ext cx="2076760"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Log</a:t>
            </a:r>
          </a:p>
        </p:txBody>
      </p:sp>
      <p:sp>
        <p:nvSpPr>
          <p:cNvPr id="79" name="Title">
            <a:extLst>
              <a:ext uri="{FF2B5EF4-FFF2-40B4-BE49-F238E27FC236}">
                <a16:creationId xmlns:a16="http://schemas.microsoft.com/office/drawing/2014/main" id="{C7D0C7C6-8C15-75A2-47B5-2FC3DF782748}"/>
              </a:ext>
            </a:extLst>
          </p:cNvPr>
          <p:cNvSpPr txBox="1">
            <a:spLocks/>
          </p:cNvSpPr>
          <p:nvPr/>
        </p:nvSpPr>
        <p:spPr>
          <a:xfrm>
            <a:off x="9814756" y="997590"/>
            <a:ext cx="1218249"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Autoscaling</a:t>
            </a:r>
          </a:p>
        </p:txBody>
      </p:sp>
    </p:spTree>
    <p:extLst>
      <p:ext uri="{BB962C8B-B14F-4D97-AF65-F5344CB8AC3E}">
        <p14:creationId xmlns:p14="http://schemas.microsoft.com/office/powerpoint/2010/main" val="21356070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metaboPipe image">
            <a:extLst>
              <a:ext uri="{FF2B5EF4-FFF2-40B4-BE49-F238E27FC236}">
                <a16:creationId xmlns:a16="http://schemas.microsoft.com/office/drawing/2014/main" id="{21C13FC0-C1D2-6BFB-52C1-84261C652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99879" y="5514975"/>
            <a:ext cx="1087346" cy="1247775"/>
          </a:xfrm>
          <a:prstGeom prst="rect">
            <a:avLst/>
          </a:prstGeom>
        </p:spPr>
      </p:pic>
      <p:sp>
        <p:nvSpPr>
          <p:cNvPr id="28" name="Title">
            <a:extLst>
              <a:ext uri="{FF2B5EF4-FFF2-40B4-BE49-F238E27FC236}">
                <a16:creationId xmlns:a16="http://schemas.microsoft.com/office/drawing/2014/main" id="{CB680189-7E07-2E9E-B1C4-D88AD98C83E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Results</a:t>
            </a:r>
          </a:p>
        </p:txBody>
      </p:sp>
      <p:sp>
        <p:nvSpPr>
          <p:cNvPr id="30" name="Scaling Sel">
            <a:extLst>
              <a:ext uri="{FF2B5EF4-FFF2-40B4-BE49-F238E27FC236}">
                <a16:creationId xmlns:a16="http://schemas.microsoft.com/office/drawing/2014/main" id="{CF88A057-45E2-BFB6-115E-33086B286DBA}"/>
              </a:ext>
            </a:extLst>
          </p:cNvPr>
          <p:cNvSpPr/>
          <p:nvPr/>
        </p:nvSpPr>
        <p:spPr>
          <a:xfrm>
            <a:off x="9806006" y="656825"/>
            <a:ext cx="1226999" cy="340765"/>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caling">
            <a:extLst>
              <a:ext uri="{FF2B5EF4-FFF2-40B4-BE49-F238E27FC236}">
                <a16:creationId xmlns:a16="http://schemas.microsoft.com/office/drawing/2014/main" id="{94160735-FB48-B5C1-478E-1826C95009F3}"/>
              </a:ext>
            </a:extLst>
          </p:cNvPr>
          <p:cNvSpPr txBox="1">
            <a:spLocks/>
          </p:cNvSpPr>
          <p:nvPr/>
        </p:nvSpPr>
        <p:spPr>
          <a:xfrm>
            <a:off x="9806006" y="656305"/>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26" name="Transformation Sel">
            <a:extLst>
              <a:ext uri="{FF2B5EF4-FFF2-40B4-BE49-F238E27FC236}">
                <a16:creationId xmlns:a16="http://schemas.microsoft.com/office/drawing/2014/main" id="{4BE64C53-D6FE-079A-C99D-3D0637B8DB5F}"/>
              </a:ext>
            </a:extLst>
          </p:cNvPr>
          <p:cNvSpPr/>
          <p:nvPr/>
        </p:nvSpPr>
        <p:spPr>
          <a:xfrm>
            <a:off x="7562138" y="656825"/>
            <a:ext cx="2076760" cy="340765"/>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ansformation">
            <a:extLst>
              <a:ext uri="{FF2B5EF4-FFF2-40B4-BE49-F238E27FC236}">
                <a16:creationId xmlns:a16="http://schemas.microsoft.com/office/drawing/2014/main" id="{D7CE8F93-1826-913E-7C00-0F1354731329}"/>
              </a:ext>
            </a:extLst>
          </p:cNvPr>
          <p:cNvSpPr txBox="1">
            <a:spLocks/>
          </p:cNvSpPr>
          <p:nvPr/>
        </p:nvSpPr>
        <p:spPr>
          <a:xfrm>
            <a:off x="7562138"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17" name="Normalization Sel">
            <a:extLst>
              <a:ext uri="{FF2B5EF4-FFF2-40B4-BE49-F238E27FC236}">
                <a16:creationId xmlns:a16="http://schemas.microsoft.com/office/drawing/2014/main" id="{C0C7B49C-3BA3-6121-02EE-F63640FE14C1}"/>
              </a:ext>
            </a:extLst>
          </p:cNvPr>
          <p:cNvSpPr/>
          <p:nvPr/>
        </p:nvSpPr>
        <p:spPr>
          <a:xfrm>
            <a:off x="5541574" y="656826"/>
            <a:ext cx="1853456" cy="340765"/>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rmalization">
            <a:extLst>
              <a:ext uri="{FF2B5EF4-FFF2-40B4-BE49-F238E27FC236}">
                <a16:creationId xmlns:a16="http://schemas.microsoft.com/office/drawing/2014/main" id="{EDD307DC-E534-0184-28C7-51B04952589E}"/>
              </a:ext>
            </a:extLst>
          </p:cNvPr>
          <p:cNvSpPr txBox="1">
            <a:spLocks/>
          </p:cNvSpPr>
          <p:nvPr/>
        </p:nvSpPr>
        <p:spPr>
          <a:xfrm>
            <a:off x="5541574" y="656826"/>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5" name="Imputation Sel">
            <a:extLst>
              <a:ext uri="{FF2B5EF4-FFF2-40B4-BE49-F238E27FC236}">
                <a16:creationId xmlns:a16="http://schemas.microsoft.com/office/drawing/2014/main" id="{0DAE1EA2-3D70-CECB-FEF7-095CBA5AD27A}"/>
              </a:ext>
            </a:extLst>
          </p:cNvPr>
          <p:cNvSpPr/>
          <p:nvPr/>
        </p:nvSpPr>
        <p:spPr>
          <a:xfrm>
            <a:off x="1646186" y="656826"/>
            <a:ext cx="1484412" cy="340766"/>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mputation">
            <a:extLst>
              <a:ext uri="{FF2B5EF4-FFF2-40B4-BE49-F238E27FC236}">
                <a16:creationId xmlns:a16="http://schemas.microsoft.com/office/drawing/2014/main" id="{2110ED6B-7C09-1B74-F464-3EC1FFD6C9C9}"/>
              </a:ext>
            </a:extLst>
          </p:cNvPr>
          <p:cNvSpPr txBox="1">
            <a:spLocks/>
          </p:cNvSpPr>
          <p:nvPr/>
        </p:nvSpPr>
        <p:spPr>
          <a:xfrm>
            <a:off x="1654936" y="65682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13" name="Filtering Sel">
            <a:extLst>
              <a:ext uri="{FF2B5EF4-FFF2-40B4-BE49-F238E27FC236}">
                <a16:creationId xmlns:a16="http://schemas.microsoft.com/office/drawing/2014/main" id="{DF0DF8CC-6464-CDE2-F8B6-BF8366C617F4}"/>
              </a:ext>
            </a:extLst>
          </p:cNvPr>
          <p:cNvSpPr/>
          <p:nvPr/>
        </p:nvSpPr>
        <p:spPr>
          <a:xfrm>
            <a:off x="167109" y="655784"/>
            <a:ext cx="1311969" cy="341807"/>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iltering">
            <a:extLst>
              <a:ext uri="{FF2B5EF4-FFF2-40B4-BE49-F238E27FC236}">
                <a16:creationId xmlns:a16="http://schemas.microsoft.com/office/drawing/2014/main" id="{D30C6BD6-9535-F357-FE7D-646D083EB8EB}"/>
              </a:ext>
            </a:extLst>
          </p:cNvPr>
          <p:cNvSpPr txBox="1">
            <a:spLocks/>
          </p:cNvSpPr>
          <p:nvPr/>
        </p:nvSpPr>
        <p:spPr>
          <a:xfrm>
            <a:off x="167109" y="656826"/>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pic>
        <p:nvPicPr>
          <p:cNvPr id="3" name="Graphic 2" descr="Database with solid fill">
            <a:extLst>
              <a:ext uri="{FF2B5EF4-FFF2-40B4-BE49-F238E27FC236}">
                <a16:creationId xmlns:a16="http://schemas.microsoft.com/office/drawing/2014/main" id="{9760A26E-E8F5-B141-148C-F181BF8208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3057" y="3503757"/>
            <a:ext cx="914400" cy="914400"/>
          </a:xfrm>
          <a:prstGeom prst="rect">
            <a:avLst/>
          </a:prstGeom>
        </p:spPr>
      </p:pic>
      <p:pic>
        <p:nvPicPr>
          <p:cNvPr id="48" name="Graphic 47" descr="Rectangular Prism with solid fill">
            <a:extLst>
              <a:ext uri="{FF2B5EF4-FFF2-40B4-BE49-F238E27FC236}">
                <a16:creationId xmlns:a16="http://schemas.microsoft.com/office/drawing/2014/main" id="{B7EB43D6-DA6D-48A0-C230-FDAB7113171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443981" y="927097"/>
            <a:ext cx="914400" cy="914400"/>
          </a:xfrm>
          <a:prstGeom prst="rect">
            <a:avLst/>
          </a:prstGeom>
        </p:spPr>
      </p:pic>
      <p:grpSp>
        <p:nvGrpSpPr>
          <p:cNvPr id="8" name="CreateDE">
            <a:extLst>
              <a:ext uri="{FF2B5EF4-FFF2-40B4-BE49-F238E27FC236}">
                <a16:creationId xmlns:a16="http://schemas.microsoft.com/office/drawing/2014/main" id="{611AA05A-1E27-A756-7CC1-7DC390842D1C}"/>
              </a:ext>
            </a:extLst>
          </p:cNvPr>
          <p:cNvGrpSpPr/>
          <p:nvPr/>
        </p:nvGrpSpPr>
        <p:grpSpPr>
          <a:xfrm>
            <a:off x="799628" y="3619149"/>
            <a:ext cx="1264238" cy="683617"/>
            <a:chOff x="5541574" y="1748233"/>
            <a:chExt cx="1264238" cy="683617"/>
          </a:xfrm>
        </p:grpSpPr>
        <p:sp>
          <p:nvSpPr>
            <p:cNvPr id="2" name="Utils Sel">
              <a:extLst>
                <a:ext uri="{FF2B5EF4-FFF2-40B4-BE49-F238E27FC236}">
                  <a16:creationId xmlns:a16="http://schemas.microsoft.com/office/drawing/2014/main" id="{EEDE7BB7-2B32-903A-3763-D56AEB0A5AB6}"/>
                </a:ext>
              </a:extLst>
            </p:cNvPr>
            <p:cNvSpPr/>
            <p:nvPr/>
          </p:nvSpPr>
          <p:spPr>
            <a:xfrm>
              <a:off x="5541574" y="1748233"/>
              <a:ext cx="1264238" cy="683617"/>
            </a:xfrm>
            <a:prstGeom prst="round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Utils">
              <a:extLst>
                <a:ext uri="{FF2B5EF4-FFF2-40B4-BE49-F238E27FC236}">
                  <a16:creationId xmlns:a16="http://schemas.microsoft.com/office/drawing/2014/main" id="{C2CF5E00-3798-ED98-781C-0647B1B3BD3F}"/>
                </a:ext>
              </a:extLst>
            </p:cNvPr>
            <p:cNvSpPr txBox="1">
              <a:spLocks/>
            </p:cNvSpPr>
            <p:nvPr/>
          </p:nvSpPr>
          <p:spPr>
            <a:xfrm>
              <a:off x="5766166" y="1748234"/>
              <a:ext cx="815055"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Utils</a:t>
              </a:r>
            </a:p>
          </p:txBody>
        </p:sp>
        <p:sp>
          <p:nvSpPr>
            <p:cNvPr id="7" name="Title">
              <a:extLst>
                <a:ext uri="{FF2B5EF4-FFF2-40B4-BE49-F238E27FC236}">
                  <a16:creationId xmlns:a16="http://schemas.microsoft.com/office/drawing/2014/main" id="{F7C9941F-3960-8240-9916-9964F1DB76E4}"/>
                </a:ext>
              </a:extLst>
            </p:cNvPr>
            <p:cNvSpPr txBox="1">
              <a:spLocks/>
            </p:cNvSpPr>
            <p:nvPr/>
          </p:nvSpPr>
          <p:spPr>
            <a:xfrm>
              <a:off x="5541574" y="2090041"/>
              <a:ext cx="1264238" cy="34180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Create DE</a:t>
              </a:r>
            </a:p>
          </p:txBody>
        </p:sp>
      </p:grpSp>
      <p:cxnSp>
        <p:nvCxnSpPr>
          <p:cNvPr id="12" name="Straight Arrow Connector 11">
            <a:extLst>
              <a:ext uri="{FF2B5EF4-FFF2-40B4-BE49-F238E27FC236}">
                <a16:creationId xmlns:a16="http://schemas.microsoft.com/office/drawing/2014/main" id="{0ADFD670-5E52-31D0-ECD5-CB14291DDAB6}"/>
              </a:ext>
            </a:extLst>
          </p:cNvPr>
          <p:cNvCxnSpPr>
            <a:cxnSpLocks/>
            <a:endCxn id="2" idx="1"/>
          </p:cNvCxnSpPr>
          <p:nvPr/>
        </p:nvCxnSpPr>
        <p:spPr>
          <a:xfrm>
            <a:off x="595831" y="3960958"/>
            <a:ext cx="203797"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6" name="Utils Sel">
            <a:extLst>
              <a:ext uri="{FF2B5EF4-FFF2-40B4-BE49-F238E27FC236}">
                <a16:creationId xmlns:a16="http://schemas.microsoft.com/office/drawing/2014/main" id="{838D2D1B-8ED5-C034-CEF9-0D623493F365}"/>
              </a:ext>
            </a:extLst>
          </p:cNvPr>
          <p:cNvSpPr/>
          <p:nvPr/>
        </p:nvSpPr>
        <p:spPr>
          <a:xfrm>
            <a:off x="11200113" y="656826"/>
            <a:ext cx="824778" cy="341808"/>
          </a:xfrm>
          <a:prstGeom prst="round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Utils">
            <a:extLst>
              <a:ext uri="{FF2B5EF4-FFF2-40B4-BE49-F238E27FC236}">
                <a16:creationId xmlns:a16="http://schemas.microsoft.com/office/drawing/2014/main" id="{025D65B4-D5DA-A50F-A344-7ED7A4788C93}"/>
              </a:ext>
            </a:extLst>
          </p:cNvPr>
          <p:cNvSpPr txBox="1">
            <a:spLocks/>
          </p:cNvSpPr>
          <p:nvPr/>
        </p:nvSpPr>
        <p:spPr>
          <a:xfrm>
            <a:off x="11200113" y="656826"/>
            <a:ext cx="824778"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Utils</a:t>
            </a:r>
          </a:p>
        </p:txBody>
      </p:sp>
      <p:sp>
        <p:nvSpPr>
          <p:cNvPr id="18" name="Filtering Sel">
            <a:extLst>
              <a:ext uri="{FF2B5EF4-FFF2-40B4-BE49-F238E27FC236}">
                <a16:creationId xmlns:a16="http://schemas.microsoft.com/office/drawing/2014/main" id="{D9E1C28B-D1F6-094E-59DF-BE5A044E1BF7}"/>
              </a:ext>
            </a:extLst>
          </p:cNvPr>
          <p:cNvSpPr/>
          <p:nvPr/>
        </p:nvSpPr>
        <p:spPr>
          <a:xfrm>
            <a:off x="2177694" y="3542865"/>
            <a:ext cx="1311969" cy="836184"/>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iltering">
            <a:extLst>
              <a:ext uri="{FF2B5EF4-FFF2-40B4-BE49-F238E27FC236}">
                <a16:creationId xmlns:a16="http://schemas.microsoft.com/office/drawing/2014/main" id="{A78F5D9D-5E8D-927A-E98D-F47AB641ED23}"/>
              </a:ext>
            </a:extLst>
          </p:cNvPr>
          <p:cNvSpPr txBox="1">
            <a:spLocks/>
          </p:cNvSpPr>
          <p:nvPr/>
        </p:nvSpPr>
        <p:spPr>
          <a:xfrm>
            <a:off x="2177694" y="3543907"/>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sp>
        <p:nvSpPr>
          <p:cNvPr id="9" name="Title">
            <a:extLst>
              <a:ext uri="{FF2B5EF4-FFF2-40B4-BE49-F238E27FC236}">
                <a16:creationId xmlns:a16="http://schemas.microsoft.com/office/drawing/2014/main" id="{FAE3EDC2-DC73-35BE-DFD9-E794770F93D8}"/>
              </a:ext>
            </a:extLst>
          </p:cNvPr>
          <p:cNvSpPr txBox="1">
            <a:spLocks/>
          </p:cNvSpPr>
          <p:nvPr/>
        </p:nvSpPr>
        <p:spPr>
          <a:xfrm>
            <a:off x="2177695" y="3861813"/>
            <a:ext cx="1311969"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Threshold 0.2</a:t>
            </a:r>
          </a:p>
        </p:txBody>
      </p:sp>
      <p:sp>
        <p:nvSpPr>
          <p:cNvPr id="15" name="Title">
            <a:extLst>
              <a:ext uri="{FF2B5EF4-FFF2-40B4-BE49-F238E27FC236}">
                <a16:creationId xmlns:a16="http://schemas.microsoft.com/office/drawing/2014/main" id="{487F05D1-FF7D-CED6-8C06-730553EBCF57}"/>
              </a:ext>
            </a:extLst>
          </p:cNvPr>
          <p:cNvSpPr txBox="1">
            <a:spLocks/>
          </p:cNvSpPr>
          <p:nvPr/>
        </p:nvSpPr>
        <p:spPr>
          <a:xfrm>
            <a:off x="2177694" y="4120431"/>
            <a:ext cx="1311969"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Outliers</a:t>
            </a:r>
          </a:p>
        </p:txBody>
      </p:sp>
      <p:cxnSp>
        <p:nvCxnSpPr>
          <p:cNvPr id="31" name="Straight Arrow Connector 30">
            <a:extLst>
              <a:ext uri="{FF2B5EF4-FFF2-40B4-BE49-F238E27FC236}">
                <a16:creationId xmlns:a16="http://schemas.microsoft.com/office/drawing/2014/main" id="{9F15A88E-3287-04F2-6485-37ABFFD0F58A}"/>
              </a:ext>
            </a:extLst>
          </p:cNvPr>
          <p:cNvCxnSpPr>
            <a:cxnSpLocks/>
            <a:stCxn id="2" idx="3"/>
            <a:endCxn id="18" idx="1"/>
          </p:cNvCxnSpPr>
          <p:nvPr/>
        </p:nvCxnSpPr>
        <p:spPr>
          <a:xfrm flipV="1">
            <a:off x="2063866" y="3960957"/>
            <a:ext cx="113828" cy="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1" name="Imputation Sel">
            <a:extLst>
              <a:ext uri="{FF2B5EF4-FFF2-40B4-BE49-F238E27FC236}">
                <a16:creationId xmlns:a16="http://schemas.microsoft.com/office/drawing/2014/main" id="{DA5E76F6-7B89-2297-1248-814AEC9C46AC}"/>
              </a:ext>
            </a:extLst>
          </p:cNvPr>
          <p:cNvSpPr/>
          <p:nvPr/>
        </p:nvSpPr>
        <p:spPr>
          <a:xfrm>
            <a:off x="2087463" y="4804265"/>
            <a:ext cx="1484412" cy="599375"/>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mputation">
            <a:extLst>
              <a:ext uri="{FF2B5EF4-FFF2-40B4-BE49-F238E27FC236}">
                <a16:creationId xmlns:a16="http://schemas.microsoft.com/office/drawing/2014/main" id="{EA2A7E0D-C637-EC5A-8DC0-F5FD594F7F38}"/>
              </a:ext>
            </a:extLst>
          </p:cNvPr>
          <p:cNvSpPr txBox="1">
            <a:spLocks/>
          </p:cNvSpPr>
          <p:nvPr/>
        </p:nvSpPr>
        <p:spPr>
          <a:xfrm>
            <a:off x="2096213" y="480426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27" name="Title">
            <a:extLst>
              <a:ext uri="{FF2B5EF4-FFF2-40B4-BE49-F238E27FC236}">
                <a16:creationId xmlns:a16="http://schemas.microsoft.com/office/drawing/2014/main" id="{106A8A7D-E113-B766-2551-D88EA83F85BE}"/>
              </a:ext>
            </a:extLst>
          </p:cNvPr>
          <p:cNvSpPr txBox="1">
            <a:spLocks/>
          </p:cNvSpPr>
          <p:nvPr/>
        </p:nvSpPr>
        <p:spPr>
          <a:xfrm>
            <a:off x="2087463" y="5145031"/>
            <a:ext cx="1484412"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err="1">
                <a:solidFill>
                  <a:schemeClr val="bg2">
                    <a:lumMod val="75000"/>
                  </a:schemeClr>
                </a:solidFill>
                <a:latin typeface="Chakra Petch" panose="00000500000000000000" pitchFamily="2" charset="-34"/>
                <a:cs typeface="Chakra Petch" panose="00000500000000000000" pitchFamily="2" charset="-34"/>
              </a:rPr>
              <a:t>kNN</a:t>
            </a:r>
            <a:r>
              <a:rPr lang="en-US" sz="1400" dirty="0">
                <a:solidFill>
                  <a:schemeClr val="bg2">
                    <a:lumMod val="75000"/>
                  </a:schemeClr>
                </a:solidFill>
                <a:latin typeface="Chakra Petch" panose="00000500000000000000" pitchFamily="2" charset="-34"/>
                <a:cs typeface="Chakra Petch" panose="00000500000000000000" pitchFamily="2" charset="-34"/>
              </a:rPr>
              <a:t> k = 5</a:t>
            </a:r>
          </a:p>
        </p:txBody>
      </p:sp>
      <p:cxnSp>
        <p:nvCxnSpPr>
          <p:cNvPr id="33" name="Straight Arrow Connector 32">
            <a:extLst>
              <a:ext uri="{FF2B5EF4-FFF2-40B4-BE49-F238E27FC236}">
                <a16:creationId xmlns:a16="http://schemas.microsoft.com/office/drawing/2014/main" id="{54191E5C-3BBA-6439-365A-6F75592269AF}"/>
              </a:ext>
            </a:extLst>
          </p:cNvPr>
          <p:cNvCxnSpPr>
            <a:cxnSpLocks/>
            <a:stCxn id="15" idx="2"/>
            <a:endCxn id="38" idx="0"/>
          </p:cNvCxnSpPr>
          <p:nvPr/>
        </p:nvCxnSpPr>
        <p:spPr>
          <a:xfrm flipH="1">
            <a:off x="2831637" y="4379049"/>
            <a:ext cx="2042" cy="42521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38" name="Imputation Sel">
            <a:extLst>
              <a:ext uri="{FF2B5EF4-FFF2-40B4-BE49-F238E27FC236}">
                <a16:creationId xmlns:a16="http://schemas.microsoft.com/office/drawing/2014/main" id="{2AFE4FDA-97F9-CFE3-339A-9AF4EFD0C401}"/>
              </a:ext>
            </a:extLst>
          </p:cNvPr>
          <p:cNvSpPr/>
          <p:nvPr/>
        </p:nvSpPr>
        <p:spPr>
          <a:xfrm>
            <a:off x="2089431" y="4804265"/>
            <a:ext cx="1484412" cy="599375"/>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mputation">
            <a:extLst>
              <a:ext uri="{FF2B5EF4-FFF2-40B4-BE49-F238E27FC236}">
                <a16:creationId xmlns:a16="http://schemas.microsoft.com/office/drawing/2014/main" id="{045D40EC-F21A-15DF-72E1-F1A60CC6BEEC}"/>
              </a:ext>
            </a:extLst>
          </p:cNvPr>
          <p:cNvSpPr txBox="1">
            <a:spLocks/>
          </p:cNvSpPr>
          <p:nvPr/>
        </p:nvSpPr>
        <p:spPr>
          <a:xfrm>
            <a:off x="2098181" y="480426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41" name="Title">
            <a:extLst>
              <a:ext uri="{FF2B5EF4-FFF2-40B4-BE49-F238E27FC236}">
                <a16:creationId xmlns:a16="http://schemas.microsoft.com/office/drawing/2014/main" id="{228752C4-15D6-8FF8-1A92-2BE9E23D26E6}"/>
              </a:ext>
            </a:extLst>
          </p:cNvPr>
          <p:cNvSpPr txBox="1">
            <a:spLocks/>
          </p:cNvSpPr>
          <p:nvPr/>
        </p:nvSpPr>
        <p:spPr>
          <a:xfrm>
            <a:off x="2089431" y="5145031"/>
            <a:ext cx="1484412"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err="1">
                <a:solidFill>
                  <a:schemeClr val="bg2">
                    <a:lumMod val="75000"/>
                  </a:schemeClr>
                </a:solidFill>
                <a:latin typeface="Chakra Petch" panose="00000500000000000000" pitchFamily="2" charset="-34"/>
                <a:cs typeface="Chakra Petch" panose="00000500000000000000" pitchFamily="2" charset="-34"/>
              </a:rPr>
              <a:t>kNN</a:t>
            </a:r>
            <a:r>
              <a:rPr lang="en-US" sz="1400" dirty="0">
                <a:solidFill>
                  <a:schemeClr val="bg2">
                    <a:lumMod val="75000"/>
                  </a:schemeClr>
                </a:solidFill>
                <a:latin typeface="Chakra Petch" panose="00000500000000000000" pitchFamily="2" charset="-34"/>
                <a:cs typeface="Chakra Petch" panose="00000500000000000000" pitchFamily="2" charset="-34"/>
              </a:rPr>
              <a:t> k = 5</a:t>
            </a:r>
          </a:p>
        </p:txBody>
      </p:sp>
      <p:sp>
        <p:nvSpPr>
          <p:cNvPr id="14" name="Batch Sel">
            <a:extLst>
              <a:ext uri="{FF2B5EF4-FFF2-40B4-BE49-F238E27FC236}">
                <a16:creationId xmlns:a16="http://schemas.microsoft.com/office/drawing/2014/main" id="{1DC2C85D-36F3-59D9-F947-452A2D1F9CEC}"/>
              </a:ext>
            </a:extLst>
          </p:cNvPr>
          <p:cNvSpPr/>
          <p:nvPr/>
        </p:nvSpPr>
        <p:spPr>
          <a:xfrm>
            <a:off x="3297706" y="656826"/>
            <a:ext cx="2076760" cy="340765"/>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Batch Correction">
            <a:extLst>
              <a:ext uri="{FF2B5EF4-FFF2-40B4-BE49-F238E27FC236}">
                <a16:creationId xmlns:a16="http://schemas.microsoft.com/office/drawing/2014/main" id="{85BB713F-7945-0E44-78F3-447EDAC4E275}"/>
              </a:ext>
            </a:extLst>
          </p:cNvPr>
          <p:cNvSpPr txBox="1">
            <a:spLocks/>
          </p:cNvSpPr>
          <p:nvPr/>
        </p:nvSpPr>
        <p:spPr>
          <a:xfrm>
            <a:off x="3297706"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45" name="Batch Sel">
            <a:extLst>
              <a:ext uri="{FF2B5EF4-FFF2-40B4-BE49-F238E27FC236}">
                <a16:creationId xmlns:a16="http://schemas.microsoft.com/office/drawing/2014/main" id="{22BDE510-11C4-6ED4-BE87-FC530FB2A2BE}"/>
              </a:ext>
            </a:extLst>
          </p:cNvPr>
          <p:cNvSpPr/>
          <p:nvPr/>
        </p:nvSpPr>
        <p:spPr>
          <a:xfrm>
            <a:off x="3832525" y="4804265"/>
            <a:ext cx="2076760" cy="599375"/>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Batch Correction">
            <a:extLst>
              <a:ext uri="{FF2B5EF4-FFF2-40B4-BE49-F238E27FC236}">
                <a16:creationId xmlns:a16="http://schemas.microsoft.com/office/drawing/2014/main" id="{097E1DF0-C814-EC55-936B-CBA0012E8880}"/>
              </a:ext>
            </a:extLst>
          </p:cNvPr>
          <p:cNvSpPr txBox="1">
            <a:spLocks/>
          </p:cNvSpPr>
          <p:nvPr/>
        </p:nvSpPr>
        <p:spPr>
          <a:xfrm>
            <a:off x="3832525" y="4804265"/>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47" name="Title">
            <a:extLst>
              <a:ext uri="{FF2B5EF4-FFF2-40B4-BE49-F238E27FC236}">
                <a16:creationId xmlns:a16="http://schemas.microsoft.com/office/drawing/2014/main" id="{A649AC5C-4FA3-5A36-66F3-CCAA746E4285}"/>
              </a:ext>
            </a:extLst>
          </p:cNvPr>
          <p:cNvSpPr txBox="1">
            <a:spLocks/>
          </p:cNvSpPr>
          <p:nvPr/>
        </p:nvSpPr>
        <p:spPr>
          <a:xfrm>
            <a:off x="3841276" y="5146073"/>
            <a:ext cx="2068010"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QC-RSC</a:t>
            </a:r>
          </a:p>
        </p:txBody>
      </p:sp>
      <p:cxnSp>
        <p:nvCxnSpPr>
          <p:cNvPr id="49" name="Straight Arrow Connector 48">
            <a:extLst>
              <a:ext uri="{FF2B5EF4-FFF2-40B4-BE49-F238E27FC236}">
                <a16:creationId xmlns:a16="http://schemas.microsoft.com/office/drawing/2014/main" id="{7B18D893-B244-FF77-6E6C-977342FAD403}"/>
              </a:ext>
            </a:extLst>
          </p:cNvPr>
          <p:cNvCxnSpPr>
            <a:cxnSpLocks/>
            <a:stCxn id="38" idx="3"/>
            <a:endCxn id="45" idx="1"/>
          </p:cNvCxnSpPr>
          <p:nvPr/>
        </p:nvCxnSpPr>
        <p:spPr>
          <a:xfrm>
            <a:off x="3573843" y="5103953"/>
            <a:ext cx="258682"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52" name="Batch Sel">
            <a:extLst>
              <a:ext uri="{FF2B5EF4-FFF2-40B4-BE49-F238E27FC236}">
                <a16:creationId xmlns:a16="http://schemas.microsoft.com/office/drawing/2014/main" id="{A92AABAA-07CB-D83E-CBFE-6AD1A5EFEA12}"/>
              </a:ext>
            </a:extLst>
          </p:cNvPr>
          <p:cNvSpPr/>
          <p:nvPr/>
        </p:nvSpPr>
        <p:spPr>
          <a:xfrm>
            <a:off x="1785063" y="2153785"/>
            <a:ext cx="2076760" cy="599375"/>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Batch Correction">
            <a:extLst>
              <a:ext uri="{FF2B5EF4-FFF2-40B4-BE49-F238E27FC236}">
                <a16:creationId xmlns:a16="http://schemas.microsoft.com/office/drawing/2014/main" id="{2345C5A8-2009-68BB-F6DC-54183967C181}"/>
              </a:ext>
            </a:extLst>
          </p:cNvPr>
          <p:cNvSpPr txBox="1">
            <a:spLocks/>
          </p:cNvSpPr>
          <p:nvPr/>
        </p:nvSpPr>
        <p:spPr>
          <a:xfrm>
            <a:off x="1785063" y="2153785"/>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54" name="Title">
            <a:extLst>
              <a:ext uri="{FF2B5EF4-FFF2-40B4-BE49-F238E27FC236}">
                <a16:creationId xmlns:a16="http://schemas.microsoft.com/office/drawing/2014/main" id="{AFACF1F5-B224-2055-7D38-12EB0C2A5847}"/>
              </a:ext>
            </a:extLst>
          </p:cNvPr>
          <p:cNvSpPr txBox="1">
            <a:spLocks/>
          </p:cNvSpPr>
          <p:nvPr/>
        </p:nvSpPr>
        <p:spPr>
          <a:xfrm>
            <a:off x="1793814" y="2495593"/>
            <a:ext cx="2068010"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QC-RSC</a:t>
            </a:r>
          </a:p>
        </p:txBody>
      </p:sp>
      <p:cxnSp>
        <p:nvCxnSpPr>
          <p:cNvPr id="32" name="Straight Arrow Connector 31">
            <a:extLst>
              <a:ext uri="{FF2B5EF4-FFF2-40B4-BE49-F238E27FC236}">
                <a16:creationId xmlns:a16="http://schemas.microsoft.com/office/drawing/2014/main" id="{AAB70D82-392F-AEDC-7D26-CDD67918B3B2}"/>
              </a:ext>
            </a:extLst>
          </p:cNvPr>
          <p:cNvCxnSpPr>
            <a:cxnSpLocks/>
            <a:stCxn id="24" idx="0"/>
            <a:endCxn id="54" idx="2"/>
          </p:cNvCxnSpPr>
          <p:nvPr/>
        </p:nvCxnSpPr>
        <p:spPr>
          <a:xfrm flipH="1" flipV="1">
            <a:off x="2827819" y="2754211"/>
            <a:ext cx="5860" cy="78969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40" name="Imputation Sel">
            <a:extLst>
              <a:ext uri="{FF2B5EF4-FFF2-40B4-BE49-F238E27FC236}">
                <a16:creationId xmlns:a16="http://schemas.microsoft.com/office/drawing/2014/main" id="{1E66AC11-F275-B65F-F16E-524BE5BDE500}"/>
              </a:ext>
            </a:extLst>
          </p:cNvPr>
          <p:cNvSpPr/>
          <p:nvPr/>
        </p:nvSpPr>
        <p:spPr>
          <a:xfrm>
            <a:off x="3984657" y="2153785"/>
            <a:ext cx="1484412" cy="599375"/>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mputation">
            <a:extLst>
              <a:ext uri="{FF2B5EF4-FFF2-40B4-BE49-F238E27FC236}">
                <a16:creationId xmlns:a16="http://schemas.microsoft.com/office/drawing/2014/main" id="{CC0FF80E-CF5E-7500-E4C4-426C00617C14}"/>
              </a:ext>
            </a:extLst>
          </p:cNvPr>
          <p:cNvSpPr txBox="1">
            <a:spLocks/>
          </p:cNvSpPr>
          <p:nvPr/>
        </p:nvSpPr>
        <p:spPr>
          <a:xfrm>
            <a:off x="3993407" y="215378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44" name="Title">
            <a:extLst>
              <a:ext uri="{FF2B5EF4-FFF2-40B4-BE49-F238E27FC236}">
                <a16:creationId xmlns:a16="http://schemas.microsoft.com/office/drawing/2014/main" id="{57CF4BAB-9E84-1166-558A-BC575ACE31CF}"/>
              </a:ext>
            </a:extLst>
          </p:cNvPr>
          <p:cNvSpPr txBox="1">
            <a:spLocks/>
          </p:cNvSpPr>
          <p:nvPr/>
        </p:nvSpPr>
        <p:spPr>
          <a:xfrm>
            <a:off x="3984657" y="2494551"/>
            <a:ext cx="1484412"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err="1">
                <a:solidFill>
                  <a:schemeClr val="bg2">
                    <a:lumMod val="75000"/>
                  </a:schemeClr>
                </a:solidFill>
                <a:latin typeface="Chakra Petch" panose="00000500000000000000" pitchFamily="2" charset="-34"/>
                <a:cs typeface="Chakra Petch" panose="00000500000000000000" pitchFamily="2" charset="-34"/>
              </a:rPr>
              <a:t>kNN</a:t>
            </a:r>
            <a:r>
              <a:rPr lang="en-US" sz="1400" dirty="0">
                <a:solidFill>
                  <a:schemeClr val="bg2">
                    <a:lumMod val="75000"/>
                  </a:schemeClr>
                </a:solidFill>
                <a:latin typeface="Chakra Petch" panose="00000500000000000000" pitchFamily="2" charset="-34"/>
                <a:cs typeface="Chakra Petch" panose="00000500000000000000" pitchFamily="2" charset="-34"/>
              </a:rPr>
              <a:t> k = 5</a:t>
            </a:r>
          </a:p>
        </p:txBody>
      </p:sp>
      <p:cxnSp>
        <p:nvCxnSpPr>
          <p:cNvPr id="50" name="Straight Arrow Connector 49">
            <a:extLst>
              <a:ext uri="{FF2B5EF4-FFF2-40B4-BE49-F238E27FC236}">
                <a16:creationId xmlns:a16="http://schemas.microsoft.com/office/drawing/2014/main" id="{30786880-2074-EB21-8273-FFE2E51479A7}"/>
              </a:ext>
            </a:extLst>
          </p:cNvPr>
          <p:cNvCxnSpPr>
            <a:cxnSpLocks/>
            <a:stCxn id="52" idx="3"/>
            <a:endCxn id="40" idx="1"/>
          </p:cNvCxnSpPr>
          <p:nvPr/>
        </p:nvCxnSpPr>
        <p:spPr>
          <a:xfrm>
            <a:off x="3861823" y="2453473"/>
            <a:ext cx="122834"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62" name="Scaling Sel">
            <a:extLst>
              <a:ext uri="{FF2B5EF4-FFF2-40B4-BE49-F238E27FC236}">
                <a16:creationId xmlns:a16="http://schemas.microsoft.com/office/drawing/2014/main" id="{9153DA8E-3ACA-B770-2593-10E9A7B482FD}"/>
              </a:ext>
            </a:extLst>
          </p:cNvPr>
          <p:cNvSpPr/>
          <p:nvPr/>
        </p:nvSpPr>
        <p:spPr>
          <a:xfrm>
            <a:off x="10363391" y="4787493"/>
            <a:ext cx="1226999" cy="617315"/>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Scaling">
            <a:extLst>
              <a:ext uri="{FF2B5EF4-FFF2-40B4-BE49-F238E27FC236}">
                <a16:creationId xmlns:a16="http://schemas.microsoft.com/office/drawing/2014/main" id="{ACFF9A35-084F-14CC-16F5-AEFCA8A58422}"/>
              </a:ext>
            </a:extLst>
          </p:cNvPr>
          <p:cNvSpPr txBox="1">
            <a:spLocks/>
          </p:cNvSpPr>
          <p:nvPr/>
        </p:nvSpPr>
        <p:spPr>
          <a:xfrm>
            <a:off x="10363391" y="4786973"/>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64" name="Transformation Sel">
            <a:extLst>
              <a:ext uri="{FF2B5EF4-FFF2-40B4-BE49-F238E27FC236}">
                <a16:creationId xmlns:a16="http://schemas.microsoft.com/office/drawing/2014/main" id="{0E2B2AAF-5959-4829-24D5-D931E028AFB0}"/>
              </a:ext>
            </a:extLst>
          </p:cNvPr>
          <p:cNvSpPr/>
          <p:nvPr/>
        </p:nvSpPr>
        <p:spPr>
          <a:xfrm>
            <a:off x="7584511" y="2141965"/>
            <a:ext cx="2076760" cy="617316"/>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ransformation">
            <a:extLst>
              <a:ext uri="{FF2B5EF4-FFF2-40B4-BE49-F238E27FC236}">
                <a16:creationId xmlns:a16="http://schemas.microsoft.com/office/drawing/2014/main" id="{CDDEF7B4-1469-FCC6-5B37-BFACDA0A99EC}"/>
              </a:ext>
            </a:extLst>
          </p:cNvPr>
          <p:cNvSpPr txBox="1">
            <a:spLocks/>
          </p:cNvSpPr>
          <p:nvPr/>
        </p:nvSpPr>
        <p:spPr>
          <a:xfrm>
            <a:off x="7584511" y="214196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66" name="Normalization Sel">
            <a:extLst>
              <a:ext uri="{FF2B5EF4-FFF2-40B4-BE49-F238E27FC236}">
                <a16:creationId xmlns:a16="http://schemas.microsoft.com/office/drawing/2014/main" id="{49370786-DBF9-B7DC-FB33-D6CDEB25E6A3}"/>
              </a:ext>
            </a:extLst>
          </p:cNvPr>
          <p:cNvSpPr/>
          <p:nvPr/>
        </p:nvSpPr>
        <p:spPr>
          <a:xfrm>
            <a:off x="6085570" y="4793289"/>
            <a:ext cx="1853456" cy="617316"/>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Normalization">
            <a:extLst>
              <a:ext uri="{FF2B5EF4-FFF2-40B4-BE49-F238E27FC236}">
                <a16:creationId xmlns:a16="http://schemas.microsoft.com/office/drawing/2014/main" id="{F38E1DED-8D6B-2BB0-3E66-3C4715E5ED5E}"/>
              </a:ext>
            </a:extLst>
          </p:cNvPr>
          <p:cNvSpPr txBox="1">
            <a:spLocks/>
          </p:cNvSpPr>
          <p:nvPr/>
        </p:nvSpPr>
        <p:spPr>
          <a:xfrm>
            <a:off x="6085570" y="4793289"/>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68" name="Title">
            <a:extLst>
              <a:ext uri="{FF2B5EF4-FFF2-40B4-BE49-F238E27FC236}">
                <a16:creationId xmlns:a16="http://schemas.microsoft.com/office/drawing/2014/main" id="{41EA611F-0116-5F8C-D71B-4F3AFD7E7D38}"/>
              </a:ext>
            </a:extLst>
          </p:cNvPr>
          <p:cNvSpPr txBox="1">
            <a:spLocks/>
          </p:cNvSpPr>
          <p:nvPr/>
        </p:nvSpPr>
        <p:spPr>
          <a:xfrm>
            <a:off x="6081785" y="5134054"/>
            <a:ext cx="1862206"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ISN = Creatine</a:t>
            </a:r>
          </a:p>
        </p:txBody>
      </p:sp>
      <p:sp>
        <p:nvSpPr>
          <p:cNvPr id="69" name="Title">
            <a:extLst>
              <a:ext uri="{FF2B5EF4-FFF2-40B4-BE49-F238E27FC236}">
                <a16:creationId xmlns:a16="http://schemas.microsoft.com/office/drawing/2014/main" id="{F0F35A8C-905C-85BD-6FB7-B5AF21C329CA}"/>
              </a:ext>
            </a:extLst>
          </p:cNvPr>
          <p:cNvSpPr txBox="1">
            <a:spLocks/>
          </p:cNvSpPr>
          <p:nvPr/>
        </p:nvSpPr>
        <p:spPr>
          <a:xfrm>
            <a:off x="7584511" y="2482731"/>
            <a:ext cx="2076760"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Log</a:t>
            </a:r>
          </a:p>
        </p:txBody>
      </p:sp>
      <p:sp>
        <p:nvSpPr>
          <p:cNvPr id="70" name="Title">
            <a:extLst>
              <a:ext uri="{FF2B5EF4-FFF2-40B4-BE49-F238E27FC236}">
                <a16:creationId xmlns:a16="http://schemas.microsoft.com/office/drawing/2014/main" id="{1E5AB40C-3113-CF5B-5A64-1A5310D57B59}"/>
              </a:ext>
            </a:extLst>
          </p:cNvPr>
          <p:cNvSpPr txBox="1">
            <a:spLocks/>
          </p:cNvSpPr>
          <p:nvPr/>
        </p:nvSpPr>
        <p:spPr>
          <a:xfrm>
            <a:off x="10372141" y="5128259"/>
            <a:ext cx="1218249"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Autoscaling</a:t>
            </a:r>
          </a:p>
        </p:txBody>
      </p:sp>
      <p:sp>
        <p:nvSpPr>
          <p:cNvPr id="71" name="Scaling Sel">
            <a:extLst>
              <a:ext uri="{FF2B5EF4-FFF2-40B4-BE49-F238E27FC236}">
                <a16:creationId xmlns:a16="http://schemas.microsoft.com/office/drawing/2014/main" id="{3077A62B-1DEE-4887-A928-B81B4AE2BB7D}"/>
              </a:ext>
            </a:extLst>
          </p:cNvPr>
          <p:cNvSpPr/>
          <p:nvPr/>
        </p:nvSpPr>
        <p:spPr>
          <a:xfrm>
            <a:off x="9806006" y="2142723"/>
            <a:ext cx="1226999" cy="617315"/>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Scaling">
            <a:extLst>
              <a:ext uri="{FF2B5EF4-FFF2-40B4-BE49-F238E27FC236}">
                <a16:creationId xmlns:a16="http://schemas.microsoft.com/office/drawing/2014/main" id="{E2A0843D-F3C5-953B-8DFF-A33EAD429140}"/>
              </a:ext>
            </a:extLst>
          </p:cNvPr>
          <p:cNvSpPr txBox="1">
            <a:spLocks/>
          </p:cNvSpPr>
          <p:nvPr/>
        </p:nvSpPr>
        <p:spPr>
          <a:xfrm>
            <a:off x="9806006" y="2142203"/>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73" name="Transformation Sel">
            <a:extLst>
              <a:ext uri="{FF2B5EF4-FFF2-40B4-BE49-F238E27FC236}">
                <a16:creationId xmlns:a16="http://schemas.microsoft.com/office/drawing/2014/main" id="{433F9990-B4C5-01CC-999C-AF94DE599048}"/>
              </a:ext>
            </a:extLst>
          </p:cNvPr>
          <p:cNvSpPr/>
          <p:nvPr/>
        </p:nvSpPr>
        <p:spPr>
          <a:xfrm>
            <a:off x="8115311" y="4792245"/>
            <a:ext cx="2076760" cy="617316"/>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ransformation">
            <a:extLst>
              <a:ext uri="{FF2B5EF4-FFF2-40B4-BE49-F238E27FC236}">
                <a16:creationId xmlns:a16="http://schemas.microsoft.com/office/drawing/2014/main" id="{E1ECD6A4-266F-765D-07A0-27634BEBCA2F}"/>
              </a:ext>
            </a:extLst>
          </p:cNvPr>
          <p:cNvSpPr txBox="1">
            <a:spLocks/>
          </p:cNvSpPr>
          <p:nvPr/>
        </p:nvSpPr>
        <p:spPr>
          <a:xfrm>
            <a:off x="8115311" y="479224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75" name="Normalization Sel">
            <a:extLst>
              <a:ext uri="{FF2B5EF4-FFF2-40B4-BE49-F238E27FC236}">
                <a16:creationId xmlns:a16="http://schemas.microsoft.com/office/drawing/2014/main" id="{E51CF711-2F83-2576-7899-DF644E50F60B}"/>
              </a:ext>
            </a:extLst>
          </p:cNvPr>
          <p:cNvSpPr/>
          <p:nvPr/>
        </p:nvSpPr>
        <p:spPr>
          <a:xfrm>
            <a:off x="5595687" y="2151489"/>
            <a:ext cx="1853456" cy="601116"/>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Normalization">
            <a:extLst>
              <a:ext uri="{FF2B5EF4-FFF2-40B4-BE49-F238E27FC236}">
                <a16:creationId xmlns:a16="http://schemas.microsoft.com/office/drawing/2014/main" id="{756A7E29-889D-A939-1B6B-FF1DE550931C}"/>
              </a:ext>
            </a:extLst>
          </p:cNvPr>
          <p:cNvSpPr txBox="1">
            <a:spLocks/>
          </p:cNvSpPr>
          <p:nvPr/>
        </p:nvSpPr>
        <p:spPr>
          <a:xfrm>
            <a:off x="5595687" y="2144259"/>
            <a:ext cx="1853456" cy="33283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77" name="Title">
            <a:extLst>
              <a:ext uri="{FF2B5EF4-FFF2-40B4-BE49-F238E27FC236}">
                <a16:creationId xmlns:a16="http://schemas.microsoft.com/office/drawing/2014/main" id="{12FA6C86-9879-7D8C-FCB2-739F487F8861}"/>
              </a:ext>
            </a:extLst>
          </p:cNvPr>
          <p:cNvSpPr txBox="1">
            <a:spLocks/>
          </p:cNvSpPr>
          <p:nvPr/>
        </p:nvSpPr>
        <p:spPr>
          <a:xfrm>
            <a:off x="5591902" y="2483311"/>
            <a:ext cx="1862206" cy="269294"/>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ISN = Creatine</a:t>
            </a:r>
          </a:p>
        </p:txBody>
      </p:sp>
      <p:sp>
        <p:nvSpPr>
          <p:cNvPr id="78" name="Title">
            <a:extLst>
              <a:ext uri="{FF2B5EF4-FFF2-40B4-BE49-F238E27FC236}">
                <a16:creationId xmlns:a16="http://schemas.microsoft.com/office/drawing/2014/main" id="{48663300-18F5-A4D0-6940-D75389E9FB5E}"/>
              </a:ext>
            </a:extLst>
          </p:cNvPr>
          <p:cNvSpPr txBox="1">
            <a:spLocks/>
          </p:cNvSpPr>
          <p:nvPr/>
        </p:nvSpPr>
        <p:spPr>
          <a:xfrm>
            <a:off x="8115311" y="5133011"/>
            <a:ext cx="2076760"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Log</a:t>
            </a:r>
          </a:p>
        </p:txBody>
      </p:sp>
      <p:sp>
        <p:nvSpPr>
          <p:cNvPr id="79" name="Title">
            <a:extLst>
              <a:ext uri="{FF2B5EF4-FFF2-40B4-BE49-F238E27FC236}">
                <a16:creationId xmlns:a16="http://schemas.microsoft.com/office/drawing/2014/main" id="{C7D0C7C6-8C15-75A2-47B5-2FC3DF782748}"/>
              </a:ext>
            </a:extLst>
          </p:cNvPr>
          <p:cNvSpPr txBox="1">
            <a:spLocks/>
          </p:cNvSpPr>
          <p:nvPr/>
        </p:nvSpPr>
        <p:spPr>
          <a:xfrm>
            <a:off x="9814756" y="2483489"/>
            <a:ext cx="1218249"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Autoscaling</a:t>
            </a:r>
          </a:p>
        </p:txBody>
      </p:sp>
      <p:cxnSp>
        <p:nvCxnSpPr>
          <p:cNvPr id="34" name="Straight Arrow Connector 33">
            <a:extLst>
              <a:ext uri="{FF2B5EF4-FFF2-40B4-BE49-F238E27FC236}">
                <a16:creationId xmlns:a16="http://schemas.microsoft.com/office/drawing/2014/main" id="{B6E1264E-5F53-5A27-024D-E0C08FBD6EA9}"/>
              </a:ext>
            </a:extLst>
          </p:cNvPr>
          <p:cNvCxnSpPr>
            <a:cxnSpLocks/>
            <a:stCxn id="40" idx="3"/>
            <a:endCxn id="75" idx="1"/>
          </p:cNvCxnSpPr>
          <p:nvPr/>
        </p:nvCxnSpPr>
        <p:spPr>
          <a:xfrm flipV="1">
            <a:off x="5469069" y="2452047"/>
            <a:ext cx="126618" cy="142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8F357CD2-87D5-7678-B509-E342C72A613D}"/>
              </a:ext>
            </a:extLst>
          </p:cNvPr>
          <p:cNvCxnSpPr>
            <a:cxnSpLocks/>
            <a:stCxn id="45" idx="3"/>
            <a:endCxn id="66" idx="1"/>
          </p:cNvCxnSpPr>
          <p:nvPr/>
        </p:nvCxnSpPr>
        <p:spPr>
          <a:xfrm flipV="1">
            <a:off x="5909285" y="5101947"/>
            <a:ext cx="176285" cy="200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6281B032-2371-ACAF-05EA-BA5991EC17A9}"/>
              </a:ext>
            </a:extLst>
          </p:cNvPr>
          <p:cNvCxnSpPr>
            <a:cxnSpLocks/>
            <a:stCxn id="75" idx="3"/>
            <a:endCxn id="64" idx="1"/>
          </p:cNvCxnSpPr>
          <p:nvPr/>
        </p:nvCxnSpPr>
        <p:spPr>
          <a:xfrm flipV="1">
            <a:off x="7449143" y="2450623"/>
            <a:ext cx="135368" cy="142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a16="http://schemas.microsoft.com/office/drawing/2014/main" id="{AF903758-D4A5-8266-F532-683D4B1A9813}"/>
              </a:ext>
            </a:extLst>
          </p:cNvPr>
          <p:cNvCxnSpPr>
            <a:cxnSpLocks/>
            <a:stCxn id="66" idx="3"/>
            <a:endCxn id="73" idx="1"/>
          </p:cNvCxnSpPr>
          <p:nvPr/>
        </p:nvCxnSpPr>
        <p:spPr>
          <a:xfrm flipV="1">
            <a:off x="7939026" y="5100903"/>
            <a:ext cx="176285" cy="104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7C82E9AC-2C57-7AE5-63D6-ACCBDFE1CB42}"/>
              </a:ext>
            </a:extLst>
          </p:cNvPr>
          <p:cNvCxnSpPr>
            <a:cxnSpLocks/>
            <a:stCxn id="73" idx="3"/>
            <a:endCxn id="62" idx="1"/>
          </p:cNvCxnSpPr>
          <p:nvPr/>
        </p:nvCxnSpPr>
        <p:spPr>
          <a:xfrm flipV="1">
            <a:off x="10192071" y="5096151"/>
            <a:ext cx="171320" cy="4752"/>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694AB7E9-581A-DACE-16F6-62FFDC505388}"/>
              </a:ext>
            </a:extLst>
          </p:cNvPr>
          <p:cNvCxnSpPr>
            <a:cxnSpLocks/>
            <a:stCxn id="64" idx="3"/>
            <a:endCxn id="71" idx="1"/>
          </p:cNvCxnSpPr>
          <p:nvPr/>
        </p:nvCxnSpPr>
        <p:spPr>
          <a:xfrm>
            <a:off x="9661271" y="2450623"/>
            <a:ext cx="144735" cy="75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22432939"/>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Imputation Sel">
            <a:extLst>
              <a:ext uri="{FF2B5EF4-FFF2-40B4-BE49-F238E27FC236}">
                <a16:creationId xmlns:a16="http://schemas.microsoft.com/office/drawing/2014/main" id="{207B1BC4-CFC6-02E5-FCC5-AC099D33BB7E}"/>
              </a:ext>
            </a:extLst>
          </p:cNvPr>
          <p:cNvSpPr/>
          <p:nvPr/>
        </p:nvSpPr>
        <p:spPr>
          <a:xfrm>
            <a:off x="3980872" y="2151107"/>
            <a:ext cx="1484412" cy="599375"/>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mputation">
            <a:extLst>
              <a:ext uri="{FF2B5EF4-FFF2-40B4-BE49-F238E27FC236}">
                <a16:creationId xmlns:a16="http://schemas.microsoft.com/office/drawing/2014/main" id="{ABADCF55-D170-3C13-7457-6BC0C6009C42}"/>
              </a:ext>
            </a:extLst>
          </p:cNvPr>
          <p:cNvSpPr txBox="1">
            <a:spLocks/>
          </p:cNvSpPr>
          <p:nvPr/>
        </p:nvSpPr>
        <p:spPr>
          <a:xfrm>
            <a:off x="3989622" y="2151108"/>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107" name="Title">
            <a:extLst>
              <a:ext uri="{FF2B5EF4-FFF2-40B4-BE49-F238E27FC236}">
                <a16:creationId xmlns:a16="http://schemas.microsoft.com/office/drawing/2014/main" id="{1CD58584-5BF7-6857-C4AB-E29F41D593EB}"/>
              </a:ext>
            </a:extLst>
          </p:cNvPr>
          <p:cNvSpPr txBox="1">
            <a:spLocks/>
          </p:cNvSpPr>
          <p:nvPr/>
        </p:nvSpPr>
        <p:spPr>
          <a:xfrm>
            <a:off x="3980872" y="2491873"/>
            <a:ext cx="1484412"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2">
                    <a:lumMod val="75000"/>
                  </a:schemeClr>
                </a:solidFill>
                <a:latin typeface="Chakra Petch" panose="00000500000000000000" pitchFamily="2" charset="-34"/>
                <a:cs typeface="Chakra Petch" panose="00000500000000000000" pitchFamily="2" charset="-34"/>
              </a:rPr>
              <a:t>RF</a:t>
            </a:r>
          </a:p>
        </p:txBody>
      </p:sp>
      <p:sp>
        <p:nvSpPr>
          <p:cNvPr id="108" name="Transformation Sel">
            <a:extLst>
              <a:ext uri="{FF2B5EF4-FFF2-40B4-BE49-F238E27FC236}">
                <a16:creationId xmlns:a16="http://schemas.microsoft.com/office/drawing/2014/main" id="{5F92A13B-AC12-55A4-5171-37952E8AD1DB}"/>
              </a:ext>
            </a:extLst>
          </p:cNvPr>
          <p:cNvSpPr/>
          <p:nvPr/>
        </p:nvSpPr>
        <p:spPr>
          <a:xfrm>
            <a:off x="7580726" y="2139287"/>
            <a:ext cx="2076760" cy="617316"/>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ransformation">
            <a:extLst>
              <a:ext uri="{FF2B5EF4-FFF2-40B4-BE49-F238E27FC236}">
                <a16:creationId xmlns:a16="http://schemas.microsoft.com/office/drawing/2014/main" id="{E8135A5C-1C69-50EF-AF99-501633A42DF8}"/>
              </a:ext>
            </a:extLst>
          </p:cNvPr>
          <p:cNvSpPr txBox="1">
            <a:spLocks/>
          </p:cNvSpPr>
          <p:nvPr/>
        </p:nvSpPr>
        <p:spPr>
          <a:xfrm>
            <a:off x="7580726" y="2139288"/>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110" name="Title">
            <a:extLst>
              <a:ext uri="{FF2B5EF4-FFF2-40B4-BE49-F238E27FC236}">
                <a16:creationId xmlns:a16="http://schemas.microsoft.com/office/drawing/2014/main" id="{1B7A6BA8-A323-9DE6-D753-2CDA6A2C039A}"/>
              </a:ext>
            </a:extLst>
          </p:cNvPr>
          <p:cNvSpPr txBox="1">
            <a:spLocks/>
          </p:cNvSpPr>
          <p:nvPr/>
        </p:nvSpPr>
        <p:spPr>
          <a:xfrm>
            <a:off x="7580726" y="2480053"/>
            <a:ext cx="2076760"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Log</a:t>
            </a:r>
          </a:p>
        </p:txBody>
      </p:sp>
      <p:sp>
        <p:nvSpPr>
          <p:cNvPr id="111" name="Scaling Sel">
            <a:extLst>
              <a:ext uri="{FF2B5EF4-FFF2-40B4-BE49-F238E27FC236}">
                <a16:creationId xmlns:a16="http://schemas.microsoft.com/office/drawing/2014/main" id="{D6937A1B-6D06-C53E-709B-F8AABBBDEF85}"/>
              </a:ext>
            </a:extLst>
          </p:cNvPr>
          <p:cNvSpPr/>
          <p:nvPr/>
        </p:nvSpPr>
        <p:spPr>
          <a:xfrm>
            <a:off x="9802221" y="2140045"/>
            <a:ext cx="1226999" cy="617315"/>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Scaling">
            <a:extLst>
              <a:ext uri="{FF2B5EF4-FFF2-40B4-BE49-F238E27FC236}">
                <a16:creationId xmlns:a16="http://schemas.microsoft.com/office/drawing/2014/main" id="{11F4FA98-90A7-D16F-1BD8-89523CD0B58B}"/>
              </a:ext>
            </a:extLst>
          </p:cNvPr>
          <p:cNvSpPr txBox="1">
            <a:spLocks/>
          </p:cNvSpPr>
          <p:nvPr/>
        </p:nvSpPr>
        <p:spPr>
          <a:xfrm>
            <a:off x="9802221" y="2139525"/>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113" name="Normalization Sel">
            <a:extLst>
              <a:ext uri="{FF2B5EF4-FFF2-40B4-BE49-F238E27FC236}">
                <a16:creationId xmlns:a16="http://schemas.microsoft.com/office/drawing/2014/main" id="{F9F5E8B5-40E9-DDF4-B323-2D9515323B17}"/>
              </a:ext>
            </a:extLst>
          </p:cNvPr>
          <p:cNvSpPr/>
          <p:nvPr/>
        </p:nvSpPr>
        <p:spPr>
          <a:xfrm>
            <a:off x="5591902" y="2148811"/>
            <a:ext cx="1853456" cy="601116"/>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Normalization">
            <a:extLst>
              <a:ext uri="{FF2B5EF4-FFF2-40B4-BE49-F238E27FC236}">
                <a16:creationId xmlns:a16="http://schemas.microsoft.com/office/drawing/2014/main" id="{2BF5115B-1FB3-E724-B551-58BD691E557E}"/>
              </a:ext>
            </a:extLst>
          </p:cNvPr>
          <p:cNvSpPr txBox="1">
            <a:spLocks/>
          </p:cNvSpPr>
          <p:nvPr/>
        </p:nvSpPr>
        <p:spPr>
          <a:xfrm>
            <a:off x="5591902" y="2141581"/>
            <a:ext cx="1853456" cy="33283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115" name="Title">
            <a:extLst>
              <a:ext uri="{FF2B5EF4-FFF2-40B4-BE49-F238E27FC236}">
                <a16:creationId xmlns:a16="http://schemas.microsoft.com/office/drawing/2014/main" id="{260EC1E8-FC8B-18EA-4A73-BE95625747A3}"/>
              </a:ext>
            </a:extLst>
          </p:cNvPr>
          <p:cNvSpPr txBox="1">
            <a:spLocks/>
          </p:cNvSpPr>
          <p:nvPr/>
        </p:nvSpPr>
        <p:spPr>
          <a:xfrm>
            <a:off x="5588117" y="2480633"/>
            <a:ext cx="1862206" cy="269294"/>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ISN = Creatine</a:t>
            </a:r>
          </a:p>
        </p:txBody>
      </p:sp>
      <p:sp>
        <p:nvSpPr>
          <p:cNvPr id="116" name="Title">
            <a:extLst>
              <a:ext uri="{FF2B5EF4-FFF2-40B4-BE49-F238E27FC236}">
                <a16:creationId xmlns:a16="http://schemas.microsoft.com/office/drawing/2014/main" id="{3669B2F7-BD99-41DE-92AD-D3E1EE803876}"/>
              </a:ext>
            </a:extLst>
          </p:cNvPr>
          <p:cNvSpPr txBox="1">
            <a:spLocks/>
          </p:cNvSpPr>
          <p:nvPr/>
        </p:nvSpPr>
        <p:spPr>
          <a:xfrm>
            <a:off x="9810971" y="2480811"/>
            <a:ext cx="1218249"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Autoscaling</a:t>
            </a:r>
          </a:p>
        </p:txBody>
      </p:sp>
      <p:cxnSp>
        <p:nvCxnSpPr>
          <p:cNvPr id="117" name="Straight Arrow Connector 116">
            <a:extLst>
              <a:ext uri="{FF2B5EF4-FFF2-40B4-BE49-F238E27FC236}">
                <a16:creationId xmlns:a16="http://schemas.microsoft.com/office/drawing/2014/main" id="{18A95E7B-76A8-EE0A-F392-2DCDF1F58114}"/>
              </a:ext>
            </a:extLst>
          </p:cNvPr>
          <p:cNvCxnSpPr>
            <a:cxnSpLocks/>
            <a:stCxn id="105" idx="3"/>
            <a:endCxn id="113" idx="1"/>
          </p:cNvCxnSpPr>
          <p:nvPr/>
        </p:nvCxnSpPr>
        <p:spPr>
          <a:xfrm flipV="1">
            <a:off x="5465284" y="2449369"/>
            <a:ext cx="126618" cy="142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D8849B5F-6F6E-2EA6-417F-5167916BA0F9}"/>
              </a:ext>
            </a:extLst>
          </p:cNvPr>
          <p:cNvCxnSpPr>
            <a:cxnSpLocks/>
            <a:stCxn id="113" idx="3"/>
            <a:endCxn id="108" idx="1"/>
          </p:cNvCxnSpPr>
          <p:nvPr/>
        </p:nvCxnSpPr>
        <p:spPr>
          <a:xfrm flipV="1">
            <a:off x="7445358" y="2447945"/>
            <a:ext cx="135368" cy="142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98891CC5-8B44-4408-DDA0-7F230D41B4F9}"/>
              </a:ext>
            </a:extLst>
          </p:cNvPr>
          <p:cNvCxnSpPr>
            <a:cxnSpLocks/>
            <a:stCxn id="108" idx="3"/>
            <a:endCxn id="111" idx="1"/>
          </p:cNvCxnSpPr>
          <p:nvPr/>
        </p:nvCxnSpPr>
        <p:spPr>
          <a:xfrm>
            <a:off x="9657486" y="2447945"/>
            <a:ext cx="144735" cy="75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29" name="metaboPipe image">
            <a:extLst>
              <a:ext uri="{FF2B5EF4-FFF2-40B4-BE49-F238E27FC236}">
                <a16:creationId xmlns:a16="http://schemas.microsoft.com/office/drawing/2014/main" id="{21C13FC0-C1D2-6BFB-52C1-84261C652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99879" y="5514975"/>
            <a:ext cx="1087346" cy="1247775"/>
          </a:xfrm>
          <a:prstGeom prst="rect">
            <a:avLst/>
          </a:prstGeom>
        </p:spPr>
      </p:pic>
      <p:sp>
        <p:nvSpPr>
          <p:cNvPr id="28" name="Title">
            <a:extLst>
              <a:ext uri="{FF2B5EF4-FFF2-40B4-BE49-F238E27FC236}">
                <a16:creationId xmlns:a16="http://schemas.microsoft.com/office/drawing/2014/main" id="{CB680189-7E07-2E9E-B1C4-D88AD98C83E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Results</a:t>
            </a:r>
          </a:p>
        </p:txBody>
      </p:sp>
      <p:sp>
        <p:nvSpPr>
          <p:cNvPr id="30" name="Scaling Sel">
            <a:extLst>
              <a:ext uri="{FF2B5EF4-FFF2-40B4-BE49-F238E27FC236}">
                <a16:creationId xmlns:a16="http://schemas.microsoft.com/office/drawing/2014/main" id="{CF88A057-45E2-BFB6-115E-33086B286DBA}"/>
              </a:ext>
            </a:extLst>
          </p:cNvPr>
          <p:cNvSpPr/>
          <p:nvPr/>
        </p:nvSpPr>
        <p:spPr>
          <a:xfrm>
            <a:off x="9806006" y="656825"/>
            <a:ext cx="1226999" cy="340765"/>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caling">
            <a:extLst>
              <a:ext uri="{FF2B5EF4-FFF2-40B4-BE49-F238E27FC236}">
                <a16:creationId xmlns:a16="http://schemas.microsoft.com/office/drawing/2014/main" id="{94160735-FB48-B5C1-478E-1826C95009F3}"/>
              </a:ext>
            </a:extLst>
          </p:cNvPr>
          <p:cNvSpPr txBox="1">
            <a:spLocks/>
          </p:cNvSpPr>
          <p:nvPr/>
        </p:nvSpPr>
        <p:spPr>
          <a:xfrm>
            <a:off x="9806006" y="656305"/>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26" name="Transformation Sel">
            <a:extLst>
              <a:ext uri="{FF2B5EF4-FFF2-40B4-BE49-F238E27FC236}">
                <a16:creationId xmlns:a16="http://schemas.microsoft.com/office/drawing/2014/main" id="{4BE64C53-D6FE-079A-C99D-3D0637B8DB5F}"/>
              </a:ext>
            </a:extLst>
          </p:cNvPr>
          <p:cNvSpPr/>
          <p:nvPr/>
        </p:nvSpPr>
        <p:spPr>
          <a:xfrm>
            <a:off x="7562138" y="656825"/>
            <a:ext cx="2076760" cy="340765"/>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ansformation">
            <a:extLst>
              <a:ext uri="{FF2B5EF4-FFF2-40B4-BE49-F238E27FC236}">
                <a16:creationId xmlns:a16="http://schemas.microsoft.com/office/drawing/2014/main" id="{D7CE8F93-1826-913E-7C00-0F1354731329}"/>
              </a:ext>
            </a:extLst>
          </p:cNvPr>
          <p:cNvSpPr txBox="1">
            <a:spLocks/>
          </p:cNvSpPr>
          <p:nvPr/>
        </p:nvSpPr>
        <p:spPr>
          <a:xfrm>
            <a:off x="7562138"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17" name="Normalization Sel">
            <a:extLst>
              <a:ext uri="{FF2B5EF4-FFF2-40B4-BE49-F238E27FC236}">
                <a16:creationId xmlns:a16="http://schemas.microsoft.com/office/drawing/2014/main" id="{C0C7B49C-3BA3-6121-02EE-F63640FE14C1}"/>
              </a:ext>
            </a:extLst>
          </p:cNvPr>
          <p:cNvSpPr/>
          <p:nvPr/>
        </p:nvSpPr>
        <p:spPr>
          <a:xfrm>
            <a:off x="5541574" y="656826"/>
            <a:ext cx="1853456" cy="340765"/>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rmalization">
            <a:extLst>
              <a:ext uri="{FF2B5EF4-FFF2-40B4-BE49-F238E27FC236}">
                <a16:creationId xmlns:a16="http://schemas.microsoft.com/office/drawing/2014/main" id="{EDD307DC-E534-0184-28C7-51B04952589E}"/>
              </a:ext>
            </a:extLst>
          </p:cNvPr>
          <p:cNvSpPr txBox="1">
            <a:spLocks/>
          </p:cNvSpPr>
          <p:nvPr/>
        </p:nvSpPr>
        <p:spPr>
          <a:xfrm>
            <a:off x="5541574" y="656826"/>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5" name="Imputation Sel">
            <a:extLst>
              <a:ext uri="{FF2B5EF4-FFF2-40B4-BE49-F238E27FC236}">
                <a16:creationId xmlns:a16="http://schemas.microsoft.com/office/drawing/2014/main" id="{0DAE1EA2-3D70-CECB-FEF7-095CBA5AD27A}"/>
              </a:ext>
            </a:extLst>
          </p:cNvPr>
          <p:cNvSpPr/>
          <p:nvPr/>
        </p:nvSpPr>
        <p:spPr>
          <a:xfrm>
            <a:off x="1646186" y="656826"/>
            <a:ext cx="1484412" cy="340766"/>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mputation">
            <a:extLst>
              <a:ext uri="{FF2B5EF4-FFF2-40B4-BE49-F238E27FC236}">
                <a16:creationId xmlns:a16="http://schemas.microsoft.com/office/drawing/2014/main" id="{2110ED6B-7C09-1B74-F464-3EC1FFD6C9C9}"/>
              </a:ext>
            </a:extLst>
          </p:cNvPr>
          <p:cNvSpPr txBox="1">
            <a:spLocks/>
          </p:cNvSpPr>
          <p:nvPr/>
        </p:nvSpPr>
        <p:spPr>
          <a:xfrm>
            <a:off x="1654936" y="65682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13" name="Filtering Sel">
            <a:extLst>
              <a:ext uri="{FF2B5EF4-FFF2-40B4-BE49-F238E27FC236}">
                <a16:creationId xmlns:a16="http://schemas.microsoft.com/office/drawing/2014/main" id="{DF0DF8CC-6464-CDE2-F8B6-BF8366C617F4}"/>
              </a:ext>
            </a:extLst>
          </p:cNvPr>
          <p:cNvSpPr/>
          <p:nvPr/>
        </p:nvSpPr>
        <p:spPr>
          <a:xfrm>
            <a:off x="167109" y="655784"/>
            <a:ext cx="1311969" cy="341807"/>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iltering">
            <a:extLst>
              <a:ext uri="{FF2B5EF4-FFF2-40B4-BE49-F238E27FC236}">
                <a16:creationId xmlns:a16="http://schemas.microsoft.com/office/drawing/2014/main" id="{D30C6BD6-9535-F357-FE7D-646D083EB8EB}"/>
              </a:ext>
            </a:extLst>
          </p:cNvPr>
          <p:cNvSpPr txBox="1">
            <a:spLocks/>
          </p:cNvSpPr>
          <p:nvPr/>
        </p:nvSpPr>
        <p:spPr>
          <a:xfrm>
            <a:off x="167109" y="656826"/>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pic>
        <p:nvPicPr>
          <p:cNvPr id="3" name="Graphic 2" descr="Database with solid fill">
            <a:extLst>
              <a:ext uri="{FF2B5EF4-FFF2-40B4-BE49-F238E27FC236}">
                <a16:creationId xmlns:a16="http://schemas.microsoft.com/office/drawing/2014/main" id="{9760A26E-E8F5-B141-148C-F181BF8208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3057" y="3503757"/>
            <a:ext cx="914400" cy="914400"/>
          </a:xfrm>
          <a:prstGeom prst="rect">
            <a:avLst/>
          </a:prstGeom>
        </p:spPr>
      </p:pic>
      <p:pic>
        <p:nvPicPr>
          <p:cNvPr id="48" name="Graphic 47" descr="Rectangular Prism with solid fill">
            <a:extLst>
              <a:ext uri="{FF2B5EF4-FFF2-40B4-BE49-F238E27FC236}">
                <a16:creationId xmlns:a16="http://schemas.microsoft.com/office/drawing/2014/main" id="{B7EB43D6-DA6D-48A0-C230-FDAB7113171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443981" y="927097"/>
            <a:ext cx="914400" cy="914400"/>
          </a:xfrm>
          <a:prstGeom prst="rect">
            <a:avLst/>
          </a:prstGeom>
        </p:spPr>
      </p:pic>
      <p:grpSp>
        <p:nvGrpSpPr>
          <p:cNvPr id="8" name="CreateDE">
            <a:extLst>
              <a:ext uri="{FF2B5EF4-FFF2-40B4-BE49-F238E27FC236}">
                <a16:creationId xmlns:a16="http://schemas.microsoft.com/office/drawing/2014/main" id="{611AA05A-1E27-A756-7CC1-7DC390842D1C}"/>
              </a:ext>
            </a:extLst>
          </p:cNvPr>
          <p:cNvGrpSpPr/>
          <p:nvPr/>
        </p:nvGrpSpPr>
        <p:grpSpPr>
          <a:xfrm>
            <a:off x="799628" y="3619149"/>
            <a:ext cx="1264238" cy="683617"/>
            <a:chOff x="5541574" y="1748233"/>
            <a:chExt cx="1264238" cy="683617"/>
          </a:xfrm>
        </p:grpSpPr>
        <p:sp>
          <p:nvSpPr>
            <p:cNvPr id="2" name="Utils Sel">
              <a:extLst>
                <a:ext uri="{FF2B5EF4-FFF2-40B4-BE49-F238E27FC236}">
                  <a16:creationId xmlns:a16="http://schemas.microsoft.com/office/drawing/2014/main" id="{EEDE7BB7-2B32-903A-3763-D56AEB0A5AB6}"/>
                </a:ext>
              </a:extLst>
            </p:cNvPr>
            <p:cNvSpPr/>
            <p:nvPr/>
          </p:nvSpPr>
          <p:spPr>
            <a:xfrm>
              <a:off x="5541574" y="1748233"/>
              <a:ext cx="1264238" cy="683617"/>
            </a:xfrm>
            <a:prstGeom prst="round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Utils">
              <a:extLst>
                <a:ext uri="{FF2B5EF4-FFF2-40B4-BE49-F238E27FC236}">
                  <a16:creationId xmlns:a16="http://schemas.microsoft.com/office/drawing/2014/main" id="{C2CF5E00-3798-ED98-781C-0647B1B3BD3F}"/>
                </a:ext>
              </a:extLst>
            </p:cNvPr>
            <p:cNvSpPr txBox="1">
              <a:spLocks/>
            </p:cNvSpPr>
            <p:nvPr/>
          </p:nvSpPr>
          <p:spPr>
            <a:xfrm>
              <a:off x="5766166" y="1748234"/>
              <a:ext cx="815055"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Utils</a:t>
              </a:r>
            </a:p>
          </p:txBody>
        </p:sp>
        <p:sp>
          <p:nvSpPr>
            <p:cNvPr id="7" name="Title">
              <a:extLst>
                <a:ext uri="{FF2B5EF4-FFF2-40B4-BE49-F238E27FC236}">
                  <a16:creationId xmlns:a16="http://schemas.microsoft.com/office/drawing/2014/main" id="{F7C9941F-3960-8240-9916-9964F1DB76E4}"/>
                </a:ext>
              </a:extLst>
            </p:cNvPr>
            <p:cNvSpPr txBox="1">
              <a:spLocks/>
            </p:cNvSpPr>
            <p:nvPr/>
          </p:nvSpPr>
          <p:spPr>
            <a:xfrm>
              <a:off x="5541574" y="2090041"/>
              <a:ext cx="1264238" cy="34180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Create DE</a:t>
              </a:r>
            </a:p>
          </p:txBody>
        </p:sp>
      </p:grpSp>
      <p:cxnSp>
        <p:nvCxnSpPr>
          <p:cNvPr id="12" name="Straight Arrow Connector 11">
            <a:extLst>
              <a:ext uri="{FF2B5EF4-FFF2-40B4-BE49-F238E27FC236}">
                <a16:creationId xmlns:a16="http://schemas.microsoft.com/office/drawing/2014/main" id="{0ADFD670-5E52-31D0-ECD5-CB14291DDAB6}"/>
              </a:ext>
            </a:extLst>
          </p:cNvPr>
          <p:cNvCxnSpPr>
            <a:cxnSpLocks/>
            <a:endCxn id="2" idx="1"/>
          </p:cNvCxnSpPr>
          <p:nvPr/>
        </p:nvCxnSpPr>
        <p:spPr>
          <a:xfrm>
            <a:off x="595831" y="3960958"/>
            <a:ext cx="203797"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6" name="Utils Sel">
            <a:extLst>
              <a:ext uri="{FF2B5EF4-FFF2-40B4-BE49-F238E27FC236}">
                <a16:creationId xmlns:a16="http://schemas.microsoft.com/office/drawing/2014/main" id="{838D2D1B-8ED5-C034-CEF9-0D623493F365}"/>
              </a:ext>
            </a:extLst>
          </p:cNvPr>
          <p:cNvSpPr/>
          <p:nvPr/>
        </p:nvSpPr>
        <p:spPr>
          <a:xfrm>
            <a:off x="11200113" y="656826"/>
            <a:ext cx="824778" cy="341808"/>
          </a:xfrm>
          <a:prstGeom prst="round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Utils">
            <a:extLst>
              <a:ext uri="{FF2B5EF4-FFF2-40B4-BE49-F238E27FC236}">
                <a16:creationId xmlns:a16="http://schemas.microsoft.com/office/drawing/2014/main" id="{025D65B4-D5DA-A50F-A344-7ED7A4788C93}"/>
              </a:ext>
            </a:extLst>
          </p:cNvPr>
          <p:cNvSpPr txBox="1">
            <a:spLocks/>
          </p:cNvSpPr>
          <p:nvPr/>
        </p:nvSpPr>
        <p:spPr>
          <a:xfrm>
            <a:off x="11200113" y="656826"/>
            <a:ext cx="824778"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Utils</a:t>
            </a:r>
          </a:p>
        </p:txBody>
      </p:sp>
      <p:sp>
        <p:nvSpPr>
          <p:cNvPr id="18" name="Filtering Sel">
            <a:extLst>
              <a:ext uri="{FF2B5EF4-FFF2-40B4-BE49-F238E27FC236}">
                <a16:creationId xmlns:a16="http://schemas.microsoft.com/office/drawing/2014/main" id="{D9E1C28B-D1F6-094E-59DF-BE5A044E1BF7}"/>
              </a:ext>
            </a:extLst>
          </p:cNvPr>
          <p:cNvSpPr/>
          <p:nvPr/>
        </p:nvSpPr>
        <p:spPr>
          <a:xfrm>
            <a:off x="2177694" y="3542865"/>
            <a:ext cx="1311969" cy="836184"/>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iltering">
            <a:extLst>
              <a:ext uri="{FF2B5EF4-FFF2-40B4-BE49-F238E27FC236}">
                <a16:creationId xmlns:a16="http://schemas.microsoft.com/office/drawing/2014/main" id="{A78F5D9D-5E8D-927A-E98D-F47AB641ED23}"/>
              </a:ext>
            </a:extLst>
          </p:cNvPr>
          <p:cNvSpPr txBox="1">
            <a:spLocks/>
          </p:cNvSpPr>
          <p:nvPr/>
        </p:nvSpPr>
        <p:spPr>
          <a:xfrm>
            <a:off x="2177694" y="3543907"/>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sp>
        <p:nvSpPr>
          <p:cNvPr id="9" name="Title">
            <a:extLst>
              <a:ext uri="{FF2B5EF4-FFF2-40B4-BE49-F238E27FC236}">
                <a16:creationId xmlns:a16="http://schemas.microsoft.com/office/drawing/2014/main" id="{FAE3EDC2-DC73-35BE-DFD9-E794770F93D8}"/>
              </a:ext>
            </a:extLst>
          </p:cNvPr>
          <p:cNvSpPr txBox="1">
            <a:spLocks/>
          </p:cNvSpPr>
          <p:nvPr/>
        </p:nvSpPr>
        <p:spPr>
          <a:xfrm>
            <a:off x="2177695" y="3861813"/>
            <a:ext cx="1311969"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Threshold 0.2</a:t>
            </a:r>
          </a:p>
        </p:txBody>
      </p:sp>
      <p:sp>
        <p:nvSpPr>
          <p:cNvPr id="15" name="Title">
            <a:extLst>
              <a:ext uri="{FF2B5EF4-FFF2-40B4-BE49-F238E27FC236}">
                <a16:creationId xmlns:a16="http://schemas.microsoft.com/office/drawing/2014/main" id="{487F05D1-FF7D-CED6-8C06-730553EBCF57}"/>
              </a:ext>
            </a:extLst>
          </p:cNvPr>
          <p:cNvSpPr txBox="1">
            <a:spLocks/>
          </p:cNvSpPr>
          <p:nvPr/>
        </p:nvSpPr>
        <p:spPr>
          <a:xfrm>
            <a:off x="2177694" y="4120431"/>
            <a:ext cx="1311969"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Outliers</a:t>
            </a:r>
          </a:p>
        </p:txBody>
      </p:sp>
      <p:cxnSp>
        <p:nvCxnSpPr>
          <p:cNvPr id="31" name="Straight Arrow Connector 30">
            <a:extLst>
              <a:ext uri="{FF2B5EF4-FFF2-40B4-BE49-F238E27FC236}">
                <a16:creationId xmlns:a16="http://schemas.microsoft.com/office/drawing/2014/main" id="{9F15A88E-3287-04F2-6485-37ABFFD0F58A}"/>
              </a:ext>
            </a:extLst>
          </p:cNvPr>
          <p:cNvCxnSpPr>
            <a:cxnSpLocks/>
            <a:stCxn id="2" idx="3"/>
            <a:endCxn id="18" idx="1"/>
          </p:cNvCxnSpPr>
          <p:nvPr/>
        </p:nvCxnSpPr>
        <p:spPr>
          <a:xfrm flipV="1">
            <a:off x="2063866" y="3960957"/>
            <a:ext cx="113828" cy="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1" name="Imputation Sel">
            <a:extLst>
              <a:ext uri="{FF2B5EF4-FFF2-40B4-BE49-F238E27FC236}">
                <a16:creationId xmlns:a16="http://schemas.microsoft.com/office/drawing/2014/main" id="{DA5E76F6-7B89-2297-1248-814AEC9C46AC}"/>
              </a:ext>
            </a:extLst>
          </p:cNvPr>
          <p:cNvSpPr/>
          <p:nvPr/>
        </p:nvSpPr>
        <p:spPr>
          <a:xfrm>
            <a:off x="2087463" y="4804265"/>
            <a:ext cx="1484412" cy="599375"/>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mputation">
            <a:extLst>
              <a:ext uri="{FF2B5EF4-FFF2-40B4-BE49-F238E27FC236}">
                <a16:creationId xmlns:a16="http://schemas.microsoft.com/office/drawing/2014/main" id="{EA2A7E0D-C637-EC5A-8DC0-F5FD594F7F38}"/>
              </a:ext>
            </a:extLst>
          </p:cNvPr>
          <p:cNvSpPr txBox="1">
            <a:spLocks/>
          </p:cNvSpPr>
          <p:nvPr/>
        </p:nvSpPr>
        <p:spPr>
          <a:xfrm>
            <a:off x="2096213" y="480426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27" name="Title">
            <a:extLst>
              <a:ext uri="{FF2B5EF4-FFF2-40B4-BE49-F238E27FC236}">
                <a16:creationId xmlns:a16="http://schemas.microsoft.com/office/drawing/2014/main" id="{106A8A7D-E113-B766-2551-D88EA83F85BE}"/>
              </a:ext>
            </a:extLst>
          </p:cNvPr>
          <p:cNvSpPr txBox="1">
            <a:spLocks/>
          </p:cNvSpPr>
          <p:nvPr/>
        </p:nvSpPr>
        <p:spPr>
          <a:xfrm>
            <a:off x="2087463" y="5145031"/>
            <a:ext cx="1484412"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err="1">
                <a:solidFill>
                  <a:schemeClr val="bg2">
                    <a:lumMod val="75000"/>
                  </a:schemeClr>
                </a:solidFill>
                <a:latin typeface="Chakra Petch" panose="00000500000000000000" pitchFamily="2" charset="-34"/>
                <a:cs typeface="Chakra Petch" panose="00000500000000000000" pitchFamily="2" charset="-34"/>
              </a:rPr>
              <a:t>kNN</a:t>
            </a:r>
            <a:r>
              <a:rPr lang="en-US" sz="1400" dirty="0">
                <a:solidFill>
                  <a:schemeClr val="bg2">
                    <a:lumMod val="75000"/>
                  </a:schemeClr>
                </a:solidFill>
                <a:latin typeface="Chakra Petch" panose="00000500000000000000" pitchFamily="2" charset="-34"/>
                <a:cs typeface="Chakra Petch" panose="00000500000000000000" pitchFamily="2" charset="-34"/>
              </a:rPr>
              <a:t> k = 5</a:t>
            </a:r>
          </a:p>
        </p:txBody>
      </p:sp>
      <p:cxnSp>
        <p:nvCxnSpPr>
          <p:cNvPr id="33" name="Straight Arrow Connector 32">
            <a:extLst>
              <a:ext uri="{FF2B5EF4-FFF2-40B4-BE49-F238E27FC236}">
                <a16:creationId xmlns:a16="http://schemas.microsoft.com/office/drawing/2014/main" id="{54191E5C-3BBA-6439-365A-6F75592269AF}"/>
              </a:ext>
            </a:extLst>
          </p:cNvPr>
          <p:cNvCxnSpPr>
            <a:cxnSpLocks/>
            <a:stCxn id="15" idx="2"/>
            <a:endCxn id="38" idx="0"/>
          </p:cNvCxnSpPr>
          <p:nvPr/>
        </p:nvCxnSpPr>
        <p:spPr>
          <a:xfrm flipH="1">
            <a:off x="2831637" y="4379049"/>
            <a:ext cx="2042" cy="42521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38" name="Imputation Sel">
            <a:extLst>
              <a:ext uri="{FF2B5EF4-FFF2-40B4-BE49-F238E27FC236}">
                <a16:creationId xmlns:a16="http://schemas.microsoft.com/office/drawing/2014/main" id="{2AFE4FDA-97F9-CFE3-339A-9AF4EFD0C401}"/>
              </a:ext>
            </a:extLst>
          </p:cNvPr>
          <p:cNvSpPr/>
          <p:nvPr/>
        </p:nvSpPr>
        <p:spPr>
          <a:xfrm>
            <a:off x="2089431" y="4804265"/>
            <a:ext cx="1484412" cy="599375"/>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mputation">
            <a:extLst>
              <a:ext uri="{FF2B5EF4-FFF2-40B4-BE49-F238E27FC236}">
                <a16:creationId xmlns:a16="http://schemas.microsoft.com/office/drawing/2014/main" id="{045D40EC-F21A-15DF-72E1-F1A60CC6BEEC}"/>
              </a:ext>
            </a:extLst>
          </p:cNvPr>
          <p:cNvSpPr txBox="1">
            <a:spLocks/>
          </p:cNvSpPr>
          <p:nvPr/>
        </p:nvSpPr>
        <p:spPr>
          <a:xfrm>
            <a:off x="2098181" y="480426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41" name="Title">
            <a:extLst>
              <a:ext uri="{FF2B5EF4-FFF2-40B4-BE49-F238E27FC236}">
                <a16:creationId xmlns:a16="http://schemas.microsoft.com/office/drawing/2014/main" id="{228752C4-15D6-8FF8-1A92-2BE9E23D26E6}"/>
              </a:ext>
            </a:extLst>
          </p:cNvPr>
          <p:cNvSpPr txBox="1">
            <a:spLocks/>
          </p:cNvSpPr>
          <p:nvPr/>
        </p:nvSpPr>
        <p:spPr>
          <a:xfrm>
            <a:off x="2089431" y="5145031"/>
            <a:ext cx="1484412"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err="1">
                <a:solidFill>
                  <a:schemeClr val="bg2">
                    <a:lumMod val="75000"/>
                  </a:schemeClr>
                </a:solidFill>
                <a:latin typeface="Chakra Petch" panose="00000500000000000000" pitchFamily="2" charset="-34"/>
                <a:cs typeface="Chakra Petch" panose="00000500000000000000" pitchFamily="2" charset="-34"/>
              </a:rPr>
              <a:t>kNN</a:t>
            </a:r>
            <a:r>
              <a:rPr lang="en-US" sz="1400" dirty="0">
                <a:solidFill>
                  <a:schemeClr val="bg2">
                    <a:lumMod val="75000"/>
                  </a:schemeClr>
                </a:solidFill>
                <a:latin typeface="Chakra Petch" panose="00000500000000000000" pitchFamily="2" charset="-34"/>
                <a:cs typeface="Chakra Petch" panose="00000500000000000000" pitchFamily="2" charset="-34"/>
              </a:rPr>
              <a:t> k = 5</a:t>
            </a:r>
          </a:p>
        </p:txBody>
      </p:sp>
      <p:sp>
        <p:nvSpPr>
          <p:cNvPr id="14" name="Batch Sel">
            <a:extLst>
              <a:ext uri="{FF2B5EF4-FFF2-40B4-BE49-F238E27FC236}">
                <a16:creationId xmlns:a16="http://schemas.microsoft.com/office/drawing/2014/main" id="{1DC2C85D-36F3-59D9-F947-452A2D1F9CEC}"/>
              </a:ext>
            </a:extLst>
          </p:cNvPr>
          <p:cNvSpPr/>
          <p:nvPr/>
        </p:nvSpPr>
        <p:spPr>
          <a:xfrm>
            <a:off x="3297706" y="656826"/>
            <a:ext cx="2076760" cy="340765"/>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Batch Correction">
            <a:extLst>
              <a:ext uri="{FF2B5EF4-FFF2-40B4-BE49-F238E27FC236}">
                <a16:creationId xmlns:a16="http://schemas.microsoft.com/office/drawing/2014/main" id="{85BB713F-7945-0E44-78F3-447EDAC4E275}"/>
              </a:ext>
            </a:extLst>
          </p:cNvPr>
          <p:cNvSpPr txBox="1">
            <a:spLocks/>
          </p:cNvSpPr>
          <p:nvPr/>
        </p:nvSpPr>
        <p:spPr>
          <a:xfrm>
            <a:off x="3297706"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45" name="Batch Sel">
            <a:extLst>
              <a:ext uri="{FF2B5EF4-FFF2-40B4-BE49-F238E27FC236}">
                <a16:creationId xmlns:a16="http://schemas.microsoft.com/office/drawing/2014/main" id="{22BDE510-11C4-6ED4-BE87-FC530FB2A2BE}"/>
              </a:ext>
            </a:extLst>
          </p:cNvPr>
          <p:cNvSpPr/>
          <p:nvPr/>
        </p:nvSpPr>
        <p:spPr>
          <a:xfrm>
            <a:off x="3832525" y="4804265"/>
            <a:ext cx="2076760" cy="599375"/>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Batch Correction">
            <a:extLst>
              <a:ext uri="{FF2B5EF4-FFF2-40B4-BE49-F238E27FC236}">
                <a16:creationId xmlns:a16="http://schemas.microsoft.com/office/drawing/2014/main" id="{097E1DF0-C814-EC55-936B-CBA0012E8880}"/>
              </a:ext>
            </a:extLst>
          </p:cNvPr>
          <p:cNvSpPr txBox="1">
            <a:spLocks/>
          </p:cNvSpPr>
          <p:nvPr/>
        </p:nvSpPr>
        <p:spPr>
          <a:xfrm>
            <a:off x="3832525" y="4804265"/>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47" name="Title">
            <a:extLst>
              <a:ext uri="{FF2B5EF4-FFF2-40B4-BE49-F238E27FC236}">
                <a16:creationId xmlns:a16="http://schemas.microsoft.com/office/drawing/2014/main" id="{A649AC5C-4FA3-5A36-66F3-CCAA746E4285}"/>
              </a:ext>
            </a:extLst>
          </p:cNvPr>
          <p:cNvSpPr txBox="1">
            <a:spLocks/>
          </p:cNvSpPr>
          <p:nvPr/>
        </p:nvSpPr>
        <p:spPr>
          <a:xfrm>
            <a:off x="3841276" y="5146073"/>
            <a:ext cx="2068010"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QC-RSC</a:t>
            </a:r>
          </a:p>
        </p:txBody>
      </p:sp>
      <p:cxnSp>
        <p:nvCxnSpPr>
          <p:cNvPr id="49" name="Straight Arrow Connector 48">
            <a:extLst>
              <a:ext uri="{FF2B5EF4-FFF2-40B4-BE49-F238E27FC236}">
                <a16:creationId xmlns:a16="http://schemas.microsoft.com/office/drawing/2014/main" id="{7B18D893-B244-FF77-6E6C-977342FAD403}"/>
              </a:ext>
            </a:extLst>
          </p:cNvPr>
          <p:cNvCxnSpPr>
            <a:cxnSpLocks/>
            <a:stCxn id="38" idx="3"/>
            <a:endCxn id="45" idx="1"/>
          </p:cNvCxnSpPr>
          <p:nvPr/>
        </p:nvCxnSpPr>
        <p:spPr>
          <a:xfrm>
            <a:off x="3573843" y="5103953"/>
            <a:ext cx="258682"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52" name="Batch Sel">
            <a:extLst>
              <a:ext uri="{FF2B5EF4-FFF2-40B4-BE49-F238E27FC236}">
                <a16:creationId xmlns:a16="http://schemas.microsoft.com/office/drawing/2014/main" id="{A92AABAA-07CB-D83E-CBFE-6AD1A5EFEA12}"/>
              </a:ext>
            </a:extLst>
          </p:cNvPr>
          <p:cNvSpPr/>
          <p:nvPr/>
        </p:nvSpPr>
        <p:spPr>
          <a:xfrm>
            <a:off x="1785063" y="2153785"/>
            <a:ext cx="2076760" cy="599375"/>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Batch Correction">
            <a:extLst>
              <a:ext uri="{FF2B5EF4-FFF2-40B4-BE49-F238E27FC236}">
                <a16:creationId xmlns:a16="http://schemas.microsoft.com/office/drawing/2014/main" id="{2345C5A8-2009-68BB-F6DC-54183967C181}"/>
              </a:ext>
            </a:extLst>
          </p:cNvPr>
          <p:cNvSpPr txBox="1">
            <a:spLocks/>
          </p:cNvSpPr>
          <p:nvPr/>
        </p:nvSpPr>
        <p:spPr>
          <a:xfrm>
            <a:off x="1785063" y="2153785"/>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54" name="Title">
            <a:extLst>
              <a:ext uri="{FF2B5EF4-FFF2-40B4-BE49-F238E27FC236}">
                <a16:creationId xmlns:a16="http://schemas.microsoft.com/office/drawing/2014/main" id="{AFACF1F5-B224-2055-7D38-12EB0C2A5847}"/>
              </a:ext>
            </a:extLst>
          </p:cNvPr>
          <p:cNvSpPr txBox="1">
            <a:spLocks/>
          </p:cNvSpPr>
          <p:nvPr/>
        </p:nvSpPr>
        <p:spPr>
          <a:xfrm>
            <a:off x="1793814" y="2495593"/>
            <a:ext cx="2068010"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QC-RSC</a:t>
            </a:r>
          </a:p>
        </p:txBody>
      </p:sp>
      <p:cxnSp>
        <p:nvCxnSpPr>
          <p:cNvPr id="32" name="Straight Arrow Connector 31">
            <a:extLst>
              <a:ext uri="{FF2B5EF4-FFF2-40B4-BE49-F238E27FC236}">
                <a16:creationId xmlns:a16="http://schemas.microsoft.com/office/drawing/2014/main" id="{AAB70D82-392F-AEDC-7D26-CDD67918B3B2}"/>
              </a:ext>
            </a:extLst>
          </p:cNvPr>
          <p:cNvCxnSpPr>
            <a:cxnSpLocks/>
            <a:stCxn id="24" idx="0"/>
            <a:endCxn id="54" idx="2"/>
          </p:cNvCxnSpPr>
          <p:nvPr/>
        </p:nvCxnSpPr>
        <p:spPr>
          <a:xfrm flipH="1" flipV="1">
            <a:off x="2827819" y="2754211"/>
            <a:ext cx="5860" cy="78969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40" name="Imputation Sel">
            <a:extLst>
              <a:ext uri="{FF2B5EF4-FFF2-40B4-BE49-F238E27FC236}">
                <a16:creationId xmlns:a16="http://schemas.microsoft.com/office/drawing/2014/main" id="{1E66AC11-F275-B65F-F16E-524BE5BDE500}"/>
              </a:ext>
            </a:extLst>
          </p:cNvPr>
          <p:cNvSpPr/>
          <p:nvPr/>
        </p:nvSpPr>
        <p:spPr>
          <a:xfrm>
            <a:off x="3984657" y="2153785"/>
            <a:ext cx="1484412" cy="599375"/>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mputation">
            <a:extLst>
              <a:ext uri="{FF2B5EF4-FFF2-40B4-BE49-F238E27FC236}">
                <a16:creationId xmlns:a16="http://schemas.microsoft.com/office/drawing/2014/main" id="{CC0FF80E-CF5E-7500-E4C4-426C00617C14}"/>
              </a:ext>
            </a:extLst>
          </p:cNvPr>
          <p:cNvSpPr txBox="1">
            <a:spLocks/>
          </p:cNvSpPr>
          <p:nvPr/>
        </p:nvSpPr>
        <p:spPr>
          <a:xfrm>
            <a:off x="3993407" y="215378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44" name="Title">
            <a:extLst>
              <a:ext uri="{FF2B5EF4-FFF2-40B4-BE49-F238E27FC236}">
                <a16:creationId xmlns:a16="http://schemas.microsoft.com/office/drawing/2014/main" id="{57CF4BAB-9E84-1166-558A-BC575ACE31CF}"/>
              </a:ext>
            </a:extLst>
          </p:cNvPr>
          <p:cNvSpPr txBox="1">
            <a:spLocks/>
          </p:cNvSpPr>
          <p:nvPr/>
        </p:nvSpPr>
        <p:spPr>
          <a:xfrm>
            <a:off x="3984657" y="2494551"/>
            <a:ext cx="1484412"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err="1">
                <a:solidFill>
                  <a:schemeClr val="bg2">
                    <a:lumMod val="75000"/>
                  </a:schemeClr>
                </a:solidFill>
                <a:latin typeface="Chakra Petch" panose="00000500000000000000" pitchFamily="2" charset="-34"/>
                <a:cs typeface="Chakra Petch" panose="00000500000000000000" pitchFamily="2" charset="-34"/>
              </a:rPr>
              <a:t>kNN</a:t>
            </a:r>
            <a:r>
              <a:rPr lang="en-US" sz="1400" dirty="0">
                <a:solidFill>
                  <a:schemeClr val="bg2">
                    <a:lumMod val="75000"/>
                  </a:schemeClr>
                </a:solidFill>
                <a:latin typeface="Chakra Petch" panose="00000500000000000000" pitchFamily="2" charset="-34"/>
                <a:cs typeface="Chakra Petch" panose="00000500000000000000" pitchFamily="2" charset="-34"/>
              </a:rPr>
              <a:t> k = 5</a:t>
            </a:r>
          </a:p>
        </p:txBody>
      </p:sp>
      <p:cxnSp>
        <p:nvCxnSpPr>
          <p:cNvPr id="50" name="Straight Arrow Connector 49">
            <a:extLst>
              <a:ext uri="{FF2B5EF4-FFF2-40B4-BE49-F238E27FC236}">
                <a16:creationId xmlns:a16="http://schemas.microsoft.com/office/drawing/2014/main" id="{30786880-2074-EB21-8273-FFE2E51479A7}"/>
              </a:ext>
            </a:extLst>
          </p:cNvPr>
          <p:cNvCxnSpPr>
            <a:cxnSpLocks/>
            <a:stCxn id="52" idx="3"/>
            <a:endCxn id="40" idx="1"/>
          </p:cNvCxnSpPr>
          <p:nvPr/>
        </p:nvCxnSpPr>
        <p:spPr>
          <a:xfrm>
            <a:off x="3861823" y="2453473"/>
            <a:ext cx="122834"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62" name="Scaling Sel">
            <a:extLst>
              <a:ext uri="{FF2B5EF4-FFF2-40B4-BE49-F238E27FC236}">
                <a16:creationId xmlns:a16="http://schemas.microsoft.com/office/drawing/2014/main" id="{9153DA8E-3ACA-B770-2593-10E9A7B482FD}"/>
              </a:ext>
            </a:extLst>
          </p:cNvPr>
          <p:cNvSpPr/>
          <p:nvPr/>
        </p:nvSpPr>
        <p:spPr>
          <a:xfrm>
            <a:off x="10363391" y="4787493"/>
            <a:ext cx="1226999" cy="617315"/>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Scaling">
            <a:extLst>
              <a:ext uri="{FF2B5EF4-FFF2-40B4-BE49-F238E27FC236}">
                <a16:creationId xmlns:a16="http://schemas.microsoft.com/office/drawing/2014/main" id="{ACFF9A35-084F-14CC-16F5-AEFCA8A58422}"/>
              </a:ext>
            </a:extLst>
          </p:cNvPr>
          <p:cNvSpPr txBox="1">
            <a:spLocks/>
          </p:cNvSpPr>
          <p:nvPr/>
        </p:nvSpPr>
        <p:spPr>
          <a:xfrm>
            <a:off x="10363391" y="4786973"/>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64" name="Transformation Sel">
            <a:extLst>
              <a:ext uri="{FF2B5EF4-FFF2-40B4-BE49-F238E27FC236}">
                <a16:creationId xmlns:a16="http://schemas.microsoft.com/office/drawing/2014/main" id="{0E2B2AAF-5959-4829-24D5-D931E028AFB0}"/>
              </a:ext>
            </a:extLst>
          </p:cNvPr>
          <p:cNvSpPr/>
          <p:nvPr/>
        </p:nvSpPr>
        <p:spPr>
          <a:xfrm>
            <a:off x="7584511" y="2141965"/>
            <a:ext cx="2076760" cy="617316"/>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ransformation">
            <a:extLst>
              <a:ext uri="{FF2B5EF4-FFF2-40B4-BE49-F238E27FC236}">
                <a16:creationId xmlns:a16="http://schemas.microsoft.com/office/drawing/2014/main" id="{CDDEF7B4-1469-FCC6-5B37-BFACDA0A99EC}"/>
              </a:ext>
            </a:extLst>
          </p:cNvPr>
          <p:cNvSpPr txBox="1">
            <a:spLocks/>
          </p:cNvSpPr>
          <p:nvPr/>
        </p:nvSpPr>
        <p:spPr>
          <a:xfrm>
            <a:off x="7584511" y="214196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66" name="Normalization Sel">
            <a:extLst>
              <a:ext uri="{FF2B5EF4-FFF2-40B4-BE49-F238E27FC236}">
                <a16:creationId xmlns:a16="http://schemas.microsoft.com/office/drawing/2014/main" id="{49370786-DBF9-B7DC-FB33-D6CDEB25E6A3}"/>
              </a:ext>
            </a:extLst>
          </p:cNvPr>
          <p:cNvSpPr/>
          <p:nvPr/>
        </p:nvSpPr>
        <p:spPr>
          <a:xfrm>
            <a:off x="6085570" y="4793289"/>
            <a:ext cx="1853456" cy="617316"/>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Normalization">
            <a:extLst>
              <a:ext uri="{FF2B5EF4-FFF2-40B4-BE49-F238E27FC236}">
                <a16:creationId xmlns:a16="http://schemas.microsoft.com/office/drawing/2014/main" id="{F38E1DED-8D6B-2BB0-3E66-3C4715E5ED5E}"/>
              </a:ext>
            </a:extLst>
          </p:cNvPr>
          <p:cNvSpPr txBox="1">
            <a:spLocks/>
          </p:cNvSpPr>
          <p:nvPr/>
        </p:nvSpPr>
        <p:spPr>
          <a:xfrm>
            <a:off x="6085570" y="4793289"/>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68" name="Title">
            <a:extLst>
              <a:ext uri="{FF2B5EF4-FFF2-40B4-BE49-F238E27FC236}">
                <a16:creationId xmlns:a16="http://schemas.microsoft.com/office/drawing/2014/main" id="{41EA611F-0116-5F8C-D71B-4F3AFD7E7D38}"/>
              </a:ext>
            </a:extLst>
          </p:cNvPr>
          <p:cNvSpPr txBox="1">
            <a:spLocks/>
          </p:cNvSpPr>
          <p:nvPr/>
        </p:nvSpPr>
        <p:spPr>
          <a:xfrm>
            <a:off x="6081785" y="5134054"/>
            <a:ext cx="1862206"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ISN = Creatine</a:t>
            </a:r>
          </a:p>
        </p:txBody>
      </p:sp>
      <p:sp>
        <p:nvSpPr>
          <p:cNvPr id="69" name="Title">
            <a:extLst>
              <a:ext uri="{FF2B5EF4-FFF2-40B4-BE49-F238E27FC236}">
                <a16:creationId xmlns:a16="http://schemas.microsoft.com/office/drawing/2014/main" id="{F0F35A8C-905C-85BD-6FB7-B5AF21C329CA}"/>
              </a:ext>
            </a:extLst>
          </p:cNvPr>
          <p:cNvSpPr txBox="1">
            <a:spLocks/>
          </p:cNvSpPr>
          <p:nvPr/>
        </p:nvSpPr>
        <p:spPr>
          <a:xfrm>
            <a:off x="7584511" y="2482731"/>
            <a:ext cx="2076760"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Log</a:t>
            </a:r>
          </a:p>
        </p:txBody>
      </p:sp>
      <p:sp>
        <p:nvSpPr>
          <p:cNvPr id="70" name="Title">
            <a:extLst>
              <a:ext uri="{FF2B5EF4-FFF2-40B4-BE49-F238E27FC236}">
                <a16:creationId xmlns:a16="http://schemas.microsoft.com/office/drawing/2014/main" id="{1E5AB40C-3113-CF5B-5A64-1A5310D57B59}"/>
              </a:ext>
            </a:extLst>
          </p:cNvPr>
          <p:cNvSpPr txBox="1">
            <a:spLocks/>
          </p:cNvSpPr>
          <p:nvPr/>
        </p:nvSpPr>
        <p:spPr>
          <a:xfrm>
            <a:off x="10372141" y="5128259"/>
            <a:ext cx="1218249"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Autoscaling</a:t>
            </a:r>
          </a:p>
        </p:txBody>
      </p:sp>
      <p:sp>
        <p:nvSpPr>
          <p:cNvPr id="71" name="Scaling Sel">
            <a:extLst>
              <a:ext uri="{FF2B5EF4-FFF2-40B4-BE49-F238E27FC236}">
                <a16:creationId xmlns:a16="http://schemas.microsoft.com/office/drawing/2014/main" id="{3077A62B-1DEE-4887-A928-B81B4AE2BB7D}"/>
              </a:ext>
            </a:extLst>
          </p:cNvPr>
          <p:cNvSpPr/>
          <p:nvPr/>
        </p:nvSpPr>
        <p:spPr>
          <a:xfrm>
            <a:off x="9806006" y="2142723"/>
            <a:ext cx="1226999" cy="617315"/>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Scaling">
            <a:extLst>
              <a:ext uri="{FF2B5EF4-FFF2-40B4-BE49-F238E27FC236}">
                <a16:creationId xmlns:a16="http://schemas.microsoft.com/office/drawing/2014/main" id="{E2A0843D-F3C5-953B-8DFF-A33EAD429140}"/>
              </a:ext>
            </a:extLst>
          </p:cNvPr>
          <p:cNvSpPr txBox="1">
            <a:spLocks/>
          </p:cNvSpPr>
          <p:nvPr/>
        </p:nvSpPr>
        <p:spPr>
          <a:xfrm>
            <a:off x="9806006" y="2142203"/>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73" name="Transformation Sel">
            <a:extLst>
              <a:ext uri="{FF2B5EF4-FFF2-40B4-BE49-F238E27FC236}">
                <a16:creationId xmlns:a16="http://schemas.microsoft.com/office/drawing/2014/main" id="{433F9990-B4C5-01CC-999C-AF94DE599048}"/>
              </a:ext>
            </a:extLst>
          </p:cNvPr>
          <p:cNvSpPr/>
          <p:nvPr/>
        </p:nvSpPr>
        <p:spPr>
          <a:xfrm>
            <a:off x="8115311" y="4792245"/>
            <a:ext cx="2076760" cy="617316"/>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ransformation">
            <a:extLst>
              <a:ext uri="{FF2B5EF4-FFF2-40B4-BE49-F238E27FC236}">
                <a16:creationId xmlns:a16="http://schemas.microsoft.com/office/drawing/2014/main" id="{E1ECD6A4-266F-765D-07A0-27634BEBCA2F}"/>
              </a:ext>
            </a:extLst>
          </p:cNvPr>
          <p:cNvSpPr txBox="1">
            <a:spLocks/>
          </p:cNvSpPr>
          <p:nvPr/>
        </p:nvSpPr>
        <p:spPr>
          <a:xfrm>
            <a:off x="8115311" y="479224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75" name="Normalization Sel">
            <a:extLst>
              <a:ext uri="{FF2B5EF4-FFF2-40B4-BE49-F238E27FC236}">
                <a16:creationId xmlns:a16="http://schemas.microsoft.com/office/drawing/2014/main" id="{E51CF711-2F83-2576-7899-DF644E50F60B}"/>
              </a:ext>
            </a:extLst>
          </p:cNvPr>
          <p:cNvSpPr/>
          <p:nvPr/>
        </p:nvSpPr>
        <p:spPr>
          <a:xfrm>
            <a:off x="5595687" y="2151489"/>
            <a:ext cx="1853456" cy="601116"/>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Normalization">
            <a:extLst>
              <a:ext uri="{FF2B5EF4-FFF2-40B4-BE49-F238E27FC236}">
                <a16:creationId xmlns:a16="http://schemas.microsoft.com/office/drawing/2014/main" id="{756A7E29-889D-A939-1B6B-FF1DE550931C}"/>
              </a:ext>
            </a:extLst>
          </p:cNvPr>
          <p:cNvSpPr txBox="1">
            <a:spLocks/>
          </p:cNvSpPr>
          <p:nvPr/>
        </p:nvSpPr>
        <p:spPr>
          <a:xfrm>
            <a:off x="5595687" y="2144259"/>
            <a:ext cx="1853456" cy="33283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77" name="Title">
            <a:extLst>
              <a:ext uri="{FF2B5EF4-FFF2-40B4-BE49-F238E27FC236}">
                <a16:creationId xmlns:a16="http://schemas.microsoft.com/office/drawing/2014/main" id="{12FA6C86-9879-7D8C-FCB2-739F487F8861}"/>
              </a:ext>
            </a:extLst>
          </p:cNvPr>
          <p:cNvSpPr txBox="1">
            <a:spLocks/>
          </p:cNvSpPr>
          <p:nvPr/>
        </p:nvSpPr>
        <p:spPr>
          <a:xfrm>
            <a:off x="5591902" y="2483311"/>
            <a:ext cx="1862206" cy="269294"/>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ISN = Creatine</a:t>
            </a:r>
          </a:p>
        </p:txBody>
      </p:sp>
      <p:sp>
        <p:nvSpPr>
          <p:cNvPr id="78" name="Title">
            <a:extLst>
              <a:ext uri="{FF2B5EF4-FFF2-40B4-BE49-F238E27FC236}">
                <a16:creationId xmlns:a16="http://schemas.microsoft.com/office/drawing/2014/main" id="{48663300-18F5-A4D0-6940-D75389E9FB5E}"/>
              </a:ext>
            </a:extLst>
          </p:cNvPr>
          <p:cNvSpPr txBox="1">
            <a:spLocks/>
          </p:cNvSpPr>
          <p:nvPr/>
        </p:nvSpPr>
        <p:spPr>
          <a:xfrm>
            <a:off x="8115311" y="5133011"/>
            <a:ext cx="2076760"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Log</a:t>
            </a:r>
          </a:p>
        </p:txBody>
      </p:sp>
      <p:sp>
        <p:nvSpPr>
          <p:cNvPr id="79" name="Title">
            <a:extLst>
              <a:ext uri="{FF2B5EF4-FFF2-40B4-BE49-F238E27FC236}">
                <a16:creationId xmlns:a16="http://schemas.microsoft.com/office/drawing/2014/main" id="{C7D0C7C6-8C15-75A2-47B5-2FC3DF782748}"/>
              </a:ext>
            </a:extLst>
          </p:cNvPr>
          <p:cNvSpPr txBox="1">
            <a:spLocks/>
          </p:cNvSpPr>
          <p:nvPr/>
        </p:nvSpPr>
        <p:spPr>
          <a:xfrm>
            <a:off x="9814756" y="2483489"/>
            <a:ext cx="1218249"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Autoscaling</a:t>
            </a:r>
          </a:p>
        </p:txBody>
      </p:sp>
      <p:cxnSp>
        <p:nvCxnSpPr>
          <p:cNvPr id="34" name="Straight Arrow Connector 33">
            <a:extLst>
              <a:ext uri="{FF2B5EF4-FFF2-40B4-BE49-F238E27FC236}">
                <a16:creationId xmlns:a16="http://schemas.microsoft.com/office/drawing/2014/main" id="{B6E1264E-5F53-5A27-024D-E0C08FBD6EA9}"/>
              </a:ext>
            </a:extLst>
          </p:cNvPr>
          <p:cNvCxnSpPr>
            <a:cxnSpLocks/>
            <a:stCxn id="40" idx="3"/>
            <a:endCxn id="75" idx="1"/>
          </p:cNvCxnSpPr>
          <p:nvPr/>
        </p:nvCxnSpPr>
        <p:spPr>
          <a:xfrm flipV="1">
            <a:off x="5469069" y="2452047"/>
            <a:ext cx="126618" cy="142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8F357CD2-87D5-7678-B509-E342C72A613D}"/>
              </a:ext>
            </a:extLst>
          </p:cNvPr>
          <p:cNvCxnSpPr>
            <a:cxnSpLocks/>
            <a:stCxn id="45" idx="3"/>
            <a:endCxn id="66" idx="1"/>
          </p:cNvCxnSpPr>
          <p:nvPr/>
        </p:nvCxnSpPr>
        <p:spPr>
          <a:xfrm flipV="1">
            <a:off x="5909285" y="5101947"/>
            <a:ext cx="176285" cy="200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6281B032-2371-ACAF-05EA-BA5991EC17A9}"/>
              </a:ext>
            </a:extLst>
          </p:cNvPr>
          <p:cNvCxnSpPr>
            <a:cxnSpLocks/>
            <a:stCxn id="75" idx="3"/>
            <a:endCxn id="64" idx="1"/>
          </p:cNvCxnSpPr>
          <p:nvPr/>
        </p:nvCxnSpPr>
        <p:spPr>
          <a:xfrm flipV="1">
            <a:off x="7449143" y="2450623"/>
            <a:ext cx="135368" cy="142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a16="http://schemas.microsoft.com/office/drawing/2014/main" id="{AF903758-D4A5-8266-F532-683D4B1A9813}"/>
              </a:ext>
            </a:extLst>
          </p:cNvPr>
          <p:cNvCxnSpPr>
            <a:cxnSpLocks/>
            <a:stCxn id="66" idx="3"/>
            <a:endCxn id="73" idx="1"/>
          </p:cNvCxnSpPr>
          <p:nvPr/>
        </p:nvCxnSpPr>
        <p:spPr>
          <a:xfrm flipV="1">
            <a:off x="7939026" y="5100903"/>
            <a:ext cx="176285" cy="104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7C82E9AC-2C57-7AE5-63D6-ACCBDFE1CB42}"/>
              </a:ext>
            </a:extLst>
          </p:cNvPr>
          <p:cNvCxnSpPr>
            <a:cxnSpLocks/>
            <a:stCxn id="73" idx="3"/>
            <a:endCxn id="62" idx="1"/>
          </p:cNvCxnSpPr>
          <p:nvPr/>
        </p:nvCxnSpPr>
        <p:spPr>
          <a:xfrm flipV="1">
            <a:off x="10192071" y="5096151"/>
            <a:ext cx="171320" cy="4752"/>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694AB7E9-581A-DACE-16F6-62FFDC505388}"/>
              </a:ext>
            </a:extLst>
          </p:cNvPr>
          <p:cNvCxnSpPr>
            <a:cxnSpLocks/>
            <a:stCxn id="64" idx="3"/>
            <a:endCxn id="71" idx="1"/>
          </p:cNvCxnSpPr>
          <p:nvPr/>
        </p:nvCxnSpPr>
        <p:spPr>
          <a:xfrm>
            <a:off x="9661271" y="2450623"/>
            <a:ext cx="144735" cy="75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56345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metaboPipe image">
            <a:extLst>
              <a:ext uri="{FF2B5EF4-FFF2-40B4-BE49-F238E27FC236}">
                <a16:creationId xmlns:a16="http://schemas.microsoft.com/office/drawing/2014/main" id="{21C13FC0-C1D2-6BFB-52C1-84261C652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99879" y="5514975"/>
            <a:ext cx="1087346" cy="1247775"/>
          </a:xfrm>
          <a:prstGeom prst="rect">
            <a:avLst/>
          </a:prstGeom>
        </p:spPr>
      </p:pic>
      <p:sp>
        <p:nvSpPr>
          <p:cNvPr id="28" name="Title">
            <a:extLst>
              <a:ext uri="{FF2B5EF4-FFF2-40B4-BE49-F238E27FC236}">
                <a16:creationId xmlns:a16="http://schemas.microsoft.com/office/drawing/2014/main" id="{CB680189-7E07-2E9E-B1C4-D88AD98C83E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Results</a:t>
            </a:r>
          </a:p>
        </p:txBody>
      </p:sp>
      <p:sp>
        <p:nvSpPr>
          <p:cNvPr id="30" name="Scaling Sel">
            <a:extLst>
              <a:ext uri="{FF2B5EF4-FFF2-40B4-BE49-F238E27FC236}">
                <a16:creationId xmlns:a16="http://schemas.microsoft.com/office/drawing/2014/main" id="{CF88A057-45E2-BFB6-115E-33086B286DBA}"/>
              </a:ext>
            </a:extLst>
          </p:cNvPr>
          <p:cNvSpPr/>
          <p:nvPr/>
        </p:nvSpPr>
        <p:spPr>
          <a:xfrm>
            <a:off x="9806006" y="656825"/>
            <a:ext cx="1226999" cy="340765"/>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caling">
            <a:extLst>
              <a:ext uri="{FF2B5EF4-FFF2-40B4-BE49-F238E27FC236}">
                <a16:creationId xmlns:a16="http://schemas.microsoft.com/office/drawing/2014/main" id="{94160735-FB48-B5C1-478E-1826C95009F3}"/>
              </a:ext>
            </a:extLst>
          </p:cNvPr>
          <p:cNvSpPr txBox="1">
            <a:spLocks/>
          </p:cNvSpPr>
          <p:nvPr/>
        </p:nvSpPr>
        <p:spPr>
          <a:xfrm>
            <a:off x="9806006" y="656305"/>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26" name="Transformation Sel">
            <a:extLst>
              <a:ext uri="{FF2B5EF4-FFF2-40B4-BE49-F238E27FC236}">
                <a16:creationId xmlns:a16="http://schemas.microsoft.com/office/drawing/2014/main" id="{4BE64C53-D6FE-079A-C99D-3D0637B8DB5F}"/>
              </a:ext>
            </a:extLst>
          </p:cNvPr>
          <p:cNvSpPr/>
          <p:nvPr/>
        </p:nvSpPr>
        <p:spPr>
          <a:xfrm>
            <a:off x="7562138" y="656825"/>
            <a:ext cx="2076760" cy="340765"/>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ansformation">
            <a:extLst>
              <a:ext uri="{FF2B5EF4-FFF2-40B4-BE49-F238E27FC236}">
                <a16:creationId xmlns:a16="http://schemas.microsoft.com/office/drawing/2014/main" id="{D7CE8F93-1826-913E-7C00-0F1354731329}"/>
              </a:ext>
            </a:extLst>
          </p:cNvPr>
          <p:cNvSpPr txBox="1">
            <a:spLocks/>
          </p:cNvSpPr>
          <p:nvPr/>
        </p:nvSpPr>
        <p:spPr>
          <a:xfrm>
            <a:off x="7562138"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17" name="Normalization Sel">
            <a:extLst>
              <a:ext uri="{FF2B5EF4-FFF2-40B4-BE49-F238E27FC236}">
                <a16:creationId xmlns:a16="http://schemas.microsoft.com/office/drawing/2014/main" id="{C0C7B49C-3BA3-6121-02EE-F63640FE14C1}"/>
              </a:ext>
            </a:extLst>
          </p:cNvPr>
          <p:cNvSpPr/>
          <p:nvPr/>
        </p:nvSpPr>
        <p:spPr>
          <a:xfrm>
            <a:off x="5541574" y="656826"/>
            <a:ext cx="1853456" cy="340765"/>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rmalization">
            <a:extLst>
              <a:ext uri="{FF2B5EF4-FFF2-40B4-BE49-F238E27FC236}">
                <a16:creationId xmlns:a16="http://schemas.microsoft.com/office/drawing/2014/main" id="{EDD307DC-E534-0184-28C7-51B04952589E}"/>
              </a:ext>
            </a:extLst>
          </p:cNvPr>
          <p:cNvSpPr txBox="1">
            <a:spLocks/>
          </p:cNvSpPr>
          <p:nvPr/>
        </p:nvSpPr>
        <p:spPr>
          <a:xfrm>
            <a:off x="5541574" y="656826"/>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5" name="Imputation Sel">
            <a:extLst>
              <a:ext uri="{FF2B5EF4-FFF2-40B4-BE49-F238E27FC236}">
                <a16:creationId xmlns:a16="http://schemas.microsoft.com/office/drawing/2014/main" id="{0DAE1EA2-3D70-CECB-FEF7-095CBA5AD27A}"/>
              </a:ext>
            </a:extLst>
          </p:cNvPr>
          <p:cNvSpPr/>
          <p:nvPr/>
        </p:nvSpPr>
        <p:spPr>
          <a:xfrm>
            <a:off x="1646186" y="656826"/>
            <a:ext cx="1484412" cy="340766"/>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mputation">
            <a:extLst>
              <a:ext uri="{FF2B5EF4-FFF2-40B4-BE49-F238E27FC236}">
                <a16:creationId xmlns:a16="http://schemas.microsoft.com/office/drawing/2014/main" id="{2110ED6B-7C09-1B74-F464-3EC1FFD6C9C9}"/>
              </a:ext>
            </a:extLst>
          </p:cNvPr>
          <p:cNvSpPr txBox="1">
            <a:spLocks/>
          </p:cNvSpPr>
          <p:nvPr/>
        </p:nvSpPr>
        <p:spPr>
          <a:xfrm>
            <a:off x="1654936" y="65682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13" name="Filtering Sel">
            <a:extLst>
              <a:ext uri="{FF2B5EF4-FFF2-40B4-BE49-F238E27FC236}">
                <a16:creationId xmlns:a16="http://schemas.microsoft.com/office/drawing/2014/main" id="{DF0DF8CC-6464-CDE2-F8B6-BF8366C617F4}"/>
              </a:ext>
            </a:extLst>
          </p:cNvPr>
          <p:cNvSpPr/>
          <p:nvPr/>
        </p:nvSpPr>
        <p:spPr>
          <a:xfrm>
            <a:off x="167109" y="655784"/>
            <a:ext cx="1311969" cy="341807"/>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iltering">
            <a:extLst>
              <a:ext uri="{FF2B5EF4-FFF2-40B4-BE49-F238E27FC236}">
                <a16:creationId xmlns:a16="http://schemas.microsoft.com/office/drawing/2014/main" id="{D30C6BD6-9535-F357-FE7D-646D083EB8EB}"/>
              </a:ext>
            </a:extLst>
          </p:cNvPr>
          <p:cNvSpPr txBox="1">
            <a:spLocks/>
          </p:cNvSpPr>
          <p:nvPr/>
        </p:nvSpPr>
        <p:spPr>
          <a:xfrm>
            <a:off x="167109" y="656826"/>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pic>
        <p:nvPicPr>
          <p:cNvPr id="3" name="Graphic 2" descr="Database with solid fill">
            <a:extLst>
              <a:ext uri="{FF2B5EF4-FFF2-40B4-BE49-F238E27FC236}">
                <a16:creationId xmlns:a16="http://schemas.microsoft.com/office/drawing/2014/main" id="{9760A26E-E8F5-B141-148C-F181BF8208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3057" y="3503757"/>
            <a:ext cx="914400" cy="914400"/>
          </a:xfrm>
          <a:prstGeom prst="rect">
            <a:avLst/>
          </a:prstGeom>
        </p:spPr>
      </p:pic>
      <p:pic>
        <p:nvPicPr>
          <p:cNvPr id="48" name="Graphic 47" descr="Rectangular Prism with solid fill">
            <a:extLst>
              <a:ext uri="{FF2B5EF4-FFF2-40B4-BE49-F238E27FC236}">
                <a16:creationId xmlns:a16="http://schemas.microsoft.com/office/drawing/2014/main" id="{B7EB43D6-DA6D-48A0-C230-FDAB7113171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977467" y="1998320"/>
            <a:ext cx="914400" cy="914400"/>
          </a:xfrm>
          <a:prstGeom prst="rect">
            <a:avLst/>
          </a:prstGeom>
        </p:spPr>
      </p:pic>
      <p:grpSp>
        <p:nvGrpSpPr>
          <p:cNvPr id="8" name="CreateDE">
            <a:extLst>
              <a:ext uri="{FF2B5EF4-FFF2-40B4-BE49-F238E27FC236}">
                <a16:creationId xmlns:a16="http://schemas.microsoft.com/office/drawing/2014/main" id="{611AA05A-1E27-A756-7CC1-7DC390842D1C}"/>
              </a:ext>
            </a:extLst>
          </p:cNvPr>
          <p:cNvGrpSpPr/>
          <p:nvPr/>
        </p:nvGrpSpPr>
        <p:grpSpPr>
          <a:xfrm>
            <a:off x="799628" y="3619149"/>
            <a:ext cx="1264238" cy="683617"/>
            <a:chOff x="5541574" y="1748233"/>
            <a:chExt cx="1264238" cy="683617"/>
          </a:xfrm>
        </p:grpSpPr>
        <p:sp>
          <p:nvSpPr>
            <p:cNvPr id="2" name="Utils Sel">
              <a:extLst>
                <a:ext uri="{FF2B5EF4-FFF2-40B4-BE49-F238E27FC236}">
                  <a16:creationId xmlns:a16="http://schemas.microsoft.com/office/drawing/2014/main" id="{EEDE7BB7-2B32-903A-3763-D56AEB0A5AB6}"/>
                </a:ext>
              </a:extLst>
            </p:cNvPr>
            <p:cNvSpPr/>
            <p:nvPr/>
          </p:nvSpPr>
          <p:spPr>
            <a:xfrm>
              <a:off x="5541574" y="1748233"/>
              <a:ext cx="1264238" cy="683617"/>
            </a:xfrm>
            <a:prstGeom prst="round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Utils">
              <a:extLst>
                <a:ext uri="{FF2B5EF4-FFF2-40B4-BE49-F238E27FC236}">
                  <a16:creationId xmlns:a16="http://schemas.microsoft.com/office/drawing/2014/main" id="{C2CF5E00-3798-ED98-781C-0647B1B3BD3F}"/>
                </a:ext>
              </a:extLst>
            </p:cNvPr>
            <p:cNvSpPr txBox="1">
              <a:spLocks/>
            </p:cNvSpPr>
            <p:nvPr/>
          </p:nvSpPr>
          <p:spPr>
            <a:xfrm>
              <a:off x="5766166" y="1748234"/>
              <a:ext cx="815055"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Utils</a:t>
              </a:r>
            </a:p>
          </p:txBody>
        </p:sp>
        <p:sp>
          <p:nvSpPr>
            <p:cNvPr id="7" name="Title">
              <a:extLst>
                <a:ext uri="{FF2B5EF4-FFF2-40B4-BE49-F238E27FC236}">
                  <a16:creationId xmlns:a16="http://schemas.microsoft.com/office/drawing/2014/main" id="{F7C9941F-3960-8240-9916-9964F1DB76E4}"/>
                </a:ext>
              </a:extLst>
            </p:cNvPr>
            <p:cNvSpPr txBox="1">
              <a:spLocks/>
            </p:cNvSpPr>
            <p:nvPr/>
          </p:nvSpPr>
          <p:spPr>
            <a:xfrm>
              <a:off x="5541574" y="2090041"/>
              <a:ext cx="1264238" cy="34180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Create DE</a:t>
              </a:r>
            </a:p>
          </p:txBody>
        </p:sp>
      </p:grpSp>
      <p:cxnSp>
        <p:nvCxnSpPr>
          <p:cNvPr id="12" name="Straight Arrow Connector 11">
            <a:extLst>
              <a:ext uri="{FF2B5EF4-FFF2-40B4-BE49-F238E27FC236}">
                <a16:creationId xmlns:a16="http://schemas.microsoft.com/office/drawing/2014/main" id="{0ADFD670-5E52-31D0-ECD5-CB14291DDAB6}"/>
              </a:ext>
            </a:extLst>
          </p:cNvPr>
          <p:cNvCxnSpPr>
            <a:cxnSpLocks/>
            <a:endCxn id="2" idx="1"/>
          </p:cNvCxnSpPr>
          <p:nvPr/>
        </p:nvCxnSpPr>
        <p:spPr>
          <a:xfrm>
            <a:off x="595831" y="3960958"/>
            <a:ext cx="203797"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6" name="Utils Sel">
            <a:extLst>
              <a:ext uri="{FF2B5EF4-FFF2-40B4-BE49-F238E27FC236}">
                <a16:creationId xmlns:a16="http://schemas.microsoft.com/office/drawing/2014/main" id="{838D2D1B-8ED5-C034-CEF9-0D623493F365}"/>
              </a:ext>
            </a:extLst>
          </p:cNvPr>
          <p:cNvSpPr/>
          <p:nvPr/>
        </p:nvSpPr>
        <p:spPr>
          <a:xfrm>
            <a:off x="11200113" y="656826"/>
            <a:ext cx="824778" cy="341808"/>
          </a:xfrm>
          <a:prstGeom prst="round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Utils">
            <a:extLst>
              <a:ext uri="{FF2B5EF4-FFF2-40B4-BE49-F238E27FC236}">
                <a16:creationId xmlns:a16="http://schemas.microsoft.com/office/drawing/2014/main" id="{025D65B4-D5DA-A50F-A344-7ED7A4788C93}"/>
              </a:ext>
            </a:extLst>
          </p:cNvPr>
          <p:cNvSpPr txBox="1">
            <a:spLocks/>
          </p:cNvSpPr>
          <p:nvPr/>
        </p:nvSpPr>
        <p:spPr>
          <a:xfrm>
            <a:off x="11200113" y="656826"/>
            <a:ext cx="824778"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Utils</a:t>
            </a:r>
          </a:p>
        </p:txBody>
      </p:sp>
      <p:sp>
        <p:nvSpPr>
          <p:cNvPr id="18" name="Filtering Sel">
            <a:extLst>
              <a:ext uri="{FF2B5EF4-FFF2-40B4-BE49-F238E27FC236}">
                <a16:creationId xmlns:a16="http://schemas.microsoft.com/office/drawing/2014/main" id="{D9E1C28B-D1F6-094E-59DF-BE5A044E1BF7}"/>
              </a:ext>
            </a:extLst>
          </p:cNvPr>
          <p:cNvSpPr/>
          <p:nvPr/>
        </p:nvSpPr>
        <p:spPr>
          <a:xfrm>
            <a:off x="2177694" y="3542865"/>
            <a:ext cx="1311969" cy="836184"/>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iltering">
            <a:extLst>
              <a:ext uri="{FF2B5EF4-FFF2-40B4-BE49-F238E27FC236}">
                <a16:creationId xmlns:a16="http://schemas.microsoft.com/office/drawing/2014/main" id="{A78F5D9D-5E8D-927A-E98D-F47AB641ED23}"/>
              </a:ext>
            </a:extLst>
          </p:cNvPr>
          <p:cNvSpPr txBox="1">
            <a:spLocks/>
          </p:cNvSpPr>
          <p:nvPr/>
        </p:nvSpPr>
        <p:spPr>
          <a:xfrm>
            <a:off x="2177694" y="3543907"/>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sp>
        <p:nvSpPr>
          <p:cNvPr id="9" name="Title">
            <a:extLst>
              <a:ext uri="{FF2B5EF4-FFF2-40B4-BE49-F238E27FC236}">
                <a16:creationId xmlns:a16="http://schemas.microsoft.com/office/drawing/2014/main" id="{FAE3EDC2-DC73-35BE-DFD9-E794770F93D8}"/>
              </a:ext>
            </a:extLst>
          </p:cNvPr>
          <p:cNvSpPr txBox="1">
            <a:spLocks/>
          </p:cNvSpPr>
          <p:nvPr/>
        </p:nvSpPr>
        <p:spPr>
          <a:xfrm>
            <a:off x="2177695" y="3861813"/>
            <a:ext cx="1311969"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Threshold 0.2</a:t>
            </a:r>
          </a:p>
        </p:txBody>
      </p:sp>
      <p:sp>
        <p:nvSpPr>
          <p:cNvPr id="15" name="Title">
            <a:extLst>
              <a:ext uri="{FF2B5EF4-FFF2-40B4-BE49-F238E27FC236}">
                <a16:creationId xmlns:a16="http://schemas.microsoft.com/office/drawing/2014/main" id="{487F05D1-FF7D-CED6-8C06-730553EBCF57}"/>
              </a:ext>
            </a:extLst>
          </p:cNvPr>
          <p:cNvSpPr txBox="1">
            <a:spLocks/>
          </p:cNvSpPr>
          <p:nvPr/>
        </p:nvSpPr>
        <p:spPr>
          <a:xfrm>
            <a:off x="2177694" y="4120431"/>
            <a:ext cx="1311969"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Outliers</a:t>
            </a:r>
          </a:p>
        </p:txBody>
      </p:sp>
      <p:cxnSp>
        <p:nvCxnSpPr>
          <p:cNvPr id="31" name="Straight Arrow Connector 30">
            <a:extLst>
              <a:ext uri="{FF2B5EF4-FFF2-40B4-BE49-F238E27FC236}">
                <a16:creationId xmlns:a16="http://schemas.microsoft.com/office/drawing/2014/main" id="{9F15A88E-3287-04F2-6485-37ABFFD0F58A}"/>
              </a:ext>
            </a:extLst>
          </p:cNvPr>
          <p:cNvCxnSpPr>
            <a:cxnSpLocks/>
            <a:stCxn id="2" idx="3"/>
            <a:endCxn id="18" idx="1"/>
          </p:cNvCxnSpPr>
          <p:nvPr/>
        </p:nvCxnSpPr>
        <p:spPr>
          <a:xfrm flipV="1">
            <a:off x="2063866" y="3960957"/>
            <a:ext cx="113828" cy="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1" name="Imputation Sel">
            <a:extLst>
              <a:ext uri="{FF2B5EF4-FFF2-40B4-BE49-F238E27FC236}">
                <a16:creationId xmlns:a16="http://schemas.microsoft.com/office/drawing/2014/main" id="{DA5E76F6-7B89-2297-1248-814AEC9C46AC}"/>
              </a:ext>
            </a:extLst>
          </p:cNvPr>
          <p:cNvSpPr/>
          <p:nvPr/>
        </p:nvSpPr>
        <p:spPr>
          <a:xfrm>
            <a:off x="2087463" y="4804265"/>
            <a:ext cx="1484412" cy="599375"/>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mputation">
            <a:extLst>
              <a:ext uri="{FF2B5EF4-FFF2-40B4-BE49-F238E27FC236}">
                <a16:creationId xmlns:a16="http://schemas.microsoft.com/office/drawing/2014/main" id="{EA2A7E0D-C637-EC5A-8DC0-F5FD594F7F38}"/>
              </a:ext>
            </a:extLst>
          </p:cNvPr>
          <p:cNvSpPr txBox="1">
            <a:spLocks/>
          </p:cNvSpPr>
          <p:nvPr/>
        </p:nvSpPr>
        <p:spPr>
          <a:xfrm>
            <a:off x="2096213" y="480426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27" name="Title">
            <a:extLst>
              <a:ext uri="{FF2B5EF4-FFF2-40B4-BE49-F238E27FC236}">
                <a16:creationId xmlns:a16="http://schemas.microsoft.com/office/drawing/2014/main" id="{106A8A7D-E113-B766-2551-D88EA83F85BE}"/>
              </a:ext>
            </a:extLst>
          </p:cNvPr>
          <p:cNvSpPr txBox="1">
            <a:spLocks/>
          </p:cNvSpPr>
          <p:nvPr/>
        </p:nvSpPr>
        <p:spPr>
          <a:xfrm>
            <a:off x="2087463" y="5145031"/>
            <a:ext cx="1484412"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err="1">
                <a:solidFill>
                  <a:schemeClr val="bg2">
                    <a:lumMod val="75000"/>
                  </a:schemeClr>
                </a:solidFill>
                <a:latin typeface="Chakra Petch" panose="00000500000000000000" pitchFamily="2" charset="-34"/>
                <a:cs typeface="Chakra Petch" panose="00000500000000000000" pitchFamily="2" charset="-34"/>
              </a:rPr>
              <a:t>kNN</a:t>
            </a:r>
            <a:r>
              <a:rPr lang="en-US" sz="1400" dirty="0">
                <a:solidFill>
                  <a:schemeClr val="bg2">
                    <a:lumMod val="75000"/>
                  </a:schemeClr>
                </a:solidFill>
                <a:latin typeface="Chakra Petch" panose="00000500000000000000" pitchFamily="2" charset="-34"/>
                <a:cs typeface="Chakra Petch" panose="00000500000000000000" pitchFamily="2" charset="-34"/>
              </a:rPr>
              <a:t> k = 5</a:t>
            </a:r>
          </a:p>
        </p:txBody>
      </p:sp>
      <p:cxnSp>
        <p:nvCxnSpPr>
          <p:cNvPr id="33" name="Straight Arrow Connector 32">
            <a:extLst>
              <a:ext uri="{FF2B5EF4-FFF2-40B4-BE49-F238E27FC236}">
                <a16:creationId xmlns:a16="http://schemas.microsoft.com/office/drawing/2014/main" id="{54191E5C-3BBA-6439-365A-6F75592269AF}"/>
              </a:ext>
            </a:extLst>
          </p:cNvPr>
          <p:cNvCxnSpPr>
            <a:cxnSpLocks/>
            <a:stCxn id="15" idx="2"/>
            <a:endCxn id="38" idx="0"/>
          </p:cNvCxnSpPr>
          <p:nvPr/>
        </p:nvCxnSpPr>
        <p:spPr>
          <a:xfrm flipH="1">
            <a:off x="2831637" y="4379049"/>
            <a:ext cx="2042" cy="42521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38" name="Imputation Sel">
            <a:extLst>
              <a:ext uri="{FF2B5EF4-FFF2-40B4-BE49-F238E27FC236}">
                <a16:creationId xmlns:a16="http://schemas.microsoft.com/office/drawing/2014/main" id="{2AFE4FDA-97F9-CFE3-339A-9AF4EFD0C401}"/>
              </a:ext>
            </a:extLst>
          </p:cNvPr>
          <p:cNvSpPr/>
          <p:nvPr/>
        </p:nvSpPr>
        <p:spPr>
          <a:xfrm>
            <a:off x="2089431" y="4804265"/>
            <a:ext cx="1484412" cy="599375"/>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mputation">
            <a:extLst>
              <a:ext uri="{FF2B5EF4-FFF2-40B4-BE49-F238E27FC236}">
                <a16:creationId xmlns:a16="http://schemas.microsoft.com/office/drawing/2014/main" id="{045D40EC-F21A-15DF-72E1-F1A60CC6BEEC}"/>
              </a:ext>
            </a:extLst>
          </p:cNvPr>
          <p:cNvSpPr txBox="1">
            <a:spLocks/>
          </p:cNvSpPr>
          <p:nvPr/>
        </p:nvSpPr>
        <p:spPr>
          <a:xfrm>
            <a:off x="2098181" y="480426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41" name="Title">
            <a:extLst>
              <a:ext uri="{FF2B5EF4-FFF2-40B4-BE49-F238E27FC236}">
                <a16:creationId xmlns:a16="http://schemas.microsoft.com/office/drawing/2014/main" id="{228752C4-15D6-8FF8-1A92-2BE9E23D26E6}"/>
              </a:ext>
            </a:extLst>
          </p:cNvPr>
          <p:cNvSpPr txBox="1">
            <a:spLocks/>
          </p:cNvSpPr>
          <p:nvPr/>
        </p:nvSpPr>
        <p:spPr>
          <a:xfrm>
            <a:off x="2089431" y="5145031"/>
            <a:ext cx="1484412"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err="1">
                <a:solidFill>
                  <a:schemeClr val="bg2">
                    <a:lumMod val="75000"/>
                  </a:schemeClr>
                </a:solidFill>
                <a:latin typeface="Chakra Petch" panose="00000500000000000000" pitchFamily="2" charset="-34"/>
                <a:cs typeface="Chakra Petch" panose="00000500000000000000" pitchFamily="2" charset="-34"/>
              </a:rPr>
              <a:t>kNN</a:t>
            </a:r>
            <a:r>
              <a:rPr lang="en-US" sz="1400" dirty="0">
                <a:solidFill>
                  <a:schemeClr val="bg2">
                    <a:lumMod val="75000"/>
                  </a:schemeClr>
                </a:solidFill>
                <a:latin typeface="Chakra Petch" panose="00000500000000000000" pitchFamily="2" charset="-34"/>
                <a:cs typeface="Chakra Petch" panose="00000500000000000000" pitchFamily="2" charset="-34"/>
              </a:rPr>
              <a:t> k = 5</a:t>
            </a:r>
          </a:p>
        </p:txBody>
      </p:sp>
      <p:sp>
        <p:nvSpPr>
          <p:cNvPr id="14" name="Batch Sel">
            <a:extLst>
              <a:ext uri="{FF2B5EF4-FFF2-40B4-BE49-F238E27FC236}">
                <a16:creationId xmlns:a16="http://schemas.microsoft.com/office/drawing/2014/main" id="{1DC2C85D-36F3-59D9-F947-452A2D1F9CEC}"/>
              </a:ext>
            </a:extLst>
          </p:cNvPr>
          <p:cNvSpPr/>
          <p:nvPr/>
        </p:nvSpPr>
        <p:spPr>
          <a:xfrm>
            <a:off x="3297706" y="656826"/>
            <a:ext cx="2076760" cy="340765"/>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Batch Correction">
            <a:extLst>
              <a:ext uri="{FF2B5EF4-FFF2-40B4-BE49-F238E27FC236}">
                <a16:creationId xmlns:a16="http://schemas.microsoft.com/office/drawing/2014/main" id="{85BB713F-7945-0E44-78F3-447EDAC4E275}"/>
              </a:ext>
            </a:extLst>
          </p:cNvPr>
          <p:cNvSpPr txBox="1">
            <a:spLocks/>
          </p:cNvSpPr>
          <p:nvPr/>
        </p:nvSpPr>
        <p:spPr>
          <a:xfrm>
            <a:off x="3297706"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45" name="Batch Sel">
            <a:extLst>
              <a:ext uri="{FF2B5EF4-FFF2-40B4-BE49-F238E27FC236}">
                <a16:creationId xmlns:a16="http://schemas.microsoft.com/office/drawing/2014/main" id="{22BDE510-11C4-6ED4-BE87-FC530FB2A2BE}"/>
              </a:ext>
            </a:extLst>
          </p:cNvPr>
          <p:cNvSpPr/>
          <p:nvPr/>
        </p:nvSpPr>
        <p:spPr>
          <a:xfrm>
            <a:off x="3832525" y="4804265"/>
            <a:ext cx="2076760" cy="599375"/>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Batch Correction">
            <a:extLst>
              <a:ext uri="{FF2B5EF4-FFF2-40B4-BE49-F238E27FC236}">
                <a16:creationId xmlns:a16="http://schemas.microsoft.com/office/drawing/2014/main" id="{097E1DF0-C814-EC55-936B-CBA0012E8880}"/>
              </a:ext>
            </a:extLst>
          </p:cNvPr>
          <p:cNvSpPr txBox="1">
            <a:spLocks/>
          </p:cNvSpPr>
          <p:nvPr/>
        </p:nvSpPr>
        <p:spPr>
          <a:xfrm>
            <a:off x="3832525" y="4804265"/>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47" name="Title">
            <a:extLst>
              <a:ext uri="{FF2B5EF4-FFF2-40B4-BE49-F238E27FC236}">
                <a16:creationId xmlns:a16="http://schemas.microsoft.com/office/drawing/2014/main" id="{A649AC5C-4FA3-5A36-66F3-CCAA746E4285}"/>
              </a:ext>
            </a:extLst>
          </p:cNvPr>
          <p:cNvSpPr txBox="1">
            <a:spLocks/>
          </p:cNvSpPr>
          <p:nvPr/>
        </p:nvSpPr>
        <p:spPr>
          <a:xfrm>
            <a:off x="3841276" y="5146073"/>
            <a:ext cx="2068010"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QC-RSC</a:t>
            </a:r>
          </a:p>
        </p:txBody>
      </p:sp>
      <p:cxnSp>
        <p:nvCxnSpPr>
          <p:cNvPr id="49" name="Straight Arrow Connector 48">
            <a:extLst>
              <a:ext uri="{FF2B5EF4-FFF2-40B4-BE49-F238E27FC236}">
                <a16:creationId xmlns:a16="http://schemas.microsoft.com/office/drawing/2014/main" id="{7B18D893-B244-FF77-6E6C-977342FAD403}"/>
              </a:ext>
            </a:extLst>
          </p:cNvPr>
          <p:cNvCxnSpPr>
            <a:cxnSpLocks/>
            <a:stCxn id="38" idx="3"/>
            <a:endCxn id="45" idx="1"/>
          </p:cNvCxnSpPr>
          <p:nvPr/>
        </p:nvCxnSpPr>
        <p:spPr>
          <a:xfrm>
            <a:off x="3573843" y="5103953"/>
            <a:ext cx="258682"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52" name="Batch Sel">
            <a:extLst>
              <a:ext uri="{FF2B5EF4-FFF2-40B4-BE49-F238E27FC236}">
                <a16:creationId xmlns:a16="http://schemas.microsoft.com/office/drawing/2014/main" id="{A92AABAA-07CB-D83E-CBFE-6AD1A5EFEA12}"/>
              </a:ext>
            </a:extLst>
          </p:cNvPr>
          <p:cNvSpPr/>
          <p:nvPr/>
        </p:nvSpPr>
        <p:spPr>
          <a:xfrm>
            <a:off x="1785063" y="2687185"/>
            <a:ext cx="2076760" cy="599375"/>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Batch Correction">
            <a:extLst>
              <a:ext uri="{FF2B5EF4-FFF2-40B4-BE49-F238E27FC236}">
                <a16:creationId xmlns:a16="http://schemas.microsoft.com/office/drawing/2014/main" id="{2345C5A8-2009-68BB-F6DC-54183967C181}"/>
              </a:ext>
            </a:extLst>
          </p:cNvPr>
          <p:cNvSpPr txBox="1">
            <a:spLocks/>
          </p:cNvSpPr>
          <p:nvPr/>
        </p:nvSpPr>
        <p:spPr>
          <a:xfrm>
            <a:off x="1785063" y="2687185"/>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54" name="Title">
            <a:extLst>
              <a:ext uri="{FF2B5EF4-FFF2-40B4-BE49-F238E27FC236}">
                <a16:creationId xmlns:a16="http://schemas.microsoft.com/office/drawing/2014/main" id="{AFACF1F5-B224-2055-7D38-12EB0C2A5847}"/>
              </a:ext>
            </a:extLst>
          </p:cNvPr>
          <p:cNvSpPr txBox="1">
            <a:spLocks/>
          </p:cNvSpPr>
          <p:nvPr/>
        </p:nvSpPr>
        <p:spPr>
          <a:xfrm>
            <a:off x="1793814" y="3028993"/>
            <a:ext cx="2068010"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QC-RSC</a:t>
            </a:r>
          </a:p>
        </p:txBody>
      </p:sp>
      <p:cxnSp>
        <p:nvCxnSpPr>
          <p:cNvPr id="32" name="Straight Arrow Connector 31">
            <a:extLst>
              <a:ext uri="{FF2B5EF4-FFF2-40B4-BE49-F238E27FC236}">
                <a16:creationId xmlns:a16="http://schemas.microsoft.com/office/drawing/2014/main" id="{AAB70D82-392F-AEDC-7D26-CDD67918B3B2}"/>
              </a:ext>
            </a:extLst>
          </p:cNvPr>
          <p:cNvCxnSpPr>
            <a:cxnSpLocks/>
            <a:stCxn id="24" idx="0"/>
            <a:endCxn id="54" idx="2"/>
          </p:cNvCxnSpPr>
          <p:nvPr/>
        </p:nvCxnSpPr>
        <p:spPr>
          <a:xfrm flipH="1" flipV="1">
            <a:off x="2827819" y="3287611"/>
            <a:ext cx="5860" cy="25629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40" name="Imputation Sel">
            <a:extLst>
              <a:ext uri="{FF2B5EF4-FFF2-40B4-BE49-F238E27FC236}">
                <a16:creationId xmlns:a16="http://schemas.microsoft.com/office/drawing/2014/main" id="{1E66AC11-F275-B65F-F16E-524BE5BDE500}"/>
              </a:ext>
            </a:extLst>
          </p:cNvPr>
          <p:cNvSpPr/>
          <p:nvPr/>
        </p:nvSpPr>
        <p:spPr>
          <a:xfrm>
            <a:off x="3984657" y="2687185"/>
            <a:ext cx="1484412" cy="599375"/>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mputation">
            <a:extLst>
              <a:ext uri="{FF2B5EF4-FFF2-40B4-BE49-F238E27FC236}">
                <a16:creationId xmlns:a16="http://schemas.microsoft.com/office/drawing/2014/main" id="{CC0FF80E-CF5E-7500-E4C4-426C00617C14}"/>
              </a:ext>
            </a:extLst>
          </p:cNvPr>
          <p:cNvSpPr txBox="1">
            <a:spLocks/>
          </p:cNvSpPr>
          <p:nvPr/>
        </p:nvSpPr>
        <p:spPr>
          <a:xfrm>
            <a:off x="3993407" y="268718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44" name="Title">
            <a:extLst>
              <a:ext uri="{FF2B5EF4-FFF2-40B4-BE49-F238E27FC236}">
                <a16:creationId xmlns:a16="http://schemas.microsoft.com/office/drawing/2014/main" id="{57CF4BAB-9E84-1166-558A-BC575ACE31CF}"/>
              </a:ext>
            </a:extLst>
          </p:cNvPr>
          <p:cNvSpPr txBox="1">
            <a:spLocks/>
          </p:cNvSpPr>
          <p:nvPr/>
        </p:nvSpPr>
        <p:spPr>
          <a:xfrm>
            <a:off x="3984657" y="3027951"/>
            <a:ext cx="1484412"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err="1">
                <a:solidFill>
                  <a:schemeClr val="bg2">
                    <a:lumMod val="75000"/>
                  </a:schemeClr>
                </a:solidFill>
                <a:latin typeface="Chakra Petch" panose="00000500000000000000" pitchFamily="2" charset="-34"/>
                <a:cs typeface="Chakra Petch" panose="00000500000000000000" pitchFamily="2" charset="-34"/>
              </a:rPr>
              <a:t>kNN</a:t>
            </a:r>
            <a:r>
              <a:rPr lang="en-US" sz="1400" dirty="0">
                <a:solidFill>
                  <a:schemeClr val="bg2">
                    <a:lumMod val="75000"/>
                  </a:schemeClr>
                </a:solidFill>
                <a:latin typeface="Chakra Petch" panose="00000500000000000000" pitchFamily="2" charset="-34"/>
                <a:cs typeface="Chakra Petch" panose="00000500000000000000" pitchFamily="2" charset="-34"/>
              </a:rPr>
              <a:t> k = 5</a:t>
            </a:r>
          </a:p>
        </p:txBody>
      </p:sp>
      <p:cxnSp>
        <p:nvCxnSpPr>
          <p:cNvPr id="50" name="Straight Arrow Connector 49">
            <a:extLst>
              <a:ext uri="{FF2B5EF4-FFF2-40B4-BE49-F238E27FC236}">
                <a16:creationId xmlns:a16="http://schemas.microsoft.com/office/drawing/2014/main" id="{30786880-2074-EB21-8273-FFE2E51479A7}"/>
              </a:ext>
            </a:extLst>
          </p:cNvPr>
          <p:cNvCxnSpPr>
            <a:cxnSpLocks/>
            <a:stCxn id="52" idx="3"/>
            <a:endCxn id="40" idx="1"/>
          </p:cNvCxnSpPr>
          <p:nvPr/>
        </p:nvCxnSpPr>
        <p:spPr>
          <a:xfrm>
            <a:off x="3861823" y="2986873"/>
            <a:ext cx="122834"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62" name="Scaling Sel">
            <a:extLst>
              <a:ext uri="{FF2B5EF4-FFF2-40B4-BE49-F238E27FC236}">
                <a16:creationId xmlns:a16="http://schemas.microsoft.com/office/drawing/2014/main" id="{9153DA8E-3ACA-B770-2593-10E9A7B482FD}"/>
              </a:ext>
            </a:extLst>
          </p:cNvPr>
          <p:cNvSpPr/>
          <p:nvPr/>
        </p:nvSpPr>
        <p:spPr>
          <a:xfrm>
            <a:off x="10363391" y="4787493"/>
            <a:ext cx="1226999" cy="617315"/>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Scaling">
            <a:extLst>
              <a:ext uri="{FF2B5EF4-FFF2-40B4-BE49-F238E27FC236}">
                <a16:creationId xmlns:a16="http://schemas.microsoft.com/office/drawing/2014/main" id="{ACFF9A35-084F-14CC-16F5-AEFCA8A58422}"/>
              </a:ext>
            </a:extLst>
          </p:cNvPr>
          <p:cNvSpPr txBox="1">
            <a:spLocks/>
          </p:cNvSpPr>
          <p:nvPr/>
        </p:nvSpPr>
        <p:spPr>
          <a:xfrm>
            <a:off x="10363391" y="4786973"/>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64" name="Transformation Sel">
            <a:extLst>
              <a:ext uri="{FF2B5EF4-FFF2-40B4-BE49-F238E27FC236}">
                <a16:creationId xmlns:a16="http://schemas.microsoft.com/office/drawing/2014/main" id="{0E2B2AAF-5959-4829-24D5-D931E028AFB0}"/>
              </a:ext>
            </a:extLst>
          </p:cNvPr>
          <p:cNvSpPr/>
          <p:nvPr/>
        </p:nvSpPr>
        <p:spPr>
          <a:xfrm>
            <a:off x="7584511" y="2675365"/>
            <a:ext cx="2076760" cy="617316"/>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ransformation">
            <a:extLst>
              <a:ext uri="{FF2B5EF4-FFF2-40B4-BE49-F238E27FC236}">
                <a16:creationId xmlns:a16="http://schemas.microsoft.com/office/drawing/2014/main" id="{CDDEF7B4-1469-FCC6-5B37-BFACDA0A99EC}"/>
              </a:ext>
            </a:extLst>
          </p:cNvPr>
          <p:cNvSpPr txBox="1">
            <a:spLocks/>
          </p:cNvSpPr>
          <p:nvPr/>
        </p:nvSpPr>
        <p:spPr>
          <a:xfrm>
            <a:off x="7584511" y="267536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66" name="Normalization Sel">
            <a:extLst>
              <a:ext uri="{FF2B5EF4-FFF2-40B4-BE49-F238E27FC236}">
                <a16:creationId xmlns:a16="http://schemas.microsoft.com/office/drawing/2014/main" id="{49370786-DBF9-B7DC-FB33-D6CDEB25E6A3}"/>
              </a:ext>
            </a:extLst>
          </p:cNvPr>
          <p:cNvSpPr/>
          <p:nvPr/>
        </p:nvSpPr>
        <p:spPr>
          <a:xfrm>
            <a:off x="6085570" y="4793289"/>
            <a:ext cx="1853456" cy="617316"/>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Normalization">
            <a:extLst>
              <a:ext uri="{FF2B5EF4-FFF2-40B4-BE49-F238E27FC236}">
                <a16:creationId xmlns:a16="http://schemas.microsoft.com/office/drawing/2014/main" id="{F38E1DED-8D6B-2BB0-3E66-3C4715E5ED5E}"/>
              </a:ext>
            </a:extLst>
          </p:cNvPr>
          <p:cNvSpPr txBox="1">
            <a:spLocks/>
          </p:cNvSpPr>
          <p:nvPr/>
        </p:nvSpPr>
        <p:spPr>
          <a:xfrm>
            <a:off x="6085570" y="4793289"/>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68" name="Title">
            <a:extLst>
              <a:ext uri="{FF2B5EF4-FFF2-40B4-BE49-F238E27FC236}">
                <a16:creationId xmlns:a16="http://schemas.microsoft.com/office/drawing/2014/main" id="{41EA611F-0116-5F8C-D71B-4F3AFD7E7D38}"/>
              </a:ext>
            </a:extLst>
          </p:cNvPr>
          <p:cNvSpPr txBox="1">
            <a:spLocks/>
          </p:cNvSpPr>
          <p:nvPr/>
        </p:nvSpPr>
        <p:spPr>
          <a:xfrm>
            <a:off x="6081785" y="5134054"/>
            <a:ext cx="1862206"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ISN = Creatine</a:t>
            </a:r>
          </a:p>
        </p:txBody>
      </p:sp>
      <p:sp>
        <p:nvSpPr>
          <p:cNvPr id="69" name="Title">
            <a:extLst>
              <a:ext uri="{FF2B5EF4-FFF2-40B4-BE49-F238E27FC236}">
                <a16:creationId xmlns:a16="http://schemas.microsoft.com/office/drawing/2014/main" id="{F0F35A8C-905C-85BD-6FB7-B5AF21C329CA}"/>
              </a:ext>
            </a:extLst>
          </p:cNvPr>
          <p:cNvSpPr txBox="1">
            <a:spLocks/>
          </p:cNvSpPr>
          <p:nvPr/>
        </p:nvSpPr>
        <p:spPr>
          <a:xfrm>
            <a:off x="7584511" y="3016131"/>
            <a:ext cx="2076760"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Log</a:t>
            </a:r>
          </a:p>
        </p:txBody>
      </p:sp>
      <p:sp>
        <p:nvSpPr>
          <p:cNvPr id="70" name="Title">
            <a:extLst>
              <a:ext uri="{FF2B5EF4-FFF2-40B4-BE49-F238E27FC236}">
                <a16:creationId xmlns:a16="http://schemas.microsoft.com/office/drawing/2014/main" id="{1E5AB40C-3113-CF5B-5A64-1A5310D57B59}"/>
              </a:ext>
            </a:extLst>
          </p:cNvPr>
          <p:cNvSpPr txBox="1">
            <a:spLocks/>
          </p:cNvSpPr>
          <p:nvPr/>
        </p:nvSpPr>
        <p:spPr>
          <a:xfrm>
            <a:off x="10372141" y="5128259"/>
            <a:ext cx="1218249"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Autoscaling</a:t>
            </a:r>
          </a:p>
        </p:txBody>
      </p:sp>
      <p:sp>
        <p:nvSpPr>
          <p:cNvPr id="71" name="Scaling Sel">
            <a:extLst>
              <a:ext uri="{FF2B5EF4-FFF2-40B4-BE49-F238E27FC236}">
                <a16:creationId xmlns:a16="http://schemas.microsoft.com/office/drawing/2014/main" id="{3077A62B-1DEE-4887-A928-B81B4AE2BB7D}"/>
              </a:ext>
            </a:extLst>
          </p:cNvPr>
          <p:cNvSpPr/>
          <p:nvPr/>
        </p:nvSpPr>
        <p:spPr>
          <a:xfrm>
            <a:off x="9806006" y="2676123"/>
            <a:ext cx="1226999" cy="617315"/>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Scaling">
            <a:extLst>
              <a:ext uri="{FF2B5EF4-FFF2-40B4-BE49-F238E27FC236}">
                <a16:creationId xmlns:a16="http://schemas.microsoft.com/office/drawing/2014/main" id="{E2A0843D-F3C5-953B-8DFF-A33EAD429140}"/>
              </a:ext>
            </a:extLst>
          </p:cNvPr>
          <p:cNvSpPr txBox="1">
            <a:spLocks/>
          </p:cNvSpPr>
          <p:nvPr/>
        </p:nvSpPr>
        <p:spPr>
          <a:xfrm>
            <a:off x="9806006" y="2675603"/>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73" name="Transformation Sel">
            <a:extLst>
              <a:ext uri="{FF2B5EF4-FFF2-40B4-BE49-F238E27FC236}">
                <a16:creationId xmlns:a16="http://schemas.microsoft.com/office/drawing/2014/main" id="{433F9990-B4C5-01CC-999C-AF94DE599048}"/>
              </a:ext>
            </a:extLst>
          </p:cNvPr>
          <p:cNvSpPr/>
          <p:nvPr/>
        </p:nvSpPr>
        <p:spPr>
          <a:xfrm>
            <a:off x="8115311" y="4792245"/>
            <a:ext cx="2076760" cy="617316"/>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ransformation">
            <a:extLst>
              <a:ext uri="{FF2B5EF4-FFF2-40B4-BE49-F238E27FC236}">
                <a16:creationId xmlns:a16="http://schemas.microsoft.com/office/drawing/2014/main" id="{E1ECD6A4-266F-765D-07A0-27634BEBCA2F}"/>
              </a:ext>
            </a:extLst>
          </p:cNvPr>
          <p:cNvSpPr txBox="1">
            <a:spLocks/>
          </p:cNvSpPr>
          <p:nvPr/>
        </p:nvSpPr>
        <p:spPr>
          <a:xfrm>
            <a:off x="8115311" y="479224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75" name="Normalization Sel">
            <a:extLst>
              <a:ext uri="{FF2B5EF4-FFF2-40B4-BE49-F238E27FC236}">
                <a16:creationId xmlns:a16="http://schemas.microsoft.com/office/drawing/2014/main" id="{E51CF711-2F83-2576-7899-DF644E50F60B}"/>
              </a:ext>
            </a:extLst>
          </p:cNvPr>
          <p:cNvSpPr/>
          <p:nvPr/>
        </p:nvSpPr>
        <p:spPr>
          <a:xfrm>
            <a:off x="5595687" y="2684889"/>
            <a:ext cx="1853456" cy="601116"/>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Normalization">
            <a:extLst>
              <a:ext uri="{FF2B5EF4-FFF2-40B4-BE49-F238E27FC236}">
                <a16:creationId xmlns:a16="http://schemas.microsoft.com/office/drawing/2014/main" id="{756A7E29-889D-A939-1B6B-FF1DE550931C}"/>
              </a:ext>
            </a:extLst>
          </p:cNvPr>
          <p:cNvSpPr txBox="1">
            <a:spLocks/>
          </p:cNvSpPr>
          <p:nvPr/>
        </p:nvSpPr>
        <p:spPr>
          <a:xfrm>
            <a:off x="5595687" y="2677659"/>
            <a:ext cx="1853456" cy="33283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77" name="Title">
            <a:extLst>
              <a:ext uri="{FF2B5EF4-FFF2-40B4-BE49-F238E27FC236}">
                <a16:creationId xmlns:a16="http://schemas.microsoft.com/office/drawing/2014/main" id="{12FA6C86-9879-7D8C-FCB2-739F487F8861}"/>
              </a:ext>
            </a:extLst>
          </p:cNvPr>
          <p:cNvSpPr txBox="1">
            <a:spLocks/>
          </p:cNvSpPr>
          <p:nvPr/>
        </p:nvSpPr>
        <p:spPr>
          <a:xfrm>
            <a:off x="5591902" y="3016711"/>
            <a:ext cx="1862206" cy="269294"/>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ISN = Creatine</a:t>
            </a:r>
          </a:p>
        </p:txBody>
      </p:sp>
      <p:sp>
        <p:nvSpPr>
          <p:cNvPr id="78" name="Title">
            <a:extLst>
              <a:ext uri="{FF2B5EF4-FFF2-40B4-BE49-F238E27FC236}">
                <a16:creationId xmlns:a16="http://schemas.microsoft.com/office/drawing/2014/main" id="{48663300-18F5-A4D0-6940-D75389E9FB5E}"/>
              </a:ext>
            </a:extLst>
          </p:cNvPr>
          <p:cNvSpPr txBox="1">
            <a:spLocks/>
          </p:cNvSpPr>
          <p:nvPr/>
        </p:nvSpPr>
        <p:spPr>
          <a:xfrm>
            <a:off x="8115311" y="5133011"/>
            <a:ext cx="2076760"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Log</a:t>
            </a:r>
          </a:p>
        </p:txBody>
      </p:sp>
      <p:sp>
        <p:nvSpPr>
          <p:cNvPr id="79" name="Title">
            <a:extLst>
              <a:ext uri="{FF2B5EF4-FFF2-40B4-BE49-F238E27FC236}">
                <a16:creationId xmlns:a16="http://schemas.microsoft.com/office/drawing/2014/main" id="{C7D0C7C6-8C15-75A2-47B5-2FC3DF782748}"/>
              </a:ext>
            </a:extLst>
          </p:cNvPr>
          <p:cNvSpPr txBox="1">
            <a:spLocks/>
          </p:cNvSpPr>
          <p:nvPr/>
        </p:nvSpPr>
        <p:spPr>
          <a:xfrm>
            <a:off x="9814756" y="3016889"/>
            <a:ext cx="1218249"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Autoscaling</a:t>
            </a:r>
          </a:p>
        </p:txBody>
      </p:sp>
      <p:cxnSp>
        <p:nvCxnSpPr>
          <p:cNvPr id="34" name="Straight Arrow Connector 33">
            <a:extLst>
              <a:ext uri="{FF2B5EF4-FFF2-40B4-BE49-F238E27FC236}">
                <a16:creationId xmlns:a16="http://schemas.microsoft.com/office/drawing/2014/main" id="{B6E1264E-5F53-5A27-024D-E0C08FBD6EA9}"/>
              </a:ext>
            </a:extLst>
          </p:cNvPr>
          <p:cNvCxnSpPr>
            <a:cxnSpLocks/>
            <a:stCxn id="40" idx="3"/>
            <a:endCxn id="75" idx="1"/>
          </p:cNvCxnSpPr>
          <p:nvPr/>
        </p:nvCxnSpPr>
        <p:spPr>
          <a:xfrm flipV="1">
            <a:off x="5469069" y="2985447"/>
            <a:ext cx="126618" cy="142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8F357CD2-87D5-7678-B509-E342C72A613D}"/>
              </a:ext>
            </a:extLst>
          </p:cNvPr>
          <p:cNvCxnSpPr>
            <a:cxnSpLocks/>
            <a:stCxn id="45" idx="3"/>
            <a:endCxn id="66" idx="1"/>
          </p:cNvCxnSpPr>
          <p:nvPr/>
        </p:nvCxnSpPr>
        <p:spPr>
          <a:xfrm flipV="1">
            <a:off x="5909285" y="5101947"/>
            <a:ext cx="176285" cy="200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6281B032-2371-ACAF-05EA-BA5991EC17A9}"/>
              </a:ext>
            </a:extLst>
          </p:cNvPr>
          <p:cNvCxnSpPr>
            <a:cxnSpLocks/>
            <a:stCxn id="75" idx="3"/>
            <a:endCxn id="64" idx="1"/>
          </p:cNvCxnSpPr>
          <p:nvPr/>
        </p:nvCxnSpPr>
        <p:spPr>
          <a:xfrm flipV="1">
            <a:off x="7449143" y="2984023"/>
            <a:ext cx="135368" cy="142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a16="http://schemas.microsoft.com/office/drawing/2014/main" id="{AF903758-D4A5-8266-F532-683D4B1A9813}"/>
              </a:ext>
            </a:extLst>
          </p:cNvPr>
          <p:cNvCxnSpPr>
            <a:cxnSpLocks/>
            <a:stCxn id="66" idx="3"/>
            <a:endCxn id="73" idx="1"/>
          </p:cNvCxnSpPr>
          <p:nvPr/>
        </p:nvCxnSpPr>
        <p:spPr>
          <a:xfrm flipV="1">
            <a:off x="7939026" y="5100903"/>
            <a:ext cx="176285" cy="104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7C82E9AC-2C57-7AE5-63D6-ACCBDFE1CB42}"/>
              </a:ext>
            </a:extLst>
          </p:cNvPr>
          <p:cNvCxnSpPr>
            <a:cxnSpLocks/>
            <a:stCxn id="73" idx="3"/>
            <a:endCxn id="62" idx="1"/>
          </p:cNvCxnSpPr>
          <p:nvPr/>
        </p:nvCxnSpPr>
        <p:spPr>
          <a:xfrm flipV="1">
            <a:off x="10192071" y="5096151"/>
            <a:ext cx="171320" cy="4752"/>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694AB7E9-581A-DACE-16F6-62FFDC505388}"/>
              </a:ext>
            </a:extLst>
          </p:cNvPr>
          <p:cNvCxnSpPr>
            <a:cxnSpLocks/>
            <a:stCxn id="64" idx="3"/>
            <a:endCxn id="71" idx="1"/>
          </p:cNvCxnSpPr>
          <p:nvPr/>
        </p:nvCxnSpPr>
        <p:spPr>
          <a:xfrm>
            <a:off x="9661271" y="2984023"/>
            <a:ext cx="144735" cy="75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F06BCE46-F7B8-F37C-4F3A-984A11956DAA}"/>
              </a:ext>
            </a:extLst>
          </p:cNvPr>
          <p:cNvCxnSpPr>
            <a:cxnSpLocks/>
            <a:stCxn id="53" idx="0"/>
            <a:endCxn id="55" idx="2"/>
          </p:cNvCxnSpPr>
          <p:nvPr/>
        </p:nvCxnSpPr>
        <p:spPr>
          <a:xfrm flipH="1" flipV="1">
            <a:off x="2821312" y="2426799"/>
            <a:ext cx="2131" cy="26038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42" name="Imputation Sel">
            <a:extLst>
              <a:ext uri="{FF2B5EF4-FFF2-40B4-BE49-F238E27FC236}">
                <a16:creationId xmlns:a16="http://schemas.microsoft.com/office/drawing/2014/main" id="{994E051C-9EB7-2A38-8D98-F3B7FB7435F6}"/>
              </a:ext>
            </a:extLst>
          </p:cNvPr>
          <p:cNvSpPr/>
          <p:nvPr/>
        </p:nvSpPr>
        <p:spPr>
          <a:xfrm>
            <a:off x="2079106" y="1827415"/>
            <a:ext cx="1484412" cy="599375"/>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Imputation">
            <a:extLst>
              <a:ext uri="{FF2B5EF4-FFF2-40B4-BE49-F238E27FC236}">
                <a16:creationId xmlns:a16="http://schemas.microsoft.com/office/drawing/2014/main" id="{B57D3C7A-CCE3-2052-4702-DB717A46C16A}"/>
              </a:ext>
            </a:extLst>
          </p:cNvPr>
          <p:cNvSpPr txBox="1">
            <a:spLocks/>
          </p:cNvSpPr>
          <p:nvPr/>
        </p:nvSpPr>
        <p:spPr>
          <a:xfrm>
            <a:off x="2087856" y="182741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55" name="Title">
            <a:extLst>
              <a:ext uri="{FF2B5EF4-FFF2-40B4-BE49-F238E27FC236}">
                <a16:creationId xmlns:a16="http://schemas.microsoft.com/office/drawing/2014/main" id="{25DB28EA-1C03-257D-A162-DF5E4D06C027}"/>
              </a:ext>
            </a:extLst>
          </p:cNvPr>
          <p:cNvSpPr txBox="1">
            <a:spLocks/>
          </p:cNvSpPr>
          <p:nvPr/>
        </p:nvSpPr>
        <p:spPr>
          <a:xfrm>
            <a:off x="2079106" y="2168181"/>
            <a:ext cx="1484412"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2">
                    <a:lumMod val="75000"/>
                  </a:schemeClr>
                </a:solidFill>
                <a:latin typeface="Chakra Petch" panose="00000500000000000000" pitchFamily="2" charset="-34"/>
                <a:cs typeface="Chakra Petch" panose="00000500000000000000" pitchFamily="2" charset="-34"/>
              </a:rPr>
              <a:t>RF</a:t>
            </a:r>
          </a:p>
        </p:txBody>
      </p:sp>
      <p:sp>
        <p:nvSpPr>
          <p:cNvPr id="56" name="Transformation Sel">
            <a:extLst>
              <a:ext uri="{FF2B5EF4-FFF2-40B4-BE49-F238E27FC236}">
                <a16:creationId xmlns:a16="http://schemas.microsoft.com/office/drawing/2014/main" id="{AE3CA79E-6CAC-0429-2348-3AA2817EBD14}"/>
              </a:ext>
            </a:extLst>
          </p:cNvPr>
          <p:cNvSpPr/>
          <p:nvPr/>
        </p:nvSpPr>
        <p:spPr>
          <a:xfrm>
            <a:off x="5678960" y="1815595"/>
            <a:ext cx="2076760" cy="617316"/>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ransformation">
            <a:extLst>
              <a:ext uri="{FF2B5EF4-FFF2-40B4-BE49-F238E27FC236}">
                <a16:creationId xmlns:a16="http://schemas.microsoft.com/office/drawing/2014/main" id="{B71B71D4-96B4-390A-04D8-1ABB35D178A7}"/>
              </a:ext>
            </a:extLst>
          </p:cNvPr>
          <p:cNvSpPr txBox="1">
            <a:spLocks/>
          </p:cNvSpPr>
          <p:nvPr/>
        </p:nvSpPr>
        <p:spPr>
          <a:xfrm>
            <a:off x="5678960" y="181559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58" name="Title">
            <a:extLst>
              <a:ext uri="{FF2B5EF4-FFF2-40B4-BE49-F238E27FC236}">
                <a16:creationId xmlns:a16="http://schemas.microsoft.com/office/drawing/2014/main" id="{6E7DF68E-3255-391E-03DA-4D89EC877F70}"/>
              </a:ext>
            </a:extLst>
          </p:cNvPr>
          <p:cNvSpPr txBox="1">
            <a:spLocks/>
          </p:cNvSpPr>
          <p:nvPr/>
        </p:nvSpPr>
        <p:spPr>
          <a:xfrm>
            <a:off x="5678960" y="2156361"/>
            <a:ext cx="2076760"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Log</a:t>
            </a:r>
          </a:p>
        </p:txBody>
      </p:sp>
      <p:sp>
        <p:nvSpPr>
          <p:cNvPr id="59" name="Scaling Sel">
            <a:extLst>
              <a:ext uri="{FF2B5EF4-FFF2-40B4-BE49-F238E27FC236}">
                <a16:creationId xmlns:a16="http://schemas.microsoft.com/office/drawing/2014/main" id="{DED018EA-9C23-A527-BBDA-390C214297F1}"/>
              </a:ext>
            </a:extLst>
          </p:cNvPr>
          <p:cNvSpPr/>
          <p:nvPr/>
        </p:nvSpPr>
        <p:spPr>
          <a:xfrm>
            <a:off x="7900455" y="1816353"/>
            <a:ext cx="1226999" cy="617315"/>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Scaling">
            <a:extLst>
              <a:ext uri="{FF2B5EF4-FFF2-40B4-BE49-F238E27FC236}">
                <a16:creationId xmlns:a16="http://schemas.microsoft.com/office/drawing/2014/main" id="{2F8D8AEF-3623-8AB5-DF8A-D4B7764FCE45}"/>
              </a:ext>
            </a:extLst>
          </p:cNvPr>
          <p:cNvSpPr txBox="1">
            <a:spLocks/>
          </p:cNvSpPr>
          <p:nvPr/>
        </p:nvSpPr>
        <p:spPr>
          <a:xfrm>
            <a:off x="7900455" y="1815833"/>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61" name="Normalization Sel">
            <a:extLst>
              <a:ext uri="{FF2B5EF4-FFF2-40B4-BE49-F238E27FC236}">
                <a16:creationId xmlns:a16="http://schemas.microsoft.com/office/drawing/2014/main" id="{D9A40ADA-5FC0-48B8-34A3-73C8A3DD75F1}"/>
              </a:ext>
            </a:extLst>
          </p:cNvPr>
          <p:cNvSpPr/>
          <p:nvPr/>
        </p:nvSpPr>
        <p:spPr>
          <a:xfrm>
            <a:off x="3690136" y="1825119"/>
            <a:ext cx="1853456" cy="601116"/>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Normalization">
            <a:extLst>
              <a:ext uri="{FF2B5EF4-FFF2-40B4-BE49-F238E27FC236}">
                <a16:creationId xmlns:a16="http://schemas.microsoft.com/office/drawing/2014/main" id="{40C4AF2F-8015-9E4C-B7B7-B8A62CFC0408}"/>
              </a:ext>
            </a:extLst>
          </p:cNvPr>
          <p:cNvSpPr txBox="1">
            <a:spLocks/>
          </p:cNvSpPr>
          <p:nvPr/>
        </p:nvSpPr>
        <p:spPr>
          <a:xfrm>
            <a:off x="3690136" y="1817889"/>
            <a:ext cx="1853456" cy="33283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81" name="Title">
            <a:extLst>
              <a:ext uri="{FF2B5EF4-FFF2-40B4-BE49-F238E27FC236}">
                <a16:creationId xmlns:a16="http://schemas.microsoft.com/office/drawing/2014/main" id="{905B0CC2-4F3B-BBA0-559A-D365B70796CF}"/>
              </a:ext>
            </a:extLst>
          </p:cNvPr>
          <p:cNvSpPr txBox="1">
            <a:spLocks/>
          </p:cNvSpPr>
          <p:nvPr/>
        </p:nvSpPr>
        <p:spPr>
          <a:xfrm>
            <a:off x="3686351" y="2156941"/>
            <a:ext cx="1862206" cy="269294"/>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ISN = Creatine</a:t>
            </a:r>
          </a:p>
        </p:txBody>
      </p:sp>
      <p:sp>
        <p:nvSpPr>
          <p:cNvPr id="82" name="Title">
            <a:extLst>
              <a:ext uri="{FF2B5EF4-FFF2-40B4-BE49-F238E27FC236}">
                <a16:creationId xmlns:a16="http://schemas.microsoft.com/office/drawing/2014/main" id="{DFFE9FB5-237F-3892-6A0D-8EC6B94B18D3}"/>
              </a:ext>
            </a:extLst>
          </p:cNvPr>
          <p:cNvSpPr txBox="1">
            <a:spLocks/>
          </p:cNvSpPr>
          <p:nvPr/>
        </p:nvSpPr>
        <p:spPr>
          <a:xfrm>
            <a:off x="7909205" y="2157119"/>
            <a:ext cx="1218249"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Autoscaling</a:t>
            </a:r>
          </a:p>
        </p:txBody>
      </p:sp>
      <p:cxnSp>
        <p:nvCxnSpPr>
          <p:cNvPr id="83" name="Straight Arrow Connector 82">
            <a:extLst>
              <a:ext uri="{FF2B5EF4-FFF2-40B4-BE49-F238E27FC236}">
                <a16:creationId xmlns:a16="http://schemas.microsoft.com/office/drawing/2014/main" id="{1C87DBEA-3D08-7D26-B09A-8530B9D71B64}"/>
              </a:ext>
            </a:extLst>
          </p:cNvPr>
          <p:cNvCxnSpPr>
            <a:cxnSpLocks/>
            <a:stCxn id="42" idx="3"/>
            <a:endCxn id="61" idx="1"/>
          </p:cNvCxnSpPr>
          <p:nvPr/>
        </p:nvCxnSpPr>
        <p:spPr>
          <a:xfrm flipV="1">
            <a:off x="3563518" y="2125677"/>
            <a:ext cx="126618" cy="142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8F6E1EBF-6F2D-6816-58C7-426EBB740FDF}"/>
              </a:ext>
            </a:extLst>
          </p:cNvPr>
          <p:cNvCxnSpPr>
            <a:cxnSpLocks/>
            <a:stCxn id="61" idx="3"/>
            <a:endCxn id="56" idx="1"/>
          </p:cNvCxnSpPr>
          <p:nvPr/>
        </p:nvCxnSpPr>
        <p:spPr>
          <a:xfrm flipV="1">
            <a:off x="5543592" y="2124253"/>
            <a:ext cx="135368" cy="142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ED7A91E4-90DC-68F7-F410-AD55F0951B10}"/>
              </a:ext>
            </a:extLst>
          </p:cNvPr>
          <p:cNvCxnSpPr>
            <a:cxnSpLocks/>
            <a:stCxn id="56" idx="3"/>
            <a:endCxn id="59" idx="1"/>
          </p:cNvCxnSpPr>
          <p:nvPr/>
        </p:nvCxnSpPr>
        <p:spPr>
          <a:xfrm>
            <a:off x="7755720" y="2124253"/>
            <a:ext cx="144735" cy="75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6128921"/>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metaboPipe image">
            <a:extLst>
              <a:ext uri="{FF2B5EF4-FFF2-40B4-BE49-F238E27FC236}">
                <a16:creationId xmlns:a16="http://schemas.microsoft.com/office/drawing/2014/main" id="{21C13FC0-C1D2-6BFB-52C1-84261C652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99879" y="5514975"/>
            <a:ext cx="1087346" cy="1247775"/>
          </a:xfrm>
          <a:prstGeom prst="rect">
            <a:avLst/>
          </a:prstGeom>
        </p:spPr>
      </p:pic>
      <p:sp>
        <p:nvSpPr>
          <p:cNvPr id="28" name="Title">
            <a:extLst>
              <a:ext uri="{FF2B5EF4-FFF2-40B4-BE49-F238E27FC236}">
                <a16:creationId xmlns:a16="http://schemas.microsoft.com/office/drawing/2014/main" id="{CB680189-7E07-2E9E-B1C4-D88AD98C83E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Results</a:t>
            </a:r>
          </a:p>
        </p:txBody>
      </p:sp>
      <p:sp>
        <p:nvSpPr>
          <p:cNvPr id="30" name="Scaling Sel">
            <a:extLst>
              <a:ext uri="{FF2B5EF4-FFF2-40B4-BE49-F238E27FC236}">
                <a16:creationId xmlns:a16="http://schemas.microsoft.com/office/drawing/2014/main" id="{CF88A057-45E2-BFB6-115E-33086B286DBA}"/>
              </a:ext>
            </a:extLst>
          </p:cNvPr>
          <p:cNvSpPr/>
          <p:nvPr/>
        </p:nvSpPr>
        <p:spPr>
          <a:xfrm>
            <a:off x="9806006" y="656825"/>
            <a:ext cx="1226999" cy="340765"/>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caling">
            <a:extLst>
              <a:ext uri="{FF2B5EF4-FFF2-40B4-BE49-F238E27FC236}">
                <a16:creationId xmlns:a16="http://schemas.microsoft.com/office/drawing/2014/main" id="{94160735-FB48-B5C1-478E-1826C95009F3}"/>
              </a:ext>
            </a:extLst>
          </p:cNvPr>
          <p:cNvSpPr txBox="1">
            <a:spLocks/>
          </p:cNvSpPr>
          <p:nvPr/>
        </p:nvSpPr>
        <p:spPr>
          <a:xfrm>
            <a:off x="9806006" y="656305"/>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26" name="Transformation Sel">
            <a:extLst>
              <a:ext uri="{FF2B5EF4-FFF2-40B4-BE49-F238E27FC236}">
                <a16:creationId xmlns:a16="http://schemas.microsoft.com/office/drawing/2014/main" id="{4BE64C53-D6FE-079A-C99D-3D0637B8DB5F}"/>
              </a:ext>
            </a:extLst>
          </p:cNvPr>
          <p:cNvSpPr/>
          <p:nvPr/>
        </p:nvSpPr>
        <p:spPr>
          <a:xfrm>
            <a:off x="7562138" y="656825"/>
            <a:ext cx="2076760" cy="340765"/>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ansformation">
            <a:extLst>
              <a:ext uri="{FF2B5EF4-FFF2-40B4-BE49-F238E27FC236}">
                <a16:creationId xmlns:a16="http://schemas.microsoft.com/office/drawing/2014/main" id="{D7CE8F93-1826-913E-7C00-0F1354731329}"/>
              </a:ext>
            </a:extLst>
          </p:cNvPr>
          <p:cNvSpPr txBox="1">
            <a:spLocks/>
          </p:cNvSpPr>
          <p:nvPr/>
        </p:nvSpPr>
        <p:spPr>
          <a:xfrm>
            <a:off x="7562138"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17" name="Normalization Sel">
            <a:extLst>
              <a:ext uri="{FF2B5EF4-FFF2-40B4-BE49-F238E27FC236}">
                <a16:creationId xmlns:a16="http://schemas.microsoft.com/office/drawing/2014/main" id="{C0C7B49C-3BA3-6121-02EE-F63640FE14C1}"/>
              </a:ext>
            </a:extLst>
          </p:cNvPr>
          <p:cNvSpPr/>
          <p:nvPr/>
        </p:nvSpPr>
        <p:spPr>
          <a:xfrm>
            <a:off x="5541574" y="656826"/>
            <a:ext cx="1853456" cy="340765"/>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rmalization">
            <a:extLst>
              <a:ext uri="{FF2B5EF4-FFF2-40B4-BE49-F238E27FC236}">
                <a16:creationId xmlns:a16="http://schemas.microsoft.com/office/drawing/2014/main" id="{EDD307DC-E534-0184-28C7-51B04952589E}"/>
              </a:ext>
            </a:extLst>
          </p:cNvPr>
          <p:cNvSpPr txBox="1">
            <a:spLocks/>
          </p:cNvSpPr>
          <p:nvPr/>
        </p:nvSpPr>
        <p:spPr>
          <a:xfrm>
            <a:off x="5541574" y="656826"/>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5" name="Imputation Sel">
            <a:extLst>
              <a:ext uri="{FF2B5EF4-FFF2-40B4-BE49-F238E27FC236}">
                <a16:creationId xmlns:a16="http://schemas.microsoft.com/office/drawing/2014/main" id="{0DAE1EA2-3D70-CECB-FEF7-095CBA5AD27A}"/>
              </a:ext>
            </a:extLst>
          </p:cNvPr>
          <p:cNvSpPr/>
          <p:nvPr/>
        </p:nvSpPr>
        <p:spPr>
          <a:xfrm>
            <a:off x="1646186" y="656826"/>
            <a:ext cx="1484412" cy="340766"/>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mputation">
            <a:extLst>
              <a:ext uri="{FF2B5EF4-FFF2-40B4-BE49-F238E27FC236}">
                <a16:creationId xmlns:a16="http://schemas.microsoft.com/office/drawing/2014/main" id="{2110ED6B-7C09-1B74-F464-3EC1FFD6C9C9}"/>
              </a:ext>
            </a:extLst>
          </p:cNvPr>
          <p:cNvSpPr txBox="1">
            <a:spLocks/>
          </p:cNvSpPr>
          <p:nvPr/>
        </p:nvSpPr>
        <p:spPr>
          <a:xfrm>
            <a:off x="1654936" y="65682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13" name="Filtering Sel">
            <a:extLst>
              <a:ext uri="{FF2B5EF4-FFF2-40B4-BE49-F238E27FC236}">
                <a16:creationId xmlns:a16="http://schemas.microsoft.com/office/drawing/2014/main" id="{DF0DF8CC-6464-CDE2-F8B6-BF8366C617F4}"/>
              </a:ext>
            </a:extLst>
          </p:cNvPr>
          <p:cNvSpPr/>
          <p:nvPr/>
        </p:nvSpPr>
        <p:spPr>
          <a:xfrm>
            <a:off x="167109" y="655784"/>
            <a:ext cx="1311969" cy="341807"/>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iltering">
            <a:extLst>
              <a:ext uri="{FF2B5EF4-FFF2-40B4-BE49-F238E27FC236}">
                <a16:creationId xmlns:a16="http://schemas.microsoft.com/office/drawing/2014/main" id="{D30C6BD6-9535-F357-FE7D-646D083EB8EB}"/>
              </a:ext>
            </a:extLst>
          </p:cNvPr>
          <p:cNvSpPr txBox="1">
            <a:spLocks/>
          </p:cNvSpPr>
          <p:nvPr/>
        </p:nvSpPr>
        <p:spPr>
          <a:xfrm>
            <a:off x="167109" y="656826"/>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pic>
        <p:nvPicPr>
          <p:cNvPr id="3" name="Graphic 2" descr="Database with solid fill">
            <a:extLst>
              <a:ext uri="{FF2B5EF4-FFF2-40B4-BE49-F238E27FC236}">
                <a16:creationId xmlns:a16="http://schemas.microsoft.com/office/drawing/2014/main" id="{9760A26E-E8F5-B141-148C-F181BF8208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3057" y="3503757"/>
            <a:ext cx="914400" cy="914400"/>
          </a:xfrm>
          <a:prstGeom prst="rect">
            <a:avLst/>
          </a:prstGeom>
        </p:spPr>
      </p:pic>
      <p:pic>
        <p:nvPicPr>
          <p:cNvPr id="48" name="Graphic 47" descr="Rectangular Prism with solid fill">
            <a:extLst>
              <a:ext uri="{FF2B5EF4-FFF2-40B4-BE49-F238E27FC236}">
                <a16:creationId xmlns:a16="http://schemas.microsoft.com/office/drawing/2014/main" id="{B7EB43D6-DA6D-48A0-C230-FDAB7113171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977467" y="1998320"/>
            <a:ext cx="914400" cy="914400"/>
          </a:xfrm>
          <a:prstGeom prst="rect">
            <a:avLst/>
          </a:prstGeom>
        </p:spPr>
      </p:pic>
      <p:grpSp>
        <p:nvGrpSpPr>
          <p:cNvPr id="8" name="CreateDE">
            <a:extLst>
              <a:ext uri="{FF2B5EF4-FFF2-40B4-BE49-F238E27FC236}">
                <a16:creationId xmlns:a16="http://schemas.microsoft.com/office/drawing/2014/main" id="{611AA05A-1E27-A756-7CC1-7DC390842D1C}"/>
              </a:ext>
            </a:extLst>
          </p:cNvPr>
          <p:cNvGrpSpPr/>
          <p:nvPr/>
        </p:nvGrpSpPr>
        <p:grpSpPr>
          <a:xfrm>
            <a:off x="799628" y="3619149"/>
            <a:ext cx="1264238" cy="683617"/>
            <a:chOff x="5541574" y="1748233"/>
            <a:chExt cx="1264238" cy="683617"/>
          </a:xfrm>
        </p:grpSpPr>
        <p:sp>
          <p:nvSpPr>
            <p:cNvPr id="2" name="Utils Sel">
              <a:extLst>
                <a:ext uri="{FF2B5EF4-FFF2-40B4-BE49-F238E27FC236}">
                  <a16:creationId xmlns:a16="http://schemas.microsoft.com/office/drawing/2014/main" id="{EEDE7BB7-2B32-903A-3763-D56AEB0A5AB6}"/>
                </a:ext>
              </a:extLst>
            </p:cNvPr>
            <p:cNvSpPr/>
            <p:nvPr/>
          </p:nvSpPr>
          <p:spPr>
            <a:xfrm>
              <a:off x="5541574" y="1748233"/>
              <a:ext cx="1264238" cy="683617"/>
            </a:xfrm>
            <a:prstGeom prst="round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Utils">
              <a:extLst>
                <a:ext uri="{FF2B5EF4-FFF2-40B4-BE49-F238E27FC236}">
                  <a16:creationId xmlns:a16="http://schemas.microsoft.com/office/drawing/2014/main" id="{C2CF5E00-3798-ED98-781C-0647B1B3BD3F}"/>
                </a:ext>
              </a:extLst>
            </p:cNvPr>
            <p:cNvSpPr txBox="1">
              <a:spLocks/>
            </p:cNvSpPr>
            <p:nvPr/>
          </p:nvSpPr>
          <p:spPr>
            <a:xfrm>
              <a:off x="5766166" y="1748234"/>
              <a:ext cx="815055"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Utils</a:t>
              </a:r>
            </a:p>
          </p:txBody>
        </p:sp>
        <p:sp>
          <p:nvSpPr>
            <p:cNvPr id="7" name="Title">
              <a:extLst>
                <a:ext uri="{FF2B5EF4-FFF2-40B4-BE49-F238E27FC236}">
                  <a16:creationId xmlns:a16="http://schemas.microsoft.com/office/drawing/2014/main" id="{F7C9941F-3960-8240-9916-9964F1DB76E4}"/>
                </a:ext>
              </a:extLst>
            </p:cNvPr>
            <p:cNvSpPr txBox="1">
              <a:spLocks/>
            </p:cNvSpPr>
            <p:nvPr/>
          </p:nvSpPr>
          <p:spPr>
            <a:xfrm>
              <a:off x="5541574" y="2090041"/>
              <a:ext cx="1264238" cy="34180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Create DE</a:t>
              </a:r>
            </a:p>
          </p:txBody>
        </p:sp>
      </p:grpSp>
      <p:cxnSp>
        <p:nvCxnSpPr>
          <p:cNvPr id="12" name="Straight Arrow Connector 11">
            <a:extLst>
              <a:ext uri="{FF2B5EF4-FFF2-40B4-BE49-F238E27FC236}">
                <a16:creationId xmlns:a16="http://schemas.microsoft.com/office/drawing/2014/main" id="{0ADFD670-5E52-31D0-ECD5-CB14291DDAB6}"/>
              </a:ext>
            </a:extLst>
          </p:cNvPr>
          <p:cNvCxnSpPr>
            <a:cxnSpLocks/>
            <a:endCxn id="2" idx="1"/>
          </p:cNvCxnSpPr>
          <p:nvPr/>
        </p:nvCxnSpPr>
        <p:spPr>
          <a:xfrm>
            <a:off x="595831" y="3960958"/>
            <a:ext cx="203797"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6" name="Utils Sel">
            <a:extLst>
              <a:ext uri="{FF2B5EF4-FFF2-40B4-BE49-F238E27FC236}">
                <a16:creationId xmlns:a16="http://schemas.microsoft.com/office/drawing/2014/main" id="{838D2D1B-8ED5-C034-CEF9-0D623493F365}"/>
              </a:ext>
            </a:extLst>
          </p:cNvPr>
          <p:cNvSpPr/>
          <p:nvPr/>
        </p:nvSpPr>
        <p:spPr>
          <a:xfrm>
            <a:off x="11200113" y="656826"/>
            <a:ext cx="824778" cy="341808"/>
          </a:xfrm>
          <a:prstGeom prst="round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Utils">
            <a:extLst>
              <a:ext uri="{FF2B5EF4-FFF2-40B4-BE49-F238E27FC236}">
                <a16:creationId xmlns:a16="http://schemas.microsoft.com/office/drawing/2014/main" id="{025D65B4-D5DA-A50F-A344-7ED7A4788C93}"/>
              </a:ext>
            </a:extLst>
          </p:cNvPr>
          <p:cNvSpPr txBox="1">
            <a:spLocks/>
          </p:cNvSpPr>
          <p:nvPr/>
        </p:nvSpPr>
        <p:spPr>
          <a:xfrm>
            <a:off x="11200113" y="656826"/>
            <a:ext cx="824778"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Utils</a:t>
            </a:r>
          </a:p>
        </p:txBody>
      </p:sp>
      <p:sp>
        <p:nvSpPr>
          <p:cNvPr id="18" name="Filtering Sel">
            <a:extLst>
              <a:ext uri="{FF2B5EF4-FFF2-40B4-BE49-F238E27FC236}">
                <a16:creationId xmlns:a16="http://schemas.microsoft.com/office/drawing/2014/main" id="{D9E1C28B-D1F6-094E-59DF-BE5A044E1BF7}"/>
              </a:ext>
            </a:extLst>
          </p:cNvPr>
          <p:cNvSpPr/>
          <p:nvPr/>
        </p:nvSpPr>
        <p:spPr>
          <a:xfrm>
            <a:off x="2177694" y="3542865"/>
            <a:ext cx="1311969" cy="836184"/>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iltering">
            <a:extLst>
              <a:ext uri="{FF2B5EF4-FFF2-40B4-BE49-F238E27FC236}">
                <a16:creationId xmlns:a16="http://schemas.microsoft.com/office/drawing/2014/main" id="{A78F5D9D-5E8D-927A-E98D-F47AB641ED23}"/>
              </a:ext>
            </a:extLst>
          </p:cNvPr>
          <p:cNvSpPr txBox="1">
            <a:spLocks/>
          </p:cNvSpPr>
          <p:nvPr/>
        </p:nvSpPr>
        <p:spPr>
          <a:xfrm>
            <a:off x="2177694" y="3543907"/>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sp>
        <p:nvSpPr>
          <p:cNvPr id="9" name="Title">
            <a:extLst>
              <a:ext uri="{FF2B5EF4-FFF2-40B4-BE49-F238E27FC236}">
                <a16:creationId xmlns:a16="http://schemas.microsoft.com/office/drawing/2014/main" id="{FAE3EDC2-DC73-35BE-DFD9-E794770F93D8}"/>
              </a:ext>
            </a:extLst>
          </p:cNvPr>
          <p:cNvSpPr txBox="1">
            <a:spLocks/>
          </p:cNvSpPr>
          <p:nvPr/>
        </p:nvSpPr>
        <p:spPr>
          <a:xfrm>
            <a:off x="2177695" y="3861813"/>
            <a:ext cx="1311969"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Threshold 0.2</a:t>
            </a:r>
          </a:p>
        </p:txBody>
      </p:sp>
      <p:sp>
        <p:nvSpPr>
          <p:cNvPr id="15" name="Title">
            <a:extLst>
              <a:ext uri="{FF2B5EF4-FFF2-40B4-BE49-F238E27FC236}">
                <a16:creationId xmlns:a16="http://schemas.microsoft.com/office/drawing/2014/main" id="{487F05D1-FF7D-CED6-8C06-730553EBCF57}"/>
              </a:ext>
            </a:extLst>
          </p:cNvPr>
          <p:cNvSpPr txBox="1">
            <a:spLocks/>
          </p:cNvSpPr>
          <p:nvPr/>
        </p:nvSpPr>
        <p:spPr>
          <a:xfrm>
            <a:off x="2177694" y="4120431"/>
            <a:ext cx="1311969"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Outliers</a:t>
            </a:r>
          </a:p>
        </p:txBody>
      </p:sp>
      <p:cxnSp>
        <p:nvCxnSpPr>
          <p:cNvPr id="31" name="Straight Arrow Connector 30">
            <a:extLst>
              <a:ext uri="{FF2B5EF4-FFF2-40B4-BE49-F238E27FC236}">
                <a16:creationId xmlns:a16="http://schemas.microsoft.com/office/drawing/2014/main" id="{9F15A88E-3287-04F2-6485-37ABFFD0F58A}"/>
              </a:ext>
            </a:extLst>
          </p:cNvPr>
          <p:cNvCxnSpPr>
            <a:cxnSpLocks/>
            <a:stCxn id="2" idx="3"/>
            <a:endCxn id="18" idx="1"/>
          </p:cNvCxnSpPr>
          <p:nvPr/>
        </p:nvCxnSpPr>
        <p:spPr>
          <a:xfrm flipV="1">
            <a:off x="2063866" y="3960957"/>
            <a:ext cx="113828" cy="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1" name="Imputation Sel">
            <a:extLst>
              <a:ext uri="{FF2B5EF4-FFF2-40B4-BE49-F238E27FC236}">
                <a16:creationId xmlns:a16="http://schemas.microsoft.com/office/drawing/2014/main" id="{DA5E76F6-7B89-2297-1248-814AEC9C46AC}"/>
              </a:ext>
            </a:extLst>
          </p:cNvPr>
          <p:cNvSpPr/>
          <p:nvPr/>
        </p:nvSpPr>
        <p:spPr>
          <a:xfrm>
            <a:off x="2087463" y="4804265"/>
            <a:ext cx="1484412" cy="599375"/>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mputation">
            <a:extLst>
              <a:ext uri="{FF2B5EF4-FFF2-40B4-BE49-F238E27FC236}">
                <a16:creationId xmlns:a16="http://schemas.microsoft.com/office/drawing/2014/main" id="{EA2A7E0D-C637-EC5A-8DC0-F5FD594F7F38}"/>
              </a:ext>
            </a:extLst>
          </p:cNvPr>
          <p:cNvSpPr txBox="1">
            <a:spLocks/>
          </p:cNvSpPr>
          <p:nvPr/>
        </p:nvSpPr>
        <p:spPr>
          <a:xfrm>
            <a:off x="2096213" y="480426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27" name="Title">
            <a:extLst>
              <a:ext uri="{FF2B5EF4-FFF2-40B4-BE49-F238E27FC236}">
                <a16:creationId xmlns:a16="http://schemas.microsoft.com/office/drawing/2014/main" id="{106A8A7D-E113-B766-2551-D88EA83F85BE}"/>
              </a:ext>
            </a:extLst>
          </p:cNvPr>
          <p:cNvSpPr txBox="1">
            <a:spLocks/>
          </p:cNvSpPr>
          <p:nvPr/>
        </p:nvSpPr>
        <p:spPr>
          <a:xfrm>
            <a:off x="2087463" y="5145031"/>
            <a:ext cx="1484412"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err="1">
                <a:solidFill>
                  <a:schemeClr val="bg2">
                    <a:lumMod val="75000"/>
                  </a:schemeClr>
                </a:solidFill>
                <a:latin typeface="Chakra Petch" panose="00000500000000000000" pitchFamily="2" charset="-34"/>
                <a:cs typeface="Chakra Petch" panose="00000500000000000000" pitchFamily="2" charset="-34"/>
              </a:rPr>
              <a:t>kNN</a:t>
            </a:r>
            <a:r>
              <a:rPr lang="en-US" sz="1400" dirty="0">
                <a:solidFill>
                  <a:schemeClr val="bg2">
                    <a:lumMod val="75000"/>
                  </a:schemeClr>
                </a:solidFill>
                <a:latin typeface="Chakra Petch" panose="00000500000000000000" pitchFamily="2" charset="-34"/>
                <a:cs typeface="Chakra Petch" panose="00000500000000000000" pitchFamily="2" charset="-34"/>
              </a:rPr>
              <a:t> k = 5</a:t>
            </a:r>
          </a:p>
        </p:txBody>
      </p:sp>
      <p:cxnSp>
        <p:nvCxnSpPr>
          <p:cNvPr id="33" name="Straight Arrow Connector 32">
            <a:extLst>
              <a:ext uri="{FF2B5EF4-FFF2-40B4-BE49-F238E27FC236}">
                <a16:creationId xmlns:a16="http://schemas.microsoft.com/office/drawing/2014/main" id="{54191E5C-3BBA-6439-365A-6F75592269AF}"/>
              </a:ext>
            </a:extLst>
          </p:cNvPr>
          <p:cNvCxnSpPr>
            <a:cxnSpLocks/>
            <a:stCxn id="15" idx="2"/>
            <a:endCxn id="38" idx="0"/>
          </p:cNvCxnSpPr>
          <p:nvPr/>
        </p:nvCxnSpPr>
        <p:spPr>
          <a:xfrm flipH="1">
            <a:off x="2831637" y="4379049"/>
            <a:ext cx="2042" cy="42521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38" name="Imputation Sel">
            <a:extLst>
              <a:ext uri="{FF2B5EF4-FFF2-40B4-BE49-F238E27FC236}">
                <a16:creationId xmlns:a16="http://schemas.microsoft.com/office/drawing/2014/main" id="{2AFE4FDA-97F9-CFE3-339A-9AF4EFD0C401}"/>
              </a:ext>
            </a:extLst>
          </p:cNvPr>
          <p:cNvSpPr/>
          <p:nvPr/>
        </p:nvSpPr>
        <p:spPr>
          <a:xfrm>
            <a:off x="2089431" y="4804265"/>
            <a:ext cx="1484412" cy="599375"/>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mputation">
            <a:extLst>
              <a:ext uri="{FF2B5EF4-FFF2-40B4-BE49-F238E27FC236}">
                <a16:creationId xmlns:a16="http://schemas.microsoft.com/office/drawing/2014/main" id="{045D40EC-F21A-15DF-72E1-F1A60CC6BEEC}"/>
              </a:ext>
            </a:extLst>
          </p:cNvPr>
          <p:cNvSpPr txBox="1">
            <a:spLocks/>
          </p:cNvSpPr>
          <p:nvPr/>
        </p:nvSpPr>
        <p:spPr>
          <a:xfrm>
            <a:off x="2098181" y="480426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41" name="Title">
            <a:extLst>
              <a:ext uri="{FF2B5EF4-FFF2-40B4-BE49-F238E27FC236}">
                <a16:creationId xmlns:a16="http://schemas.microsoft.com/office/drawing/2014/main" id="{228752C4-15D6-8FF8-1A92-2BE9E23D26E6}"/>
              </a:ext>
            </a:extLst>
          </p:cNvPr>
          <p:cNvSpPr txBox="1">
            <a:spLocks/>
          </p:cNvSpPr>
          <p:nvPr/>
        </p:nvSpPr>
        <p:spPr>
          <a:xfrm>
            <a:off x="2089431" y="5145031"/>
            <a:ext cx="1484412"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err="1">
                <a:solidFill>
                  <a:schemeClr val="bg2">
                    <a:lumMod val="75000"/>
                  </a:schemeClr>
                </a:solidFill>
                <a:latin typeface="Chakra Petch" panose="00000500000000000000" pitchFamily="2" charset="-34"/>
                <a:cs typeface="Chakra Petch" panose="00000500000000000000" pitchFamily="2" charset="-34"/>
              </a:rPr>
              <a:t>kNN</a:t>
            </a:r>
            <a:r>
              <a:rPr lang="en-US" sz="1400" dirty="0">
                <a:solidFill>
                  <a:schemeClr val="bg2">
                    <a:lumMod val="75000"/>
                  </a:schemeClr>
                </a:solidFill>
                <a:latin typeface="Chakra Petch" panose="00000500000000000000" pitchFamily="2" charset="-34"/>
                <a:cs typeface="Chakra Petch" panose="00000500000000000000" pitchFamily="2" charset="-34"/>
              </a:rPr>
              <a:t> k = 5</a:t>
            </a:r>
          </a:p>
        </p:txBody>
      </p:sp>
      <p:sp>
        <p:nvSpPr>
          <p:cNvPr id="14" name="Batch Sel">
            <a:extLst>
              <a:ext uri="{FF2B5EF4-FFF2-40B4-BE49-F238E27FC236}">
                <a16:creationId xmlns:a16="http://schemas.microsoft.com/office/drawing/2014/main" id="{1DC2C85D-36F3-59D9-F947-452A2D1F9CEC}"/>
              </a:ext>
            </a:extLst>
          </p:cNvPr>
          <p:cNvSpPr/>
          <p:nvPr/>
        </p:nvSpPr>
        <p:spPr>
          <a:xfrm>
            <a:off x="3297706" y="656826"/>
            <a:ext cx="2076760" cy="340765"/>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Batch Correction">
            <a:extLst>
              <a:ext uri="{FF2B5EF4-FFF2-40B4-BE49-F238E27FC236}">
                <a16:creationId xmlns:a16="http://schemas.microsoft.com/office/drawing/2014/main" id="{85BB713F-7945-0E44-78F3-447EDAC4E275}"/>
              </a:ext>
            </a:extLst>
          </p:cNvPr>
          <p:cNvSpPr txBox="1">
            <a:spLocks/>
          </p:cNvSpPr>
          <p:nvPr/>
        </p:nvSpPr>
        <p:spPr>
          <a:xfrm>
            <a:off x="3297706"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45" name="Batch Sel">
            <a:extLst>
              <a:ext uri="{FF2B5EF4-FFF2-40B4-BE49-F238E27FC236}">
                <a16:creationId xmlns:a16="http://schemas.microsoft.com/office/drawing/2014/main" id="{22BDE510-11C4-6ED4-BE87-FC530FB2A2BE}"/>
              </a:ext>
            </a:extLst>
          </p:cNvPr>
          <p:cNvSpPr/>
          <p:nvPr/>
        </p:nvSpPr>
        <p:spPr>
          <a:xfrm>
            <a:off x="3832525" y="4804265"/>
            <a:ext cx="2076760" cy="599375"/>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Batch Correction">
            <a:extLst>
              <a:ext uri="{FF2B5EF4-FFF2-40B4-BE49-F238E27FC236}">
                <a16:creationId xmlns:a16="http://schemas.microsoft.com/office/drawing/2014/main" id="{097E1DF0-C814-EC55-936B-CBA0012E8880}"/>
              </a:ext>
            </a:extLst>
          </p:cNvPr>
          <p:cNvSpPr txBox="1">
            <a:spLocks/>
          </p:cNvSpPr>
          <p:nvPr/>
        </p:nvSpPr>
        <p:spPr>
          <a:xfrm>
            <a:off x="3832525" y="4804265"/>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47" name="Title">
            <a:extLst>
              <a:ext uri="{FF2B5EF4-FFF2-40B4-BE49-F238E27FC236}">
                <a16:creationId xmlns:a16="http://schemas.microsoft.com/office/drawing/2014/main" id="{A649AC5C-4FA3-5A36-66F3-CCAA746E4285}"/>
              </a:ext>
            </a:extLst>
          </p:cNvPr>
          <p:cNvSpPr txBox="1">
            <a:spLocks/>
          </p:cNvSpPr>
          <p:nvPr/>
        </p:nvSpPr>
        <p:spPr>
          <a:xfrm>
            <a:off x="3841276" y="5146073"/>
            <a:ext cx="2068010"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QC-RSC</a:t>
            </a:r>
          </a:p>
        </p:txBody>
      </p:sp>
      <p:cxnSp>
        <p:nvCxnSpPr>
          <p:cNvPr id="49" name="Straight Arrow Connector 48">
            <a:extLst>
              <a:ext uri="{FF2B5EF4-FFF2-40B4-BE49-F238E27FC236}">
                <a16:creationId xmlns:a16="http://schemas.microsoft.com/office/drawing/2014/main" id="{7B18D893-B244-FF77-6E6C-977342FAD403}"/>
              </a:ext>
            </a:extLst>
          </p:cNvPr>
          <p:cNvCxnSpPr>
            <a:cxnSpLocks/>
            <a:stCxn id="38" idx="3"/>
            <a:endCxn id="45" idx="1"/>
          </p:cNvCxnSpPr>
          <p:nvPr/>
        </p:nvCxnSpPr>
        <p:spPr>
          <a:xfrm>
            <a:off x="3573843" y="5103953"/>
            <a:ext cx="258682"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52" name="Batch Sel">
            <a:extLst>
              <a:ext uri="{FF2B5EF4-FFF2-40B4-BE49-F238E27FC236}">
                <a16:creationId xmlns:a16="http://schemas.microsoft.com/office/drawing/2014/main" id="{A92AABAA-07CB-D83E-CBFE-6AD1A5EFEA12}"/>
              </a:ext>
            </a:extLst>
          </p:cNvPr>
          <p:cNvSpPr/>
          <p:nvPr/>
        </p:nvSpPr>
        <p:spPr>
          <a:xfrm>
            <a:off x="1785063" y="2687185"/>
            <a:ext cx="2076760" cy="599375"/>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Batch Correction">
            <a:extLst>
              <a:ext uri="{FF2B5EF4-FFF2-40B4-BE49-F238E27FC236}">
                <a16:creationId xmlns:a16="http://schemas.microsoft.com/office/drawing/2014/main" id="{2345C5A8-2009-68BB-F6DC-54183967C181}"/>
              </a:ext>
            </a:extLst>
          </p:cNvPr>
          <p:cNvSpPr txBox="1">
            <a:spLocks/>
          </p:cNvSpPr>
          <p:nvPr/>
        </p:nvSpPr>
        <p:spPr>
          <a:xfrm>
            <a:off x="1785063" y="2687185"/>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54" name="Title">
            <a:extLst>
              <a:ext uri="{FF2B5EF4-FFF2-40B4-BE49-F238E27FC236}">
                <a16:creationId xmlns:a16="http://schemas.microsoft.com/office/drawing/2014/main" id="{AFACF1F5-B224-2055-7D38-12EB0C2A5847}"/>
              </a:ext>
            </a:extLst>
          </p:cNvPr>
          <p:cNvSpPr txBox="1">
            <a:spLocks/>
          </p:cNvSpPr>
          <p:nvPr/>
        </p:nvSpPr>
        <p:spPr>
          <a:xfrm>
            <a:off x="1793814" y="3028993"/>
            <a:ext cx="2068010"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QC-RSC</a:t>
            </a:r>
          </a:p>
        </p:txBody>
      </p:sp>
      <p:cxnSp>
        <p:nvCxnSpPr>
          <p:cNvPr id="32" name="Straight Arrow Connector 31">
            <a:extLst>
              <a:ext uri="{FF2B5EF4-FFF2-40B4-BE49-F238E27FC236}">
                <a16:creationId xmlns:a16="http://schemas.microsoft.com/office/drawing/2014/main" id="{AAB70D82-392F-AEDC-7D26-CDD67918B3B2}"/>
              </a:ext>
            </a:extLst>
          </p:cNvPr>
          <p:cNvCxnSpPr>
            <a:cxnSpLocks/>
            <a:stCxn id="24" idx="0"/>
            <a:endCxn id="54" idx="2"/>
          </p:cNvCxnSpPr>
          <p:nvPr/>
        </p:nvCxnSpPr>
        <p:spPr>
          <a:xfrm flipH="1" flipV="1">
            <a:off x="2827819" y="3287611"/>
            <a:ext cx="5860" cy="25629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40" name="Imputation Sel">
            <a:extLst>
              <a:ext uri="{FF2B5EF4-FFF2-40B4-BE49-F238E27FC236}">
                <a16:creationId xmlns:a16="http://schemas.microsoft.com/office/drawing/2014/main" id="{1E66AC11-F275-B65F-F16E-524BE5BDE500}"/>
              </a:ext>
            </a:extLst>
          </p:cNvPr>
          <p:cNvSpPr/>
          <p:nvPr/>
        </p:nvSpPr>
        <p:spPr>
          <a:xfrm>
            <a:off x="3984657" y="2687185"/>
            <a:ext cx="1484412" cy="599375"/>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mputation">
            <a:extLst>
              <a:ext uri="{FF2B5EF4-FFF2-40B4-BE49-F238E27FC236}">
                <a16:creationId xmlns:a16="http://schemas.microsoft.com/office/drawing/2014/main" id="{CC0FF80E-CF5E-7500-E4C4-426C00617C14}"/>
              </a:ext>
            </a:extLst>
          </p:cNvPr>
          <p:cNvSpPr txBox="1">
            <a:spLocks/>
          </p:cNvSpPr>
          <p:nvPr/>
        </p:nvSpPr>
        <p:spPr>
          <a:xfrm>
            <a:off x="3993407" y="268718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44" name="Title">
            <a:extLst>
              <a:ext uri="{FF2B5EF4-FFF2-40B4-BE49-F238E27FC236}">
                <a16:creationId xmlns:a16="http://schemas.microsoft.com/office/drawing/2014/main" id="{57CF4BAB-9E84-1166-558A-BC575ACE31CF}"/>
              </a:ext>
            </a:extLst>
          </p:cNvPr>
          <p:cNvSpPr txBox="1">
            <a:spLocks/>
          </p:cNvSpPr>
          <p:nvPr/>
        </p:nvSpPr>
        <p:spPr>
          <a:xfrm>
            <a:off x="3984657" y="3027951"/>
            <a:ext cx="1484412"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err="1">
                <a:solidFill>
                  <a:schemeClr val="bg2">
                    <a:lumMod val="75000"/>
                  </a:schemeClr>
                </a:solidFill>
                <a:latin typeface="Chakra Petch" panose="00000500000000000000" pitchFamily="2" charset="-34"/>
                <a:cs typeface="Chakra Petch" panose="00000500000000000000" pitchFamily="2" charset="-34"/>
              </a:rPr>
              <a:t>kNN</a:t>
            </a:r>
            <a:r>
              <a:rPr lang="en-US" sz="1400" dirty="0">
                <a:solidFill>
                  <a:schemeClr val="bg2">
                    <a:lumMod val="75000"/>
                  </a:schemeClr>
                </a:solidFill>
                <a:latin typeface="Chakra Petch" panose="00000500000000000000" pitchFamily="2" charset="-34"/>
                <a:cs typeface="Chakra Petch" panose="00000500000000000000" pitchFamily="2" charset="-34"/>
              </a:rPr>
              <a:t> k = 5</a:t>
            </a:r>
          </a:p>
        </p:txBody>
      </p:sp>
      <p:cxnSp>
        <p:nvCxnSpPr>
          <p:cNvPr id="50" name="Straight Arrow Connector 49">
            <a:extLst>
              <a:ext uri="{FF2B5EF4-FFF2-40B4-BE49-F238E27FC236}">
                <a16:creationId xmlns:a16="http://schemas.microsoft.com/office/drawing/2014/main" id="{30786880-2074-EB21-8273-FFE2E51479A7}"/>
              </a:ext>
            </a:extLst>
          </p:cNvPr>
          <p:cNvCxnSpPr>
            <a:cxnSpLocks/>
            <a:stCxn id="52" idx="3"/>
            <a:endCxn id="40" idx="1"/>
          </p:cNvCxnSpPr>
          <p:nvPr/>
        </p:nvCxnSpPr>
        <p:spPr>
          <a:xfrm>
            <a:off x="3861823" y="2986873"/>
            <a:ext cx="122834"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62" name="Scaling Sel">
            <a:extLst>
              <a:ext uri="{FF2B5EF4-FFF2-40B4-BE49-F238E27FC236}">
                <a16:creationId xmlns:a16="http://schemas.microsoft.com/office/drawing/2014/main" id="{9153DA8E-3ACA-B770-2593-10E9A7B482FD}"/>
              </a:ext>
            </a:extLst>
          </p:cNvPr>
          <p:cNvSpPr/>
          <p:nvPr/>
        </p:nvSpPr>
        <p:spPr>
          <a:xfrm>
            <a:off x="10363391" y="4787493"/>
            <a:ext cx="1226999" cy="617315"/>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Scaling">
            <a:extLst>
              <a:ext uri="{FF2B5EF4-FFF2-40B4-BE49-F238E27FC236}">
                <a16:creationId xmlns:a16="http://schemas.microsoft.com/office/drawing/2014/main" id="{ACFF9A35-084F-14CC-16F5-AEFCA8A58422}"/>
              </a:ext>
            </a:extLst>
          </p:cNvPr>
          <p:cNvSpPr txBox="1">
            <a:spLocks/>
          </p:cNvSpPr>
          <p:nvPr/>
        </p:nvSpPr>
        <p:spPr>
          <a:xfrm>
            <a:off x="10363391" y="4786973"/>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64" name="Transformation Sel">
            <a:extLst>
              <a:ext uri="{FF2B5EF4-FFF2-40B4-BE49-F238E27FC236}">
                <a16:creationId xmlns:a16="http://schemas.microsoft.com/office/drawing/2014/main" id="{0E2B2AAF-5959-4829-24D5-D931E028AFB0}"/>
              </a:ext>
            </a:extLst>
          </p:cNvPr>
          <p:cNvSpPr/>
          <p:nvPr/>
        </p:nvSpPr>
        <p:spPr>
          <a:xfrm>
            <a:off x="7584511" y="2675365"/>
            <a:ext cx="2076760" cy="617316"/>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ransformation">
            <a:extLst>
              <a:ext uri="{FF2B5EF4-FFF2-40B4-BE49-F238E27FC236}">
                <a16:creationId xmlns:a16="http://schemas.microsoft.com/office/drawing/2014/main" id="{CDDEF7B4-1469-FCC6-5B37-BFACDA0A99EC}"/>
              </a:ext>
            </a:extLst>
          </p:cNvPr>
          <p:cNvSpPr txBox="1">
            <a:spLocks/>
          </p:cNvSpPr>
          <p:nvPr/>
        </p:nvSpPr>
        <p:spPr>
          <a:xfrm>
            <a:off x="7584511" y="267536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66" name="Normalization Sel">
            <a:extLst>
              <a:ext uri="{FF2B5EF4-FFF2-40B4-BE49-F238E27FC236}">
                <a16:creationId xmlns:a16="http://schemas.microsoft.com/office/drawing/2014/main" id="{49370786-DBF9-B7DC-FB33-D6CDEB25E6A3}"/>
              </a:ext>
            </a:extLst>
          </p:cNvPr>
          <p:cNvSpPr/>
          <p:nvPr/>
        </p:nvSpPr>
        <p:spPr>
          <a:xfrm>
            <a:off x="6085570" y="4793289"/>
            <a:ext cx="1853456" cy="617316"/>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Normalization">
            <a:extLst>
              <a:ext uri="{FF2B5EF4-FFF2-40B4-BE49-F238E27FC236}">
                <a16:creationId xmlns:a16="http://schemas.microsoft.com/office/drawing/2014/main" id="{F38E1DED-8D6B-2BB0-3E66-3C4715E5ED5E}"/>
              </a:ext>
            </a:extLst>
          </p:cNvPr>
          <p:cNvSpPr txBox="1">
            <a:spLocks/>
          </p:cNvSpPr>
          <p:nvPr/>
        </p:nvSpPr>
        <p:spPr>
          <a:xfrm>
            <a:off x="6085570" y="4793289"/>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68" name="Title">
            <a:extLst>
              <a:ext uri="{FF2B5EF4-FFF2-40B4-BE49-F238E27FC236}">
                <a16:creationId xmlns:a16="http://schemas.microsoft.com/office/drawing/2014/main" id="{41EA611F-0116-5F8C-D71B-4F3AFD7E7D38}"/>
              </a:ext>
            </a:extLst>
          </p:cNvPr>
          <p:cNvSpPr txBox="1">
            <a:spLocks/>
          </p:cNvSpPr>
          <p:nvPr/>
        </p:nvSpPr>
        <p:spPr>
          <a:xfrm>
            <a:off x="6081785" y="5134054"/>
            <a:ext cx="1862206"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ISN = Creatine</a:t>
            </a:r>
          </a:p>
        </p:txBody>
      </p:sp>
      <p:sp>
        <p:nvSpPr>
          <p:cNvPr id="69" name="Title">
            <a:extLst>
              <a:ext uri="{FF2B5EF4-FFF2-40B4-BE49-F238E27FC236}">
                <a16:creationId xmlns:a16="http://schemas.microsoft.com/office/drawing/2014/main" id="{F0F35A8C-905C-85BD-6FB7-B5AF21C329CA}"/>
              </a:ext>
            </a:extLst>
          </p:cNvPr>
          <p:cNvSpPr txBox="1">
            <a:spLocks/>
          </p:cNvSpPr>
          <p:nvPr/>
        </p:nvSpPr>
        <p:spPr>
          <a:xfrm>
            <a:off x="7584511" y="3016131"/>
            <a:ext cx="2076760"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Log</a:t>
            </a:r>
          </a:p>
        </p:txBody>
      </p:sp>
      <p:sp>
        <p:nvSpPr>
          <p:cNvPr id="70" name="Title">
            <a:extLst>
              <a:ext uri="{FF2B5EF4-FFF2-40B4-BE49-F238E27FC236}">
                <a16:creationId xmlns:a16="http://schemas.microsoft.com/office/drawing/2014/main" id="{1E5AB40C-3113-CF5B-5A64-1A5310D57B59}"/>
              </a:ext>
            </a:extLst>
          </p:cNvPr>
          <p:cNvSpPr txBox="1">
            <a:spLocks/>
          </p:cNvSpPr>
          <p:nvPr/>
        </p:nvSpPr>
        <p:spPr>
          <a:xfrm>
            <a:off x="10372141" y="5128259"/>
            <a:ext cx="1218249"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Autoscaling</a:t>
            </a:r>
          </a:p>
        </p:txBody>
      </p:sp>
      <p:sp>
        <p:nvSpPr>
          <p:cNvPr id="71" name="Scaling Sel">
            <a:extLst>
              <a:ext uri="{FF2B5EF4-FFF2-40B4-BE49-F238E27FC236}">
                <a16:creationId xmlns:a16="http://schemas.microsoft.com/office/drawing/2014/main" id="{3077A62B-1DEE-4887-A928-B81B4AE2BB7D}"/>
              </a:ext>
            </a:extLst>
          </p:cNvPr>
          <p:cNvSpPr/>
          <p:nvPr/>
        </p:nvSpPr>
        <p:spPr>
          <a:xfrm>
            <a:off x="9806006" y="2676123"/>
            <a:ext cx="1226999" cy="617315"/>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Scaling">
            <a:extLst>
              <a:ext uri="{FF2B5EF4-FFF2-40B4-BE49-F238E27FC236}">
                <a16:creationId xmlns:a16="http://schemas.microsoft.com/office/drawing/2014/main" id="{E2A0843D-F3C5-953B-8DFF-A33EAD429140}"/>
              </a:ext>
            </a:extLst>
          </p:cNvPr>
          <p:cNvSpPr txBox="1">
            <a:spLocks/>
          </p:cNvSpPr>
          <p:nvPr/>
        </p:nvSpPr>
        <p:spPr>
          <a:xfrm>
            <a:off x="9806006" y="2675603"/>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73" name="Transformation Sel">
            <a:extLst>
              <a:ext uri="{FF2B5EF4-FFF2-40B4-BE49-F238E27FC236}">
                <a16:creationId xmlns:a16="http://schemas.microsoft.com/office/drawing/2014/main" id="{433F9990-B4C5-01CC-999C-AF94DE599048}"/>
              </a:ext>
            </a:extLst>
          </p:cNvPr>
          <p:cNvSpPr/>
          <p:nvPr/>
        </p:nvSpPr>
        <p:spPr>
          <a:xfrm>
            <a:off x="8115311" y="4792245"/>
            <a:ext cx="2076760" cy="617316"/>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ransformation">
            <a:extLst>
              <a:ext uri="{FF2B5EF4-FFF2-40B4-BE49-F238E27FC236}">
                <a16:creationId xmlns:a16="http://schemas.microsoft.com/office/drawing/2014/main" id="{E1ECD6A4-266F-765D-07A0-27634BEBCA2F}"/>
              </a:ext>
            </a:extLst>
          </p:cNvPr>
          <p:cNvSpPr txBox="1">
            <a:spLocks/>
          </p:cNvSpPr>
          <p:nvPr/>
        </p:nvSpPr>
        <p:spPr>
          <a:xfrm>
            <a:off x="8115311" y="479224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75" name="Normalization Sel">
            <a:extLst>
              <a:ext uri="{FF2B5EF4-FFF2-40B4-BE49-F238E27FC236}">
                <a16:creationId xmlns:a16="http://schemas.microsoft.com/office/drawing/2014/main" id="{E51CF711-2F83-2576-7899-DF644E50F60B}"/>
              </a:ext>
            </a:extLst>
          </p:cNvPr>
          <p:cNvSpPr/>
          <p:nvPr/>
        </p:nvSpPr>
        <p:spPr>
          <a:xfrm>
            <a:off x="5595687" y="2684889"/>
            <a:ext cx="1853456" cy="601116"/>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Normalization">
            <a:extLst>
              <a:ext uri="{FF2B5EF4-FFF2-40B4-BE49-F238E27FC236}">
                <a16:creationId xmlns:a16="http://schemas.microsoft.com/office/drawing/2014/main" id="{756A7E29-889D-A939-1B6B-FF1DE550931C}"/>
              </a:ext>
            </a:extLst>
          </p:cNvPr>
          <p:cNvSpPr txBox="1">
            <a:spLocks/>
          </p:cNvSpPr>
          <p:nvPr/>
        </p:nvSpPr>
        <p:spPr>
          <a:xfrm>
            <a:off x="5595687" y="2677659"/>
            <a:ext cx="1853456" cy="33283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77" name="Title">
            <a:extLst>
              <a:ext uri="{FF2B5EF4-FFF2-40B4-BE49-F238E27FC236}">
                <a16:creationId xmlns:a16="http://schemas.microsoft.com/office/drawing/2014/main" id="{12FA6C86-9879-7D8C-FCB2-739F487F8861}"/>
              </a:ext>
            </a:extLst>
          </p:cNvPr>
          <p:cNvSpPr txBox="1">
            <a:spLocks/>
          </p:cNvSpPr>
          <p:nvPr/>
        </p:nvSpPr>
        <p:spPr>
          <a:xfrm>
            <a:off x="5591902" y="3016711"/>
            <a:ext cx="1862206" cy="269294"/>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ISN = Creatine</a:t>
            </a:r>
          </a:p>
        </p:txBody>
      </p:sp>
      <p:sp>
        <p:nvSpPr>
          <p:cNvPr id="78" name="Title">
            <a:extLst>
              <a:ext uri="{FF2B5EF4-FFF2-40B4-BE49-F238E27FC236}">
                <a16:creationId xmlns:a16="http://schemas.microsoft.com/office/drawing/2014/main" id="{48663300-18F5-A4D0-6940-D75389E9FB5E}"/>
              </a:ext>
            </a:extLst>
          </p:cNvPr>
          <p:cNvSpPr txBox="1">
            <a:spLocks/>
          </p:cNvSpPr>
          <p:nvPr/>
        </p:nvSpPr>
        <p:spPr>
          <a:xfrm>
            <a:off x="8115311" y="5133011"/>
            <a:ext cx="2076760"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Log</a:t>
            </a:r>
          </a:p>
        </p:txBody>
      </p:sp>
      <p:sp>
        <p:nvSpPr>
          <p:cNvPr id="79" name="Title">
            <a:extLst>
              <a:ext uri="{FF2B5EF4-FFF2-40B4-BE49-F238E27FC236}">
                <a16:creationId xmlns:a16="http://schemas.microsoft.com/office/drawing/2014/main" id="{C7D0C7C6-8C15-75A2-47B5-2FC3DF782748}"/>
              </a:ext>
            </a:extLst>
          </p:cNvPr>
          <p:cNvSpPr txBox="1">
            <a:spLocks/>
          </p:cNvSpPr>
          <p:nvPr/>
        </p:nvSpPr>
        <p:spPr>
          <a:xfrm>
            <a:off x="9814756" y="3016889"/>
            <a:ext cx="1218249"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Autoscaling</a:t>
            </a:r>
          </a:p>
        </p:txBody>
      </p:sp>
      <p:cxnSp>
        <p:nvCxnSpPr>
          <p:cNvPr id="34" name="Straight Arrow Connector 33">
            <a:extLst>
              <a:ext uri="{FF2B5EF4-FFF2-40B4-BE49-F238E27FC236}">
                <a16:creationId xmlns:a16="http://schemas.microsoft.com/office/drawing/2014/main" id="{B6E1264E-5F53-5A27-024D-E0C08FBD6EA9}"/>
              </a:ext>
            </a:extLst>
          </p:cNvPr>
          <p:cNvCxnSpPr>
            <a:cxnSpLocks/>
            <a:stCxn id="40" idx="3"/>
            <a:endCxn id="75" idx="1"/>
          </p:cNvCxnSpPr>
          <p:nvPr/>
        </p:nvCxnSpPr>
        <p:spPr>
          <a:xfrm flipV="1">
            <a:off x="5469069" y="2985447"/>
            <a:ext cx="126618" cy="142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8F357CD2-87D5-7678-B509-E342C72A613D}"/>
              </a:ext>
            </a:extLst>
          </p:cNvPr>
          <p:cNvCxnSpPr>
            <a:cxnSpLocks/>
            <a:stCxn id="45" idx="3"/>
            <a:endCxn id="66" idx="1"/>
          </p:cNvCxnSpPr>
          <p:nvPr/>
        </p:nvCxnSpPr>
        <p:spPr>
          <a:xfrm flipV="1">
            <a:off x="5909285" y="5101947"/>
            <a:ext cx="176285" cy="200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6281B032-2371-ACAF-05EA-BA5991EC17A9}"/>
              </a:ext>
            </a:extLst>
          </p:cNvPr>
          <p:cNvCxnSpPr>
            <a:cxnSpLocks/>
            <a:stCxn id="75" idx="3"/>
            <a:endCxn id="64" idx="1"/>
          </p:cNvCxnSpPr>
          <p:nvPr/>
        </p:nvCxnSpPr>
        <p:spPr>
          <a:xfrm flipV="1">
            <a:off x="7449143" y="2984023"/>
            <a:ext cx="135368" cy="142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a16="http://schemas.microsoft.com/office/drawing/2014/main" id="{AF903758-D4A5-8266-F532-683D4B1A9813}"/>
              </a:ext>
            </a:extLst>
          </p:cNvPr>
          <p:cNvCxnSpPr>
            <a:cxnSpLocks/>
            <a:stCxn id="66" idx="3"/>
            <a:endCxn id="73" idx="1"/>
          </p:cNvCxnSpPr>
          <p:nvPr/>
        </p:nvCxnSpPr>
        <p:spPr>
          <a:xfrm flipV="1">
            <a:off x="7939026" y="5100903"/>
            <a:ext cx="176285" cy="104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7C82E9AC-2C57-7AE5-63D6-ACCBDFE1CB42}"/>
              </a:ext>
            </a:extLst>
          </p:cNvPr>
          <p:cNvCxnSpPr>
            <a:cxnSpLocks/>
            <a:stCxn id="73" idx="3"/>
            <a:endCxn id="62" idx="1"/>
          </p:cNvCxnSpPr>
          <p:nvPr/>
        </p:nvCxnSpPr>
        <p:spPr>
          <a:xfrm flipV="1">
            <a:off x="10192071" y="5096151"/>
            <a:ext cx="171320" cy="4752"/>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694AB7E9-581A-DACE-16F6-62FFDC505388}"/>
              </a:ext>
            </a:extLst>
          </p:cNvPr>
          <p:cNvCxnSpPr>
            <a:cxnSpLocks/>
            <a:stCxn id="64" idx="3"/>
            <a:endCxn id="71" idx="1"/>
          </p:cNvCxnSpPr>
          <p:nvPr/>
        </p:nvCxnSpPr>
        <p:spPr>
          <a:xfrm>
            <a:off x="9661271" y="2984023"/>
            <a:ext cx="144735" cy="75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F06BCE46-F7B8-F37C-4F3A-984A11956DAA}"/>
              </a:ext>
            </a:extLst>
          </p:cNvPr>
          <p:cNvCxnSpPr>
            <a:cxnSpLocks/>
            <a:stCxn id="53" idx="0"/>
            <a:endCxn id="55" idx="2"/>
          </p:cNvCxnSpPr>
          <p:nvPr/>
        </p:nvCxnSpPr>
        <p:spPr>
          <a:xfrm flipH="1" flipV="1">
            <a:off x="2821312" y="2426799"/>
            <a:ext cx="2131" cy="26038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42" name="Imputation Sel">
            <a:extLst>
              <a:ext uri="{FF2B5EF4-FFF2-40B4-BE49-F238E27FC236}">
                <a16:creationId xmlns:a16="http://schemas.microsoft.com/office/drawing/2014/main" id="{994E051C-9EB7-2A38-8D98-F3B7FB7435F6}"/>
              </a:ext>
            </a:extLst>
          </p:cNvPr>
          <p:cNvSpPr/>
          <p:nvPr/>
        </p:nvSpPr>
        <p:spPr>
          <a:xfrm>
            <a:off x="2079106" y="1827415"/>
            <a:ext cx="1484412" cy="599375"/>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Imputation">
            <a:extLst>
              <a:ext uri="{FF2B5EF4-FFF2-40B4-BE49-F238E27FC236}">
                <a16:creationId xmlns:a16="http://schemas.microsoft.com/office/drawing/2014/main" id="{B57D3C7A-CCE3-2052-4702-DB717A46C16A}"/>
              </a:ext>
            </a:extLst>
          </p:cNvPr>
          <p:cNvSpPr txBox="1">
            <a:spLocks/>
          </p:cNvSpPr>
          <p:nvPr/>
        </p:nvSpPr>
        <p:spPr>
          <a:xfrm>
            <a:off x="2087856" y="182741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55" name="Title">
            <a:extLst>
              <a:ext uri="{FF2B5EF4-FFF2-40B4-BE49-F238E27FC236}">
                <a16:creationId xmlns:a16="http://schemas.microsoft.com/office/drawing/2014/main" id="{25DB28EA-1C03-257D-A162-DF5E4D06C027}"/>
              </a:ext>
            </a:extLst>
          </p:cNvPr>
          <p:cNvSpPr txBox="1">
            <a:spLocks/>
          </p:cNvSpPr>
          <p:nvPr/>
        </p:nvSpPr>
        <p:spPr>
          <a:xfrm>
            <a:off x="2079106" y="2168181"/>
            <a:ext cx="1484412"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2">
                    <a:lumMod val="75000"/>
                  </a:schemeClr>
                </a:solidFill>
                <a:latin typeface="Chakra Petch" panose="00000500000000000000" pitchFamily="2" charset="-34"/>
                <a:cs typeface="Chakra Petch" panose="00000500000000000000" pitchFamily="2" charset="-34"/>
              </a:rPr>
              <a:t>RF</a:t>
            </a:r>
          </a:p>
        </p:txBody>
      </p:sp>
      <p:sp>
        <p:nvSpPr>
          <p:cNvPr id="56" name="Transformation Sel">
            <a:extLst>
              <a:ext uri="{FF2B5EF4-FFF2-40B4-BE49-F238E27FC236}">
                <a16:creationId xmlns:a16="http://schemas.microsoft.com/office/drawing/2014/main" id="{AE3CA79E-6CAC-0429-2348-3AA2817EBD14}"/>
              </a:ext>
            </a:extLst>
          </p:cNvPr>
          <p:cNvSpPr/>
          <p:nvPr/>
        </p:nvSpPr>
        <p:spPr>
          <a:xfrm>
            <a:off x="5678960" y="1815595"/>
            <a:ext cx="2076760" cy="617316"/>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ransformation">
            <a:extLst>
              <a:ext uri="{FF2B5EF4-FFF2-40B4-BE49-F238E27FC236}">
                <a16:creationId xmlns:a16="http://schemas.microsoft.com/office/drawing/2014/main" id="{B71B71D4-96B4-390A-04D8-1ABB35D178A7}"/>
              </a:ext>
            </a:extLst>
          </p:cNvPr>
          <p:cNvSpPr txBox="1">
            <a:spLocks/>
          </p:cNvSpPr>
          <p:nvPr/>
        </p:nvSpPr>
        <p:spPr>
          <a:xfrm>
            <a:off x="5678960" y="181559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58" name="Title">
            <a:extLst>
              <a:ext uri="{FF2B5EF4-FFF2-40B4-BE49-F238E27FC236}">
                <a16:creationId xmlns:a16="http://schemas.microsoft.com/office/drawing/2014/main" id="{6E7DF68E-3255-391E-03DA-4D89EC877F70}"/>
              </a:ext>
            </a:extLst>
          </p:cNvPr>
          <p:cNvSpPr txBox="1">
            <a:spLocks/>
          </p:cNvSpPr>
          <p:nvPr/>
        </p:nvSpPr>
        <p:spPr>
          <a:xfrm>
            <a:off x="5678960" y="2156361"/>
            <a:ext cx="2076760"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Log</a:t>
            </a:r>
          </a:p>
        </p:txBody>
      </p:sp>
      <p:sp>
        <p:nvSpPr>
          <p:cNvPr id="59" name="Scaling Sel">
            <a:extLst>
              <a:ext uri="{FF2B5EF4-FFF2-40B4-BE49-F238E27FC236}">
                <a16:creationId xmlns:a16="http://schemas.microsoft.com/office/drawing/2014/main" id="{DED018EA-9C23-A527-BBDA-390C214297F1}"/>
              </a:ext>
            </a:extLst>
          </p:cNvPr>
          <p:cNvSpPr/>
          <p:nvPr/>
        </p:nvSpPr>
        <p:spPr>
          <a:xfrm>
            <a:off x="7900455" y="1816353"/>
            <a:ext cx="1226999" cy="617315"/>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Scaling">
            <a:extLst>
              <a:ext uri="{FF2B5EF4-FFF2-40B4-BE49-F238E27FC236}">
                <a16:creationId xmlns:a16="http://schemas.microsoft.com/office/drawing/2014/main" id="{2F8D8AEF-3623-8AB5-DF8A-D4B7764FCE45}"/>
              </a:ext>
            </a:extLst>
          </p:cNvPr>
          <p:cNvSpPr txBox="1">
            <a:spLocks/>
          </p:cNvSpPr>
          <p:nvPr/>
        </p:nvSpPr>
        <p:spPr>
          <a:xfrm>
            <a:off x="7900455" y="1815833"/>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61" name="Normalization Sel">
            <a:extLst>
              <a:ext uri="{FF2B5EF4-FFF2-40B4-BE49-F238E27FC236}">
                <a16:creationId xmlns:a16="http://schemas.microsoft.com/office/drawing/2014/main" id="{D9A40ADA-5FC0-48B8-34A3-73C8A3DD75F1}"/>
              </a:ext>
            </a:extLst>
          </p:cNvPr>
          <p:cNvSpPr/>
          <p:nvPr/>
        </p:nvSpPr>
        <p:spPr>
          <a:xfrm>
            <a:off x="3690136" y="1825119"/>
            <a:ext cx="1853456" cy="601116"/>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Normalization">
            <a:extLst>
              <a:ext uri="{FF2B5EF4-FFF2-40B4-BE49-F238E27FC236}">
                <a16:creationId xmlns:a16="http://schemas.microsoft.com/office/drawing/2014/main" id="{40C4AF2F-8015-9E4C-B7B7-B8A62CFC0408}"/>
              </a:ext>
            </a:extLst>
          </p:cNvPr>
          <p:cNvSpPr txBox="1">
            <a:spLocks/>
          </p:cNvSpPr>
          <p:nvPr/>
        </p:nvSpPr>
        <p:spPr>
          <a:xfrm>
            <a:off x="3690136" y="1817889"/>
            <a:ext cx="1853456" cy="33283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81" name="Title">
            <a:extLst>
              <a:ext uri="{FF2B5EF4-FFF2-40B4-BE49-F238E27FC236}">
                <a16:creationId xmlns:a16="http://schemas.microsoft.com/office/drawing/2014/main" id="{905B0CC2-4F3B-BBA0-559A-D365B70796CF}"/>
              </a:ext>
            </a:extLst>
          </p:cNvPr>
          <p:cNvSpPr txBox="1">
            <a:spLocks/>
          </p:cNvSpPr>
          <p:nvPr/>
        </p:nvSpPr>
        <p:spPr>
          <a:xfrm>
            <a:off x="3686351" y="2156941"/>
            <a:ext cx="1862206" cy="269294"/>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ISN = Creatine</a:t>
            </a:r>
          </a:p>
        </p:txBody>
      </p:sp>
      <p:sp>
        <p:nvSpPr>
          <p:cNvPr id="82" name="Title">
            <a:extLst>
              <a:ext uri="{FF2B5EF4-FFF2-40B4-BE49-F238E27FC236}">
                <a16:creationId xmlns:a16="http://schemas.microsoft.com/office/drawing/2014/main" id="{DFFE9FB5-237F-3892-6A0D-8EC6B94B18D3}"/>
              </a:ext>
            </a:extLst>
          </p:cNvPr>
          <p:cNvSpPr txBox="1">
            <a:spLocks/>
          </p:cNvSpPr>
          <p:nvPr/>
        </p:nvSpPr>
        <p:spPr>
          <a:xfrm>
            <a:off x="7909205" y="2157119"/>
            <a:ext cx="1218249"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Autoscaling</a:t>
            </a:r>
          </a:p>
        </p:txBody>
      </p:sp>
      <p:cxnSp>
        <p:nvCxnSpPr>
          <p:cNvPr id="83" name="Straight Arrow Connector 82">
            <a:extLst>
              <a:ext uri="{FF2B5EF4-FFF2-40B4-BE49-F238E27FC236}">
                <a16:creationId xmlns:a16="http://schemas.microsoft.com/office/drawing/2014/main" id="{1C87DBEA-3D08-7D26-B09A-8530B9D71B64}"/>
              </a:ext>
            </a:extLst>
          </p:cNvPr>
          <p:cNvCxnSpPr>
            <a:cxnSpLocks/>
            <a:stCxn id="42" idx="3"/>
            <a:endCxn id="61" idx="1"/>
          </p:cNvCxnSpPr>
          <p:nvPr/>
        </p:nvCxnSpPr>
        <p:spPr>
          <a:xfrm flipV="1">
            <a:off x="3563518" y="2125677"/>
            <a:ext cx="126618" cy="142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8F6E1EBF-6F2D-6816-58C7-426EBB740FDF}"/>
              </a:ext>
            </a:extLst>
          </p:cNvPr>
          <p:cNvCxnSpPr>
            <a:cxnSpLocks/>
            <a:stCxn id="61" idx="3"/>
            <a:endCxn id="56" idx="1"/>
          </p:cNvCxnSpPr>
          <p:nvPr/>
        </p:nvCxnSpPr>
        <p:spPr>
          <a:xfrm flipV="1">
            <a:off x="5543592" y="2124253"/>
            <a:ext cx="135368" cy="142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ED7A91E4-90DC-68F7-F410-AD55F0951B10}"/>
              </a:ext>
            </a:extLst>
          </p:cNvPr>
          <p:cNvCxnSpPr>
            <a:cxnSpLocks/>
            <a:stCxn id="56" idx="3"/>
            <a:endCxn id="59" idx="1"/>
          </p:cNvCxnSpPr>
          <p:nvPr/>
        </p:nvCxnSpPr>
        <p:spPr>
          <a:xfrm>
            <a:off x="7755720" y="2124253"/>
            <a:ext cx="144735" cy="75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88" name="Scaling Sel">
            <a:extLst>
              <a:ext uri="{FF2B5EF4-FFF2-40B4-BE49-F238E27FC236}">
                <a16:creationId xmlns:a16="http://schemas.microsoft.com/office/drawing/2014/main" id="{828CB34D-210D-D4E6-B034-68CBEC68C8DF}"/>
              </a:ext>
            </a:extLst>
          </p:cNvPr>
          <p:cNvSpPr/>
          <p:nvPr/>
        </p:nvSpPr>
        <p:spPr>
          <a:xfrm>
            <a:off x="10363391" y="4787493"/>
            <a:ext cx="1226999" cy="617315"/>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Scaling">
            <a:extLst>
              <a:ext uri="{FF2B5EF4-FFF2-40B4-BE49-F238E27FC236}">
                <a16:creationId xmlns:a16="http://schemas.microsoft.com/office/drawing/2014/main" id="{C68830CF-0019-9535-2BBE-341B3AA913EA}"/>
              </a:ext>
            </a:extLst>
          </p:cNvPr>
          <p:cNvSpPr txBox="1">
            <a:spLocks/>
          </p:cNvSpPr>
          <p:nvPr/>
        </p:nvSpPr>
        <p:spPr>
          <a:xfrm>
            <a:off x="10363391" y="4786973"/>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90" name="Normalization Sel">
            <a:extLst>
              <a:ext uri="{FF2B5EF4-FFF2-40B4-BE49-F238E27FC236}">
                <a16:creationId xmlns:a16="http://schemas.microsoft.com/office/drawing/2014/main" id="{F453CDE0-4DC6-5D90-AB7D-C36314A232E7}"/>
              </a:ext>
            </a:extLst>
          </p:cNvPr>
          <p:cNvSpPr/>
          <p:nvPr/>
        </p:nvSpPr>
        <p:spPr>
          <a:xfrm>
            <a:off x="6085570" y="4793289"/>
            <a:ext cx="1853456" cy="617316"/>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Normalization">
            <a:extLst>
              <a:ext uri="{FF2B5EF4-FFF2-40B4-BE49-F238E27FC236}">
                <a16:creationId xmlns:a16="http://schemas.microsoft.com/office/drawing/2014/main" id="{E6267671-8533-70F4-1C23-137A932FFB87}"/>
              </a:ext>
            </a:extLst>
          </p:cNvPr>
          <p:cNvSpPr txBox="1">
            <a:spLocks/>
          </p:cNvSpPr>
          <p:nvPr/>
        </p:nvSpPr>
        <p:spPr>
          <a:xfrm>
            <a:off x="6085570" y="4793289"/>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93" name="Title">
            <a:extLst>
              <a:ext uri="{FF2B5EF4-FFF2-40B4-BE49-F238E27FC236}">
                <a16:creationId xmlns:a16="http://schemas.microsoft.com/office/drawing/2014/main" id="{71B50854-F28B-63C6-0410-9A9F6E2A9AA9}"/>
              </a:ext>
            </a:extLst>
          </p:cNvPr>
          <p:cNvSpPr txBox="1">
            <a:spLocks/>
          </p:cNvSpPr>
          <p:nvPr/>
        </p:nvSpPr>
        <p:spPr>
          <a:xfrm>
            <a:off x="6081785" y="5134054"/>
            <a:ext cx="1862206"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ISN = Creatine</a:t>
            </a:r>
          </a:p>
        </p:txBody>
      </p:sp>
      <p:sp>
        <p:nvSpPr>
          <p:cNvPr id="94" name="Title">
            <a:extLst>
              <a:ext uri="{FF2B5EF4-FFF2-40B4-BE49-F238E27FC236}">
                <a16:creationId xmlns:a16="http://schemas.microsoft.com/office/drawing/2014/main" id="{A2A13F6A-483D-C626-BF5A-AD7460524BD9}"/>
              </a:ext>
            </a:extLst>
          </p:cNvPr>
          <p:cNvSpPr txBox="1">
            <a:spLocks/>
          </p:cNvSpPr>
          <p:nvPr/>
        </p:nvSpPr>
        <p:spPr>
          <a:xfrm>
            <a:off x="10372141" y="5128259"/>
            <a:ext cx="1218249"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Autoscaling</a:t>
            </a:r>
          </a:p>
        </p:txBody>
      </p:sp>
      <p:sp>
        <p:nvSpPr>
          <p:cNvPr id="96" name="Transformation Sel">
            <a:extLst>
              <a:ext uri="{FF2B5EF4-FFF2-40B4-BE49-F238E27FC236}">
                <a16:creationId xmlns:a16="http://schemas.microsoft.com/office/drawing/2014/main" id="{03DF1F97-568E-79B1-15C0-802265009CCE}"/>
              </a:ext>
            </a:extLst>
          </p:cNvPr>
          <p:cNvSpPr/>
          <p:nvPr/>
        </p:nvSpPr>
        <p:spPr>
          <a:xfrm>
            <a:off x="8115311" y="4792245"/>
            <a:ext cx="2076760" cy="617316"/>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ransformation">
            <a:extLst>
              <a:ext uri="{FF2B5EF4-FFF2-40B4-BE49-F238E27FC236}">
                <a16:creationId xmlns:a16="http://schemas.microsoft.com/office/drawing/2014/main" id="{BC94EA25-1639-BC1C-ADAE-8EEBCB32BE14}"/>
              </a:ext>
            </a:extLst>
          </p:cNvPr>
          <p:cNvSpPr txBox="1">
            <a:spLocks/>
          </p:cNvSpPr>
          <p:nvPr/>
        </p:nvSpPr>
        <p:spPr>
          <a:xfrm>
            <a:off x="8115311" y="479224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98" name="Title">
            <a:extLst>
              <a:ext uri="{FF2B5EF4-FFF2-40B4-BE49-F238E27FC236}">
                <a16:creationId xmlns:a16="http://schemas.microsoft.com/office/drawing/2014/main" id="{9E50F47F-69A7-F636-D728-A511311B1AF5}"/>
              </a:ext>
            </a:extLst>
          </p:cNvPr>
          <p:cNvSpPr txBox="1">
            <a:spLocks/>
          </p:cNvSpPr>
          <p:nvPr/>
        </p:nvSpPr>
        <p:spPr>
          <a:xfrm>
            <a:off x="8115311" y="5133011"/>
            <a:ext cx="2076760"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Log</a:t>
            </a:r>
          </a:p>
        </p:txBody>
      </p:sp>
      <p:cxnSp>
        <p:nvCxnSpPr>
          <p:cNvPr id="100" name="Straight Arrow Connector 99">
            <a:extLst>
              <a:ext uri="{FF2B5EF4-FFF2-40B4-BE49-F238E27FC236}">
                <a16:creationId xmlns:a16="http://schemas.microsoft.com/office/drawing/2014/main" id="{C24E17ED-3AA2-8C95-0846-8BE245D1AAE3}"/>
              </a:ext>
            </a:extLst>
          </p:cNvPr>
          <p:cNvCxnSpPr>
            <a:cxnSpLocks/>
            <a:endCxn id="90" idx="1"/>
          </p:cNvCxnSpPr>
          <p:nvPr/>
        </p:nvCxnSpPr>
        <p:spPr>
          <a:xfrm flipV="1">
            <a:off x="5909285" y="5101947"/>
            <a:ext cx="176285" cy="200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27149C6B-EAA9-5D4E-95F3-0975372F9F76}"/>
              </a:ext>
            </a:extLst>
          </p:cNvPr>
          <p:cNvCxnSpPr>
            <a:cxnSpLocks/>
            <a:stCxn id="90" idx="3"/>
            <a:endCxn id="96" idx="1"/>
          </p:cNvCxnSpPr>
          <p:nvPr/>
        </p:nvCxnSpPr>
        <p:spPr>
          <a:xfrm flipV="1">
            <a:off x="7939026" y="5100903"/>
            <a:ext cx="176285" cy="104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BCAA2D96-5BB9-9F77-938A-E5CE93B66B72}"/>
              </a:ext>
            </a:extLst>
          </p:cNvPr>
          <p:cNvCxnSpPr>
            <a:cxnSpLocks/>
            <a:stCxn id="96" idx="3"/>
            <a:endCxn id="88" idx="1"/>
          </p:cNvCxnSpPr>
          <p:nvPr/>
        </p:nvCxnSpPr>
        <p:spPr>
          <a:xfrm flipV="1">
            <a:off x="10192071" y="5096151"/>
            <a:ext cx="171320" cy="4752"/>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39795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metaboPipe image">
            <a:extLst>
              <a:ext uri="{FF2B5EF4-FFF2-40B4-BE49-F238E27FC236}">
                <a16:creationId xmlns:a16="http://schemas.microsoft.com/office/drawing/2014/main" id="{21C13FC0-C1D2-6BFB-52C1-84261C652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99879" y="5514975"/>
            <a:ext cx="1087346" cy="1247775"/>
          </a:xfrm>
          <a:prstGeom prst="rect">
            <a:avLst/>
          </a:prstGeom>
        </p:spPr>
      </p:pic>
      <p:sp>
        <p:nvSpPr>
          <p:cNvPr id="28" name="Title">
            <a:extLst>
              <a:ext uri="{FF2B5EF4-FFF2-40B4-BE49-F238E27FC236}">
                <a16:creationId xmlns:a16="http://schemas.microsoft.com/office/drawing/2014/main" id="{CB680189-7E07-2E9E-B1C4-D88AD98C83E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Results</a:t>
            </a:r>
          </a:p>
        </p:txBody>
      </p:sp>
      <p:sp>
        <p:nvSpPr>
          <p:cNvPr id="30" name="Scaling Sel">
            <a:extLst>
              <a:ext uri="{FF2B5EF4-FFF2-40B4-BE49-F238E27FC236}">
                <a16:creationId xmlns:a16="http://schemas.microsoft.com/office/drawing/2014/main" id="{CF88A057-45E2-BFB6-115E-33086B286DBA}"/>
              </a:ext>
            </a:extLst>
          </p:cNvPr>
          <p:cNvSpPr/>
          <p:nvPr/>
        </p:nvSpPr>
        <p:spPr>
          <a:xfrm>
            <a:off x="9806006" y="656825"/>
            <a:ext cx="1226999" cy="340765"/>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caling">
            <a:extLst>
              <a:ext uri="{FF2B5EF4-FFF2-40B4-BE49-F238E27FC236}">
                <a16:creationId xmlns:a16="http://schemas.microsoft.com/office/drawing/2014/main" id="{94160735-FB48-B5C1-478E-1826C95009F3}"/>
              </a:ext>
            </a:extLst>
          </p:cNvPr>
          <p:cNvSpPr txBox="1">
            <a:spLocks/>
          </p:cNvSpPr>
          <p:nvPr/>
        </p:nvSpPr>
        <p:spPr>
          <a:xfrm>
            <a:off x="9806006" y="656305"/>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26" name="Transformation Sel">
            <a:extLst>
              <a:ext uri="{FF2B5EF4-FFF2-40B4-BE49-F238E27FC236}">
                <a16:creationId xmlns:a16="http://schemas.microsoft.com/office/drawing/2014/main" id="{4BE64C53-D6FE-079A-C99D-3D0637B8DB5F}"/>
              </a:ext>
            </a:extLst>
          </p:cNvPr>
          <p:cNvSpPr/>
          <p:nvPr/>
        </p:nvSpPr>
        <p:spPr>
          <a:xfrm>
            <a:off x="7562138" y="656825"/>
            <a:ext cx="2076760" cy="340765"/>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ansformation">
            <a:extLst>
              <a:ext uri="{FF2B5EF4-FFF2-40B4-BE49-F238E27FC236}">
                <a16:creationId xmlns:a16="http://schemas.microsoft.com/office/drawing/2014/main" id="{D7CE8F93-1826-913E-7C00-0F1354731329}"/>
              </a:ext>
            </a:extLst>
          </p:cNvPr>
          <p:cNvSpPr txBox="1">
            <a:spLocks/>
          </p:cNvSpPr>
          <p:nvPr/>
        </p:nvSpPr>
        <p:spPr>
          <a:xfrm>
            <a:off x="7562138"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17" name="Normalization Sel">
            <a:extLst>
              <a:ext uri="{FF2B5EF4-FFF2-40B4-BE49-F238E27FC236}">
                <a16:creationId xmlns:a16="http://schemas.microsoft.com/office/drawing/2014/main" id="{C0C7B49C-3BA3-6121-02EE-F63640FE14C1}"/>
              </a:ext>
            </a:extLst>
          </p:cNvPr>
          <p:cNvSpPr/>
          <p:nvPr/>
        </p:nvSpPr>
        <p:spPr>
          <a:xfrm>
            <a:off x="5541574" y="656826"/>
            <a:ext cx="1853456" cy="340765"/>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rmalization">
            <a:extLst>
              <a:ext uri="{FF2B5EF4-FFF2-40B4-BE49-F238E27FC236}">
                <a16:creationId xmlns:a16="http://schemas.microsoft.com/office/drawing/2014/main" id="{EDD307DC-E534-0184-28C7-51B04952589E}"/>
              </a:ext>
            </a:extLst>
          </p:cNvPr>
          <p:cNvSpPr txBox="1">
            <a:spLocks/>
          </p:cNvSpPr>
          <p:nvPr/>
        </p:nvSpPr>
        <p:spPr>
          <a:xfrm>
            <a:off x="5541574" y="656826"/>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5" name="Imputation Sel">
            <a:extLst>
              <a:ext uri="{FF2B5EF4-FFF2-40B4-BE49-F238E27FC236}">
                <a16:creationId xmlns:a16="http://schemas.microsoft.com/office/drawing/2014/main" id="{0DAE1EA2-3D70-CECB-FEF7-095CBA5AD27A}"/>
              </a:ext>
            </a:extLst>
          </p:cNvPr>
          <p:cNvSpPr/>
          <p:nvPr/>
        </p:nvSpPr>
        <p:spPr>
          <a:xfrm>
            <a:off x="1646186" y="656826"/>
            <a:ext cx="1484412" cy="340766"/>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mputation">
            <a:extLst>
              <a:ext uri="{FF2B5EF4-FFF2-40B4-BE49-F238E27FC236}">
                <a16:creationId xmlns:a16="http://schemas.microsoft.com/office/drawing/2014/main" id="{2110ED6B-7C09-1B74-F464-3EC1FFD6C9C9}"/>
              </a:ext>
            </a:extLst>
          </p:cNvPr>
          <p:cNvSpPr txBox="1">
            <a:spLocks/>
          </p:cNvSpPr>
          <p:nvPr/>
        </p:nvSpPr>
        <p:spPr>
          <a:xfrm>
            <a:off x="1654936" y="65682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13" name="Filtering Sel">
            <a:extLst>
              <a:ext uri="{FF2B5EF4-FFF2-40B4-BE49-F238E27FC236}">
                <a16:creationId xmlns:a16="http://schemas.microsoft.com/office/drawing/2014/main" id="{DF0DF8CC-6464-CDE2-F8B6-BF8366C617F4}"/>
              </a:ext>
            </a:extLst>
          </p:cNvPr>
          <p:cNvSpPr/>
          <p:nvPr/>
        </p:nvSpPr>
        <p:spPr>
          <a:xfrm>
            <a:off x="167109" y="655784"/>
            <a:ext cx="1311969" cy="341807"/>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iltering">
            <a:extLst>
              <a:ext uri="{FF2B5EF4-FFF2-40B4-BE49-F238E27FC236}">
                <a16:creationId xmlns:a16="http://schemas.microsoft.com/office/drawing/2014/main" id="{D30C6BD6-9535-F357-FE7D-646D083EB8EB}"/>
              </a:ext>
            </a:extLst>
          </p:cNvPr>
          <p:cNvSpPr txBox="1">
            <a:spLocks/>
          </p:cNvSpPr>
          <p:nvPr/>
        </p:nvSpPr>
        <p:spPr>
          <a:xfrm>
            <a:off x="167109" y="656826"/>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pic>
        <p:nvPicPr>
          <p:cNvPr id="3" name="Graphic 2" descr="Database with solid fill">
            <a:extLst>
              <a:ext uri="{FF2B5EF4-FFF2-40B4-BE49-F238E27FC236}">
                <a16:creationId xmlns:a16="http://schemas.microsoft.com/office/drawing/2014/main" id="{9760A26E-E8F5-B141-148C-F181BF8208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3057" y="3503757"/>
            <a:ext cx="914400" cy="914400"/>
          </a:xfrm>
          <a:prstGeom prst="rect">
            <a:avLst/>
          </a:prstGeom>
        </p:spPr>
      </p:pic>
      <p:pic>
        <p:nvPicPr>
          <p:cNvPr id="48" name="Graphic 47" descr="Rectangular Prism with solid fill">
            <a:extLst>
              <a:ext uri="{FF2B5EF4-FFF2-40B4-BE49-F238E27FC236}">
                <a16:creationId xmlns:a16="http://schemas.microsoft.com/office/drawing/2014/main" id="{B7EB43D6-DA6D-48A0-C230-FDAB7113171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977467" y="1998320"/>
            <a:ext cx="914400" cy="914400"/>
          </a:xfrm>
          <a:prstGeom prst="rect">
            <a:avLst/>
          </a:prstGeom>
        </p:spPr>
      </p:pic>
      <p:grpSp>
        <p:nvGrpSpPr>
          <p:cNvPr id="8" name="CreateDE">
            <a:extLst>
              <a:ext uri="{FF2B5EF4-FFF2-40B4-BE49-F238E27FC236}">
                <a16:creationId xmlns:a16="http://schemas.microsoft.com/office/drawing/2014/main" id="{611AA05A-1E27-A756-7CC1-7DC390842D1C}"/>
              </a:ext>
            </a:extLst>
          </p:cNvPr>
          <p:cNvGrpSpPr/>
          <p:nvPr/>
        </p:nvGrpSpPr>
        <p:grpSpPr>
          <a:xfrm>
            <a:off x="799628" y="3619149"/>
            <a:ext cx="1264238" cy="683617"/>
            <a:chOff x="5541574" y="1748233"/>
            <a:chExt cx="1264238" cy="683617"/>
          </a:xfrm>
        </p:grpSpPr>
        <p:sp>
          <p:nvSpPr>
            <p:cNvPr id="2" name="Utils Sel">
              <a:extLst>
                <a:ext uri="{FF2B5EF4-FFF2-40B4-BE49-F238E27FC236}">
                  <a16:creationId xmlns:a16="http://schemas.microsoft.com/office/drawing/2014/main" id="{EEDE7BB7-2B32-903A-3763-D56AEB0A5AB6}"/>
                </a:ext>
              </a:extLst>
            </p:cNvPr>
            <p:cNvSpPr/>
            <p:nvPr/>
          </p:nvSpPr>
          <p:spPr>
            <a:xfrm>
              <a:off x="5541574" y="1748233"/>
              <a:ext cx="1264238" cy="683617"/>
            </a:xfrm>
            <a:prstGeom prst="round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Utils">
              <a:extLst>
                <a:ext uri="{FF2B5EF4-FFF2-40B4-BE49-F238E27FC236}">
                  <a16:creationId xmlns:a16="http://schemas.microsoft.com/office/drawing/2014/main" id="{C2CF5E00-3798-ED98-781C-0647B1B3BD3F}"/>
                </a:ext>
              </a:extLst>
            </p:cNvPr>
            <p:cNvSpPr txBox="1">
              <a:spLocks/>
            </p:cNvSpPr>
            <p:nvPr/>
          </p:nvSpPr>
          <p:spPr>
            <a:xfrm>
              <a:off x="5766166" y="1748234"/>
              <a:ext cx="815055"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Utils</a:t>
              </a:r>
            </a:p>
          </p:txBody>
        </p:sp>
        <p:sp>
          <p:nvSpPr>
            <p:cNvPr id="7" name="Title">
              <a:extLst>
                <a:ext uri="{FF2B5EF4-FFF2-40B4-BE49-F238E27FC236}">
                  <a16:creationId xmlns:a16="http://schemas.microsoft.com/office/drawing/2014/main" id="{F7C9941F-3960-8240-9916-9964F1DB76E4}"/>
                </a:ext>
              </a:extLst>
            </p:cNvPr>
            <p:cNvSpPr txBox="1">
              <a:spLocks/>
            </p:cNvSpPr>
            <p:nvPr/>
          </p:nvSpPr>
          <p:spPr>
            <a:xfrm>
              <a:off x="5541574" y="2090041"/>
              <a:ext cx="1264238" cy="34180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Create DE</a:t>
              </a:r>
            </a:p>
          </p:txBody>
        </p:sp>
      </p:grpSp>
      <p:cxnSp>
        <p:nvCxnSpPr>
          <p:cNvPr id="12" name="Straight Arrow Connector 11">
            <a:extLst>
              <a:ext uri="{FF2B5EF4-FFF2-40B4-BE49-F238E27FC236}">
                <a16:creationId xmlns:a16="http://schemas.microsoft.com/office/drawing/2014/main" id="{0ADFD670-5E52-31D0-ECD5-CB14291DDAB6}"/>
              </a:ext>
            </a:extLst>
          </p:cNvPr>
          <p:cNvCxnSpPr>
            <a:cxnSpLocks/>
            <a:endCxn id="2" idx="1"/>
          </p:cNvCxnSpPr>
          <p:nvPr/>
        </p:nvCxnSpPr>
        <p:spPr>
          <a:xfrm>
            <a:off x="595831" y="3960958"/>
            <a:ext cx="203797"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6" name="Utils Sel">
            <a:extLst>
              <a:ext uri="{FF2B5EF4-FFF2-40B4-BE49-F238E27FC236}">
                <a16:creationId xmlns:a16="http://schemas.microsoft.com/office/drawing/2014/main" id="{838D2D1B-8ED5-C034-CEF9-0D623493F365}"/>
              </a:ext>
            </a:extLst>
          </p:cNvPr>
          <p:cNvSpPr/>
          <p:nvPr/>
        </p:nvSpPr>
        <p:spPr>
          <a:xfrm>
            <a:off x="11200113" y="656826"/>
            <a:ext cx="824778" cy="341808"/>
          </a:xfrm>
          <a:prstGeom prst="round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Utils">
            <a:extLst>
              <a:ext uri="{FF2B5EF4-FFF2-40B4-BE49-F238E27FC236}">
                <a16:creationId xmlns:a16="http://schemas.microsoft.com/office/drawing/2014/main" id="{025D65B4-D5DA-A50F-A344-7ED7A4788C93}"/>
              </a:ext>
            </a:extLst>
          </p:cNvPr>
          <p:cNvSpPr txBox="1">
            <a:spLocks/>
          </p:cNvSpPr>
          <p:nvPr/>
        </p:nvSpPr>
        <p:spPr>
          <a:xfrm>
            <a:off x="11200113" y="656826"/>
            <a:ext cx="824778"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Utils</a:t>
            </a:r>
          </a:p>
        </p:txBody>
      </p:sp>
      <p:sp>
        <p:nvSpPr>
          <p:cNvPr id="18" name="Filtering Sel">
            <a:extLst>
              <a:ext uri="{FF2B5EF4-FFF2-40B4-BE49-F238E27FC236}">
                <a16:creationId xmlns:a16="http://schemas.microsoft.com/office/drawing/2014/main" id="{D9E1C28B-D1F6-094E-59DF-BE5A044E1BF7}"/>
              </a:ext>
            </a:extLst>
          </p:cNvPr>
          <p:cNvSpPr/>
          <p:nvPr/>
        </p:nvSpPr>
        <p:spPr>
          <a:xfrm>
            <a:off x="2177694" y="3542865"/>
            <a:ext cx="1311969" cy="836184"/>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iltering">
            <a:extLst>
              <a:ext uri="{FF2B5EF4-FFF2-40B4-BE49-F238E27FC236}">
                <a16:creationId xmlns:a16="http://schemas.microsoft.com/office/drawing/2014/main" id="{A78F5D9D-5E8D-927A-E98D-F47AB641ED23}"/>
              </a:ext>
            </a:extLst>
          </p:cNvPr>
          <p:cNvSpPr txBox="1">
            <a:spLocks/>
          </p:cNvSpPr>
          <p:nvPr/>
        </p:nvSpPr>
        <p:spPr>
          <a:xfrm>
            <a:off x="2177694" y="3543907"/>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sp>
        <p:nvSpPr>
          <p:cNvPr id="9" name="Title">
            <a:extLst>
              <a:ext uri="{FF2B5EF4-FFF2-40B4-BE49-F238E27FC236}">
                <a16:creationId xmlns:a16="http://schemas.microsoft.com/office/drawing/2014/main" id="{FAE3EDC2-DC73-35BE-DFD9-E794770F93D8}"/>
              </a:ext>
            </a:extLst>
          </p:cNvPr>
          <p:cNvSpPr txBox="1">
            <a:spLocks/>
          </p:cNvSpPr>
          <p:nvPr/>
        </p:nvSpPr>
        <p:spPr>
          <a:xfrm>
            <a:off x="2177695" y="3861813"/>
            <a:ext cx="1311969"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Threshold 0.2</a:t>
            </a:r>
          </a:p>
        </p:txBody>
      </p:sp>
      <p:sp>
        <p:nvSpPr>
          <p:cNvPr id="15" name="Title">
            <a:extLst>
              <a:ext uri="{FF2B5EF4-FFF2-40B4-BE49-F238E27FC236}">
                <a16:creationId xmlns:a16="http://schemas.microsoft.com/office/drawing/2014/main" id="{487F05D1-FF7D-CED6-8C06-730553EBCF57}"/>
              </a:ext>
            </a:extLst>
          </p:cNvPr>
          <p:cNvSpPr txBox="1">
            <a:spLocks/>
          </p:cNvSpPr>
          <p:nvPr/>
        </p:nvSpPr>
        <p:spPr>
          <a:xfrm>
            <a:off x="2177694" y="4120431"/>
            <a:ext cx="1311969"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Outliers</a:t>
            </a:r>
          </a:p>
        </p:txBody>
      </p:sp>
      <p:cxnSp>
        <p:nvCxnSpPr>
          <p:cNvPr id="31" name="Straight Arrow Connector 30">
            <a:extLst>
              <a:ext uri="{FF2B5EF4-FFF2-40B4-BE49-F238E27FC236}">
                <a16:creationId xmlns:a16="http://schemas.microsoft.com/office/drawing/2014/main" id="{9F15A88E-3287-04F2-6485-37ABFFD0F58A}"/>
              </a:ext>
            </a:extLst>
          </p:cNvPr>
          <p:cNvCxnSpPr>
            <a:cxnSpLocks/>
            <a:stCxn id="2" idx="3"/>
            <a:endCxn id="18" idx="1"/>
          </p:cNvCxnSpPr>
          <p:nvPr/>
        </p:nvCxnSpPr>
        <p:spPr>
          <a:xfrm flipV="1">
            <a:off x="2063866" y="3960957"/>
            <a:ext cx="113828" cy="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1" name="Imputation Sel">
            <a:extLst>
              <a:ext uri="{FF2B5EF4-FFF2-40B4-BE49-F238E27FC236}">
                <a16:creationId xmlns:a16="http://schemas.microsoft.com/office/drawing/2014/main" id="{DA5E76F6-7B89-2297-1248-814AEC9C46AC}"/>
              </a:ext>
            </a:extLst>
          </p:cNvPr>
          <p:cNvSpPr/>
          <p:nvPr/>
        </p:nvSpPr>
        <p:spPr>
          <a:xfrm>
            <a:off x="2087463" y="4804265"/>
            <a:ext cx="1484412" cy="599375"/>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mputation">
            <a:extLst>
              <a:ext uri="{FF2B5EF4-FFF2-40B4-BE49-F238E27FC236}">
                <a16:creationId xmlns:a16="http://schemas.microsoft.com/office/drawing/2014/main" id="{EA2A7E0D-C637-EC5A-8DC0-F5FD594F7F38}"/>
              </a:ext>
            </a:extLst>
          </p:cNvPr>
          <p:cNvSpPr txBox="1">
            <a:spLocks/>
          </p:cNvSpPr>
          <p:nvPr/>
        </p:nvSpPr>
        <p:spPr>
          <a:xfrm>
            <a:off x="2096213" y="480426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27" name="Title">
            <a:extLst>
              <a:ext uri="{FF2B5EF4-FFF2-40B4-BE49-F238E27FC236}">
                <a16:creationId xmlns:a16="http://schemas.microsoft.com/office/drawing/2014/main" id="{106A8A7D-E113-B766-2551-D88EA83F85BE}"/>
              </a:ext>
            </a:extLst>
          </p:cNvPr>
          <p:cNvSpPr txBox="1">
            <a:spLocks/>
          </p:cNvSpPr>
          <p:nvPr/>
        </p:nvSpPr>
        <p:spPr>
          <a:xfrm>
            <a:off x="2087463" y="5145031"/>
            <a:ext cx="1484412"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err="1">
                <a:solidFill>
                  <a:schemeClr val="bg2">
                    <a:lumMod val="75000"/>
                  </a:schemeClr>
                </a:solidFill>
                <a:latin typeface="Chakra Petch" panose="00000500000000000000" pitchFamily="2" charset="-34"/>
                <a:cs typeface="Chakra Petch" panose="00000500000000000000" pitchFamily="2" charset="-34"/>
              </a:rPr>
              <a:t>kNN</a:t>
            </a:r>
            <a:r>
              <a:rPr lang="en-US" sz="1400" dirty="0">
                <a:solidFill>
                  <a:schemeClr val="bg2">
                    <a:lumMod val="75000"/>
                  </a:schemeClr>
                </a:solidFill>
                <a:latin typeface="Chakra Petch" panose="00000500000000000000" pitchFamily="2" charset="-34"/>
                <a:cs typeface="Chakra Petch" panose="00000500000000000000" pitchFamily="2" charset="-34"/>
              </a:rPr>
              <a:t> k = 5</a:t>
            </a:r>
          </a:p>
        </p:txBody>
      </p:sp>
      <p:cxnSp>
        <p:nvCxnSpPr>
          <p:cNvPr id="33" name="Straight Arrow Connector 32">
            <a:extLst>
              <a:ext uri="{FF2B5EF4-FFF2-40B4-BE49-F238E27FC236}">
                <a16:creationId xmlns:a16="http://schemas.microsoft.com/office/drawing/2014/main" id="{54191E5C-3BBA-6439-365A-6F75592269AF}"/>
              </a:ext>
            </a:extLst>
          </p:cNvPr>
          <p:cNvCxnSpPr>
            <a:cxnSpLocks/>
            <a:stCxn id="15" idx="2"/>
            <a:endCxn id="38" idx="0"/>
          </p:cNvCxnSpPr>
          <p:nvPr/>
        </p:nvCxnSpPr>
        <p:spPr>
          <a:xfrm flipH="1">
            <a:off x="2831637" y="4379049"/>
            <a:ext cx="2042" cy="42521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38" name="Imputation Sel">
            <a:extLst>
              <a:ext uri="{FF2B5EF4-FFF2-40B4-BE49-F238E27FC236}">
                <a16:creationId xmlns:a16="http://schemas.microsoft.com/office/drawing/2014/main" id="{2AFE4FDA-97F9-CFE3-339A-9AF4EFD0C401}"/>
              </a:ext>
            </a:extLst>
          </p:cNvPr>
          <p:cNvSpPr/>
          <p:nvPr/>
        </p:nvSpPr>
        <p:spPr>
          <a:xfrm>
            <a:off x="2089431" y="4804265"/>
            <a:ext cx="1484412" cy="599375"/>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mputation">
            <a:extLst>
              <a:ext uri="{FF2B5EF4-FFF2-40B4-BE49-F238E27FC236}">
                <a16:creationId xmlns:a16="http://schemas.microsoft.com/office/drawing/2014/main" id="{045D40EC-F21A-15DF-72E1-F1A60CC6BEEC}"/>
              </a:ext>
            </a:extLst>
          </p:cNvPr>
          <p:cNvSpPr txBox="1">
            <a:spLocks/>
          </p:cNvSpPr>
          <p:nvPr/>
        </p:nvSpPr>
        <p:spPr>
          <a:xfrm>
            <a:off x="2098181" y="480426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41" name="Title">
            <a:extLst>
              <a:ext uri="{FF2B5EF4-FFF2-40B4-BE49-F238E27FC236}">
                <a16:creationId xmlns:a16="http://schemas.microsoft.com/office/drawing/2014/main" id="{228752C4-15D6-8FF8-1A92-2BE9E23D26E6}"/>
              </a:ext>
            </a:extLst>
          </p:cNvPr>
          <p:cNvSpPr txBox="1">
            <a:spLocks/>
          </p:cNvSpPr>
          <p:nvPr/>
        </p:nvSpPr>
        <p:spPr>
          <a:xfrm>
            <a:off x="2089431" y="5145031"/>
            <a:ext cx="1484412"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err="1">
                <a:solidFill>
                  <a:schemeClr val="bg2">
                    <a:lumMod val="75000"/>
                  </a:schemeClr>
                </a:solidFill>
                <a:latin typeface="Chakra Petch" panose="00000500000000000000" pitchFamily="2" charset="-34"/>
                <a:cs typeface="Chakra Petch" panose="00000500000000000000" pitchFamily="2" charset="-34"/>
              </a:rPr>
              <a:t>kNN</a:t>
            </a:r>
            <a:r>
              <a:rPr lang="en-US" sz="1400" dirty="0">
                <a:solidFill>
                  <a:schemeClr val="bg2">
                    <a:lumMod val="75000"/>
                  </a:schemeClr>
                </a:solidFill>
                <a:latin typeface="Chakra Petch" panose="00000500000000000000" pitchFamily="2" charset="-34"/>
                <a:cs typeface="Chakra Petch" panose="00000500000000000000" pitchFamily="2" charset="-34"/>
              </a:rPr>
              <a:t> k = 5</a:t>
            </a:r>
          </a:p>
        </p:txBody>
      </p:sp>
      <p:sp>
        <p:nvSpPr>
          <p:cNvPr id="14" name="Batch Sel">
            <a:extLst>
              <a:ext uri="{FF2B5EF4-FFF2-40B4-BE49-F238E27FC236}">
                <a16:creationId xmlns:a16="http://schemas.microsoft.com/office/drawing/2014/main" id="{1DC2C85D-36F3-59D9-F947-452A2D1F9CEC}"/>
              </a:ext>
            </a:extLst>
          </p:cNvPr>
          <p:cNvSpPr/>
          <p:nvPr/>
        </p:nvSpPr>
        <p:spPr>
          <a:xfrm>
            <a:off x="3297706" y="656826"/>
            <a:ext cx="2076760" cy="340765"/>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Batch Correction">
            <a:extLst>
              <a:ext uri="{FF2B5EF4-FFF2-40B4-BE49-F238E27FC236}">
                <a16:creationId xmlns:a16="http://schemas.microsoft.com/office/drawing/2014/main" id="{85BB713F-7945-0E44-78F3-447EDAC4E275}"/>
              </a:ext>
            </a:extLst>
          </p:cNvPr>
          <p:cNvSpPr txBox="1">
            <a:spLocks/>
          </p:cNvSpPr>
          <p:nvPr/>
        </p:nvSpPr>
        <p:spPr>
          <a:xfrm>
            <a:off x="3297706" y="65682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45" name="Batch Sel">
            <a:extLst>
              <a:ext uri="{FF2B5EF4-FFF2-40B4-BE49-F238E27FC236}">
                <a16:creationId xmlns:a16="http://schemas.microsoft.com/office/drawing/2014/main" id="{22BDE510-11C4-6ED4-BE87-FC530FB2A2BE}"/>
              </a:ext>
            </a:extLst>
          </p:cNvPr>
          <p:cNvSpPr/>
          <p:nvPr/>
        </p:nvSpPr>
        <p:spPr>
          <a:xfrm>
            <a:off x="3832525" y="4804265"/>
            <a:ext cx="2076760" cy="599375"/>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Batch Correction">
            <a:extLst>
              <a:ext uri="{FF2B5EF4-FFF2-40B4-BE49-F238E27FC236}">
                <a16:creationId xmlns:a16="http://schemas.microsoft.com/office/drawing/2014/main" id="{097E1DF0-C814-EC55-936B-CBA0012E8880}"/>
              </a:ext>
            </a:extLst>
          </p:cNvPr>
          <p:cNvSpPr txBox="1">
            <a:spLocks/>
          </p:cNvSpPr>
          <p:nvPr/>
        </p:nvSpPr>
        <p:spPr>
          <a:xfrm>
            <a:off x="3832525" y="4804265"/>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47" name="Title">
            <a:extLst>
              <a:ext uri="{FF2B5EF4-FFF2-40B4-BE49-F238E27FC236}">
                <a16:creationId xmlns:a16="http://schemas.microsoft.com/office/drawing/2014/main" id="{A649AC5C-4FA3-5A36-66F3-CCAA746E4285}"/>
              </a:ext>
            </a:extLst>
          </p:cNvPr>
          <p:cNvSpPr txBox="1">
            <a:spLocks/>
          </p:cNvSpPr>
          <p:nvPr/>
        </p:nvSpPr>
        <p:spPr>
          <a:xfrm>
            <a:off x="3841276" y="5146073"/>
            <a:ext cx="2068010"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QC-RSC</a:t>
            </a:r>
          </a:p>
        </p:txBody>
      </p:sp>
      <p:cxnSp>
        <p:nvCxnSpPr>
          <p:cNvPr id="49" name="Straight Arrow Connector 48">
            <a:extLst>
              <a:ext uri="{FF2B5EF4-FFF2-40B4-BE49-F238E27FC236}">
                <a16:creationId xmlns:a16="http://schemas.microsoft.com/office/drawing/2014/main" id="{7B18D893-B244-FF77-6E6C-977342FAD403}"/>
              </a:ext>
            </a:extLst>
          </p:cNvPr>
          <p:cNvCxnSpPr>
            <a:cxnSpLocks/>
            <a:stCxn id="38" idx="3"/>
            <a:endCxn id="45" idx="1"/>
          </p:cNvCxnSpPr>
          <p:nvPr/>
        </p:nvCxnSpPr>
        <p:spPr>
          <a:xfrm>
            <a:off x="3573843" y="5103953"/>
            <a:ext cx="258682"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52" name="Batch Sel">
            <a:extLst>
              <a:ext uri="{FF2B5EF4-FFF2-40B4-BE49-F238E27FC236}">
                <a16:creationId xmlns:a16="http://schemas.microsoft.com/office/drawing/2014/main" id="{A92AABAA-07CB-D83E-CBFE-6AD1A5EFEA12}"/>
              </a:ext>
            </a:extLst>
          </p:cNvPr>
          <p:cNvSpPr/>
          <p:nvPr/>
        </p:nvSpPr>
        <p:spPr>
          <a:xfrm>
            <a:off x="1785063" y="2687185"/>
            <a:ext cx="2076760" cy="599375"/>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Batch Correction">
            <a:extLst>
              <a:ext uri="{FF2B5EF4-FFF2-40B4-BE49-F238E27FC236}">
                <a16:creationId xmlns:a16="http://schemas.microsoft.com/office/drawing/2014/main" id="{2345C5A8-2009-68BB-F6DC-54183967C181}"/>
              </a:ext>
            </a:extLst>
          </p:cNvPr>
          <p:cNvSpPr txBox="1">
            <a:spLocks/>
          </p:cNvSpPr>
          <p:nvPr/>
        </p:nvSpPr>
        <p:spPr>
          <a:xfrm>
            <a:off x="1785063" y="2687185"/>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54" name="Title">
            <a:extLst>
              <a:ext uri="{FF2B5EF4-FFF2-40B4-BE49-F238E27FC236}">
                <a16:creationId xmlns:a16="http://schemas.microsoft.com/office/drawing/2014/main" id="{AFACF1F5-B224-2055-7D38-12EB0C2A5847}"/>
              </a:ext>
            </a:extLst>
          </p:cNvPr>
          <p:cNvSpPr txBox="1">
            <a:spLocks/>
          </p:cNvSpPr>
          <p:nvPr/>
        </p:nvSpPr>
        <p:spPr>
          <a:xfrm>
            <a:off x="1793814" y="3028993"/>
            <a:ext cx="2068010"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QC-RSC</a:t>
            </a:r>
          </a:p>
        </p:txBody>
      </p:sp>
      <p:cxnSp>
        <p:nvCxnSpPr>
          <p:cNvPr id="32" name="Straight Arrow Connector 31">
            <a:extLst>
              <a:ext uri="{FF2B5EF4-FFF2-40B4-BE49-F238E27FC236}">
                <a16:creationId xmlns:a16="http://schemas.microsoft.com/office/drawing/2014/main" id="{AAB70D82-392F-AEDC-7D26-CDD67918B3B2}"/>
              </a:ext>
            </a:extLst>
          </p:cNvPr>
          <p:cNvCxnSpPr>
            <a:cxnSpLocks/>
            <a:stCxn id="24" idx="0"/>
            <a:endCxn id="54" idx="2"/>
          </p:cNvCxnSpPr>
          <p:nvPr/>
        </p:nvCxnSpPr>
        <p:spPr>
          <a:xfrm flipH="1" flipV="1">
            <a:off x="2827819" y="3287611"/>
            <a:ext cx="5860" cy="25629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40" name="Imputation Sel">
            <a:extLst>
              <a:ext uri="{FF2B5EF4-FFF2-40B4-BE49-F238E27FC236}">
                <a16:creationId xmlns:a16="http://schemas.microsoft.com/office/drawing/2014/main" id="{1E66AC11-F275-B65F-F16E-524BE5BDE500}"/>
              </a:ext>
            </a:extLst>
          </p:cNvPr>
          <p:cNvSpPr/>
          <p:nvPr/>
        </p:nvSpPr>
        <p:spPr>
          <a:xfrm>
            <a:off x="3984657" y="2687185"/>
            <a:ext cx="1484412" cy="599375"/>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mputation">
            <a:extLst>
              <a:ext uri="{FF2B5EF4-FFF2-40B4-BE49-F238E27FC236}">
                <a16:creationId xmlns:a16="http://schemas.microsoft.com/office/drawing/2014/main" id="{CC0FF80E-CF5E-7500-E4C4-426C00617C14}"/>
              </a:ext>
            </a:extLst>
          </p:cNvPr>
          <p:cNvSpPr txBox="1">
            <a:spLocks/>
          </p:cNvSpPr>
          <p:nvPr/>
        </p:nvSpPr>
        <p:spPr>
          <a:xfrm>
            <a:off x="3993407" y="268718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44" name="Title">
            <a:extLst>
              <a:ext uri="{FF2B5EF4-FFF2-40B4-BE49-F238E27FC236}">
                <a16:creationId xmlns:a16="http://schemas.microsoft.com/office/drawing/2014/main" id="{57CF4BAB-9E84-1166-558A-BC575ACE31CF}"/>
              </a:ext>
            </a:extLst>
          </p:cNvPr>
          <p:cNvSpPr txBox="1">
            <a:spLocks/>
          </p:cNvSpPr>
          <p:nvPr/>
        </p:nvSpPr>
        <p:spPr>
          <a:xfrm>
            <a:off x="3984657" y="3027951"/>
            <a:ext cx="1484412"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err="1">
                <a:solidFill>
                  <a:schemeClr val="bg2">
                    <a:lumMod val="75000"/>
                  </a:schemeClr>
                </a:solidFill>
                <a:latin typeface="Chakra Petch" panose="00000500000000000000" pitchFamily="2" charset="-34"/>
                <a:cs typeface="Chakra Petch" panose="00000500000000000000" pitchFamily="2" charset="-34"/>
              </a:rPr>
              <a:t>kNN</a:t>
            </a:r>
            <a:r>
              <a:rPr lang="en-US" sz="1400" dirty="0">
                <a:solidFill>
                  <a:schemeClr val="bg2">
                    <a:lumMod val="75000"/>
                  </a:schemeClr>
                </a:solidFill>
                <a:latin typeface="Chakra Petch" panose="00000500000000000000" pitchFamily="2" charset="-34"/>
                <a:cs typeface="Chakra Petch" panose="00000500000000000000" pitchFamily="2" charset="-34"/>
              </a:rPr>
              <a:t> k = 5</a:t>
            </a:r>
          </a:p>
        </p:txBody>
      </p:sp>
      <p:cxnSp>
        <p:nvCxnSpPr>
          <p:cNvPr id="50" name="Straight Arrow Connector 49">
            <a:extLst>
              <a:ext uri="{FF2B5EF4-FFF2-40B4-BE49-F238E27FC236}">
                <a16:creationId xmlns:a16="http://schemas.microsoft.com/office/drawing/2014/main" id="{30786880-2074-EB21-8273-FFE2E51479A7}"/>
              </a:ext>
            </a:extLst>
          </p:cNvPr>
          <p:cNvCxnSpPr>
            <a:cxnSpLocks/>
            <a:stCxn id="52" idx="3"/>
            <a:endCxn id="40" idx="1"/>
          </p:cNvCxnSpPr>
          <p:nvPr/>
        </p:nvCxnSpPr>
        <p:spPr>
          <a:xfrm>
            <a:off x="3861823" y="2986873"/>
            <a:ext cx="122834"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62" name="Scaling Sel">
            <a:extLst>
              <a:ext uri="{FF2B5EF4-FFF2-40B4-BE49-F238E27FC236}">
                <a16:creationId xmlns:a16="http://schemas.microsoft.com/office/drawing/2014/main" id="{9153DA8E-3ACA-B770-2593-10E9A7B482FD}"/>
              </a:ext>
            </a:extLst>
          </p:cNvPr>
          <p:cNvSpPr/>
          <p:nvPr/>
        </p:nvSpPr>
        <p:spPr>
          <a:xfrm>
            <a:off x="10363391" y="4787493"/>
            <a:ext cx="1226999" cy="617315"/>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Scaling">
            <a:extLst>
              <a:ext uri="{FF2B5EF4-FFF2-40B4-BE49-F238E27FC236}">
                <a16:creationId xmlns:a16="http://schemas.microsoft.com/office/drawing/2014/main" id="{ACFF9A35-084F-14CC-16F5-AEFCA8A58422}"/>
              </a:ext>
            </a:extLst>
          </p:cNvPr>
          <p:cNvSpPr txBox="1">
            <a:spLocks/>
          </p:cNvSpPr>
          <p:nvPr/>
        </p:nvSpPr>
        <p:spPr>
          <a:xfrm>
            <a:off x="10363391" y="4786973"/>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64" name="Transformation Sel">
            <a:extLst>
              <a:ext uri="{FF2B5EF4-FFF2-40B4-BE49-F238E27FC236}">
                <a16:creationId xmlns:a16="http://schemas.microsoft.com/office/drawing/2014/main" id="{0E2B2AAF-5959-4829-24D5-D931E028AFB0}"/>
              </a:ext>
            </a:extLst>
          </p:cNvPr>
          <p:cNvSpPr/>
          <p:nvPr/>
        </p:nvSpPr>
        <p:spPr>
          <a:xfrm>
            <a:off x="7584511" y="2675365"/>
            <a:ext cx="2076760" cy="617316"/>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ransformation">
            <a:extLst>
              <a:ext uri="{FF2B5EF4-FFF2-40B4-BE49-F238E27FC236}">
                <a16:creationId xmlns:a16="http://schemas.microsoft.com/office/drawing/2014/main" id="{CDDEF7B4-1469-FCC6-5B37-BFACDA0A99EC}"/>
              </a:ext>
            </a:extLst>
          </p:cNvPr>
          <p:cNvSpPr txBox="1">
            <a:spLocks/>
          </p:cNvSpPr>
          <p:nvPr/>
        </p:nvSpPr>
        <p:spPr>
          <a:xfrm>
            <a:off x="7584511" y="267536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66" name="Normalization Sel">
            <a:extLst>
              <a:ext uri="{FF2B5EF4-FFF2-40B4-BE49-F238E27FC236}">
                <a16:creationId xmlns:a16="http://schemas.microsoft.com/office/drawing/2014/main" id="{49370786-DBF9-B7DC-FB33-D6CDEB25E6A3}"/>
              </a:ext>
            </a:extLst>
          </p:cNvPr>
          <p:cNvSpPr/>
          <p:nvPr/>
        </p:nvSpPr>
        <p:spPr>
          <a:xfrm>
            <a:off x="6085570" y="4793289"/>
            <a:ext cx="1853456" cy="617316"/>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Normalization">
            <a:extLst>
              <a:ext uri="{FF2B5EF4-FFF2-40B4-BE49-F238E27FC236}">
                <a16:creationId xmlns:a16="http://schemas.microsoft.com/office/drawing/2014/main" id="{F38E1DED-8D6B-2BB0-3E66-3C4715E5ED5E}"/>
              </a:ext>
            </a:extLst>
          </p:cNvPr>
          <p:cNvSpPr txBox="1">
            <a:spLocks/>
          </p:cNvSpPr>
          <p:nvPr/>
        </p:nvSpPr>
        <p:spPr>
          <a:xfrm>
            <a:off x="6085570" y="4793289"/>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68" name="Title">
            <a:extLst>
              <a:ext uri="{FF2B5EF4-FFF2-40B4-BE49-F238E27FC236}">
                <a16:creationId xmlns:a16="http://schemas.microsoft.com/office/drawing/2014/main" id="{41EA611F-0116-5F8C-D71B-4F3AFD7E7D38}"/>
              </a:ext>
            </a:extLst>
          </p:cNvPr>
          <p:cNvSpPr txBox="1">
            <a:spLocks/>
          </p:cNvSpPr>
          <p:nvPr/>
        </p:nvSpPr>
        <p:spPr>
          <a:xfrm>
            <a:off x="6081785" y="5134054"/>
            <a:ext cx="1862206"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ISN = Creatine</a:t>
            </a:r>
          </a:p>
        </p:txBody>
      </p:sp>
      <p:sp>
        <p:nvSpPr>
          <p:cNvPr id="69" name="Title">
            <a:extLst>
              <a:ext uri="{FF2B5EF4-FFF2-40B4-BE49-F238E27FC236}">
                <a16:creationId xmlns:a16="http://schemas.microsoft.com/office/drawing/2014/main" id="{F0F35A8C-905C-85BD-6FB7-B5AF21C329CA}"/>
              </a:ext>
            </a:extLst>
          </p:cNvPr>
          <p:cNvSpPr txBox="1">
            <a:spLocks/>
          </p:cNvSpPr>
          <p:nvPr/>
        </p:nvSpPr>
        <p:spPr>
          <a:xfrm>
            <a:off x="7584511" y="3016131"/>
            <a:ext cx="2076760"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Log</a:t>
            </a:r>
          </a:p>
        </p:txBody>
      </p:sp>
      <p:sp>
        <p:nvSpPr>
          <p:cNvPr id="70" name="Title">
            <a:extLst>
              <a:ext uri="{FF2B5EF4-FFF2-40B4-BE49-F238E27FC236}">
                <a16:creationId xmlns:a16="http://schemas.microsoft.com/office/drawing/2014/main" id="{1E5AB40C-3113-CF5B-5A64-1A5310D57B59}"/>
              </a:ext>
            </a:extLst>
          </p:cNvPr>
          <p:cNvSpPr txBox="1">
            <a:spLocks/>
          </p:cNvSpPr>
          <p:nvPr/>
        </p:nvSpPr>
        <p:spPr>
          <a:xfrm>
            <a:off x="10372141" y="5128259"/>
            <a:ext cx="1218249"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Autoscaling</a:t>
            </a:r>
          </a:p>
        </p:txBody>
      </p:sp>
      <p:sp>
        <p:nvSpPr>
          <p:cNvPr id="71" name="Scaling Sel">
            <a:extLst>
              <a:ext uri="{FF2B5EF4-FFF2-40B4-BE49-F238E27FC236}">
                <a16:creationId xmlns:a16="http://schemas.microsoft.com/office/drawing/2014/main" id="{3077A62B-1DEE-4887-A928-B81B4AE2BB7D}"/>
              </a:ext>
            </a:extLst>
          </p:cNvPr>
          <p:cNvSpPr/>
          <p:nvPr/>
        </p:nvSpPr>
        <p:spPr>
          <a:xfrm>
            <a:off x="9806006" y="2676123"/>
            <a:ext cx="1226999" cy="617315"/>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Scaling">
            <a:extLst>
              <a:ext uri="{FF2B5EF4-FFF2-40B4-BE49-F238E27FC236}">
                <a16:creationId xmlns:a16="http://schemas.microsoft.com/office/drawing/2014/main" id="{E2A0843D-F3C5-953B-8DFF-A33EAD429140}"/>
              </a:ext>
            </a:extLst>
          </p:cNvPr>
          <p:cNvSpPr txBox="1">
            <a:spLocks/>
          </p:cNvSpPr>
          <p:nvPr/>
        </p:nvSpPr>
        <p:spPr>
          <a:xfrm>
            <a:off x="9806006" y="2675603"/>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73" name="Transformation Sel">
            <a:extLst>
              <a:ext uri="{FF2B5EF4-FFF2-40B4-BE49-F238E27FC236}">
                <a16:creationId xmlns:a16="http://schemas.microsoft.com/office/drawing/2014/main" id="{433F9990-B4C5-01CC-999C-AF94DE599048}"/>
              </a:ext>
            </a:extLst>
          </p:cNvPr>
          <p:cNvSpPr/>
          <p:nvPr/>
        </p:nvSpPr>
        <p:spPr>
          <a:xfrm>
            <a:off x="8115311" y="4792245"/>
            <a:ext cx="2076760" cy="617316"/>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ransformation">
            <a:extLst>
              <a:ext uri="{FF2B5EF4-FFF2-40B4-BE49-F238E27FC236}">
                <a16:creationId xmlns:a16="http://schemas.microsoft.com/office/drawing/2014/main" id="{E1ECD6A4-266F-765D-07A0-27634BEBCA2F}"/>
              </a:ext>
            </a:extLst>
          </p:cNvPr>
          <p:cNvSpPr txBox="1">
            <a:spLocks/>
          </p:cNvSpPr>
          <p:nvPr/>
        </p:nvSpPr>
        <p:spPr>
          <a:xfrm>
            <a:off x="8115311" y="479224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75" name="Normalization Sel">
            <a:extLst>
              <a:ext uri="{FF2B5EF4-FFF2-40B4-BE49-F238E27FC236}">
                <a16:creationId xmlns:a16="http://schemas.microsoft.com/office/drawing/2014/main" id="{E51CF711-2F83-2576-7899-DF644E50F60B}"/>
              </a:ext>
            </a:extLst>
          </p:cNvPr>
          <p:cNvSpPr/>
          <p:nvPr/>
        </p:nvSpPr>
        <p:spPr>
          <a:xfrm>
            <a:off x="5595687" y="2684889"/>
            <a:ext cx="1853456" cy="601116"/>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Normalization">
            <a:extLst>
              <a:ext uri="{FF2B5EF4-FFF2-40B4-BE49-F238E27FC236}">
                <a16:creationId xmlns:a16="http://schemas.microsoft.com/office/drawing/2014/main" id="{756A7E29-889D-A939-1B6B-FF1DE550931C}"/>
              </a:ext>
            </a:extLst>
          </p:cNvPr>
          <p:cNvSpPr txBox="1">
            <a:spLocks/>
          </p:cNvSpPr>
          <p:nvPr/>
        </p:nvSpPr>
        <p:spPr>
          <a:xfrm>
            <a:off x="5595687" y="2677659"/>
            <a:ext cx="1853456" cy="33283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77" name="Title">
            <a:extLst>
              <a:ext uri="{FF2B5EF4-FFF2-40B4-BE49-F238E27FC236}">
                <a16:creationId xmlns:a16="http://schemas.microsoft.com/office/drawing/2014/main" id="{12FA6C86-9879-7D8C-FCB2-739F487F8861}"/>
              </a:ext>
            </a:extLst>
          </p:cNvPr>
          <p:cNvSpPr txBox="1">
            <a:spLocks/>
          </p:cNvSpPr>
          <p:nvPr/>
        </p:nvSpPr>
        <p:spPr>
          <a:xfrm>
            <a:off x="5591902" y="3016711"/>
            <a:ext cx="1862206" cy="269294"/>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ISN = Creatine</a:t>
            </a:r>
          </a:p>
        </p:txBody>
      </p:sp>
      <p:sp>
        <p:nvSpPr>
          <p:cNvPr id="78" name="Title">
            <a:extLst>
              <a:ext uri="{FF2B5EF4-FFF2-40B4-BE49-F238E27FC236}">
                <a16:creationId xmlns:a16="http://schemas.microsoft.com/office/drawing/2014/main" id="{48663300-18F5-A4D0-6940-D75389E9FB5E}"/>
              </a:ext>
            </a:extLst>
          </p:cNvPr>
          <p:cNvSpPr txBox="1">
            <a:spLocks/>
          </p:cNvSpPr>
          <p:nvPr/>
        </p:nvSpPr>
        <p:spPr>
          <a:xfrm>
            <a:off x="8115311" y="5133011"/>
            <a:ext cx="2076760"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Log</a:t>
            </a:r>
          </a:p>
        </p:txBody>
      </p:sp>
      <p:sp>
        <p:nvSpPr>
          <p:cNvPr id="79" name="Title">
            <a:extLst>
              <a:ext uri="{FF2B5EF4-FFF2-40B4-BE49-F238E27FC236}">
                <a16:creationId xmlns:a16="http://schemas.microsoft.com/office/drawing/2014/main" id="{C7D0C7C6-8C15-75A2-47B5-2FC3DF782748}"/>
              </a:ext>
            </a:extLst>
          </p:cNvPr>
          <p:cNvSpPr txBox="1">
            <a:spLocks/>
          </p:cNvSpPr>
          <p:nvPr/>
        </p:nvSpPr>
        <p:spPr>
          <a:xfrm>
            <a:off x="9814756" y="3016889"/>
            <a:ext cx="1218249"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Autoscaling</a:t>
            </a:r>
          </a:p>
        </p:txBody>
      </p:sp>
      <p:cxnSp>
        <p:nvCxnSpPr>
          <p:cNvPr id="34" name="Straight Arrow Connector 33">
            <a:extLst>
              <a:ext uri="{FF2B5EF4-FFF2-40B4-BE49-F238E27FC236}">
                <a16:creationId xmlns:a16="http://schemas.microsoft.com/office/drawing/2014/main" id="{B6E1264E-5F53-5A27-024D-E0C08FBD6EA9}"/>
              </a:ext>
            </a:extLst>
          </p:cNvPr>
          <p:cNvCxnSpPr>
            <a:cxnSpLocks/>
            <a:stCxn id="40" idx="3"/>
            <a:endCxn id="75" idx="1"/>
          </p:cNvCxnSpPr>
          <p:nvPr/>
        </p:nvCxnSpPr>
        <p:spPr>
          <a:xfrm flipV="1">
            <a:off x="5469069" y="2985447"/>
            <a:ext cx="126618" cy="142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8F357CD2-87D5-7678-B509-E342C72A613D}"/>
              </a:ext>
            </a:extLst>
          </p:cNvPr>
          <p:cNvCxnSpPr>
            <a:cxnSpLocks/>
            <a:stCxn id="45" idx="3"/>
            <a:endCxn id="66" idx="1"/>
          </p:cNvCxnSpPr>
          <p:nvPr/>
        </p:nvCxnSpPr>
        <p:spPr>
          <a:xfrm flipV="1">
            <a:off x="5909285" y="5101947"/>
            <a:ext cx="176285" cy="200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6281B032-2371-ACAF-05EA-BA5991EC17A9}"/>
              </a:ext>
            </a:extLst>
          </p:cNvPr>
          <p:cNvCxnSpPr>
            <a:cxnSpLocks/>
            <a:stCxn id="75" idx="3"/>
            <a:endCxn id="64" idx="1"/>
          </p:cNvCxnSpPr>
          <p:nvPr/>
        </p:nvCxnSpPr>
        <p:spPr>
          <a:xfrm flipV="1">
            <a:off x="7449143" y="2984023"/>
            <a:ext cx="135368" cy="142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a16="http://schemas.microsoft.com/office/drawing/2014/main" id="{AF903758-D4A5-8266-F532-683D4B1A9813}"/>
              </a:ext>
            </a:extLst>
          </p:cNvPr>
          <p:cNvCxnSpPr>
            <a:cxnSpLocks/>
            <a:stCxn id="66" idx="3"/>
            <a:endCxn id="73" idx="1"/>
          </p:cNvCxnSpPr>
          <p:nvPr/>
        </p:nvCxnSpPr>
        <p:spPr>
          <a:xfrm flipV="1">
            <a:off x="7939026" y="5100903"/>
            <a:ext cx="176285" cy="104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7C82E9AC-2C57-7AE5-63D6-ACCBDFE1CB42}"/>
              </a:ext>
            </a:extLst>
          </p:cNvPr>
          <p:cNvCxnSpPr>
            <a:cxnSpLocks/>
            <a:stCxn id="73" idx="3"/>
            <a:endCxn id="62" idx="1"/>
          </p:cNvCxnSpPr>
          <p:nvPr/>
        </p:nvCxnSpPr>
        <p:spPr>
          <a:xfrm flipV="1">
            <a:off x="10192071" y="5096151"/>
            <a:ext cx="171320" cy="4752"/>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694AB7E9-581A-DACE-16F6-62FFDC505388}"/>
              </a:ext>
            </a:extLst>
          </p:cNvPr>
          <p:cNvCxnSpPr>
            <a:cxnSpLocks/>
            <a:stCxn id="64" idx="3"/>
            <a:endCxn id="71" idx="1"/>
          </p:cNvCxnSpPr>
          <p:nvPr/>
        </p:nvCxnSpPr>
        <p:spPr>
          <a:xfrm>
            <a:off x="9661271" y="2984023"/>
            <a:ext cx="144735" cy="75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F06BCE46-F7B8-F37C-4F3A-984A11956DAA}"/>
              </a:ext>
            </a:extLst>
          </p:cNvPr>
          <p:cNvCxnSpPr>
            <a:cxnSpLocks/>
            <a:stCxn id="53" idx="0"/>
            <a:endCxn id="55" idx="2"/>
          </p:cNvCxnSpPr>
          <p:nvPr/>
        </p:nvCxnSpPr>
        <p:spPr>
          <a:xfrm flipH="1" flipV="1">
            <a:off x="2821312" y="2426799"/>
            <a:ext cx="2131" cy="26038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42" name="Imputation Sel">
            <a:extLst>
              <a:ext uri="{FF2B5EF4-FFF2-40B4-BE49-F238E27FC236}">
                <a16:creationId xmlns:a16="http://schemas.microsoft.com/office/drawing/2014/main" id="{994E051C-9EB7-2A38-8D98-F3B7FB7435F6}"/>
              </a:ext>
            </a:extLst>
          </p:cNvPr>
          <p:cNvSpPr/>
          <p:nvPr/>
        </p:nvSpPr>
        <p:spPr>
          <a:xfrm>
            <a:off x="2079106" y="1827415"/>
            <a:ext cx="1484412" cy="599375"/>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Imputation">
            <a:extLst>
              <a:ext uri="{FF2B5EF4-FFF2-40B4-BE49-F238E27FC236}">
                <a16:creationId xmlns:a16="http://schemas.microsoft.com/office/drawing/2014/main" id="{B57D3C7A-CCE3-2052-4702-DB717A46C16A}"/>
              </a:ext>
            </a:extLst>
          </p:cNvPr>
          <p:cNvSpPr txBox="1">
            <a:spLocks/>
          </p:cNvSpPr>
          <p:nvPr/>
        </p:nvSpPr>
        <p:spPr>
          <a:xfrm>
            <a:off x="2087856" y="1827416"/>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55" name="Title">
            <a:extLst>
              <a:ext uri="{FF2B5EF4-FFF2-40B4-BE49-F238E27FC236}">
                <a16:creationId xmlns:a16="http://schemas.microsoft.com/office/drawing/2014/main" id="{25DB28EA-1C03-257D-A162-DF5E4D06C027}"/>
              </a:ext>
            </a:extLst>
          </p:cNvPr>
          <p:cNvSpPr txBox="1">
            <a:spLocks/>
          </p:cNvSpPr>
          <p:nvPr/>
        </p:nvSpPr>
        <p:spPr>
          <a:xfrm>
            <a:off x="2079106" y="2168181"/>
            <a:ext cx="1484412" cy="25861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2">
                    <a:lumMod val="75000"/>
                  </a:schemeClr>
                </a:solidFill>
                <a:latin typeface="Chakra Petch" panose="00000500000000000000" pitchFamily="2" charset="-34"/>
                <a:cs typeface="Chakra Petch" panose="00000500000000000000" pitchFamily="2" charset="-34"/>
              </a:rPr>
              <a:t>RF</a:t>
            </a:r>
          </a:p>
        </p:txBody>
      </p:sp>
      <p:sp>
        <p:nvSpPr>
          <p:cNvPr id="56" name="Transformation Sel">
            <a:extLst>
              <a:ext uri="{FF2B5EF4-FFF2-40B4-BE49-F238E27FC236}">
                <a16:creationId xmlns:a16="http://schemas.microsoft.com/office/drawing/2014/main" id="{AE3CA79E-6CAC-0429-2348-3AA2817EBD14}"/>
              </a:ext>
            </a:extLst>
          </p:cNvPr>
          <p:cNvSpPr/>
          <p:nvPr/>
        </p:nvSpPr>
        <p:spPr>
          <a:xfrm>
            <a:off x="5678960" y="1815595"/>
            <a:ext cx="2076760" cy="617316"/>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ransformation">
            <a:extLst>
              <a:ext uri="{FF2B5EF4-FFF2-40B4-BE49-F238E27FC236}">
                <a16:creationId xmlns:a16="http://schemas.microsoft.com/office/drawing/2014/main" id="{B71B71D4-96B4-390A-04D8-1ABB35D178A7}"/>
              </a:ext>
            </a:extLst>
          </p:cNvPr>
          <p:cNvSpPr txBox="1">
            <a:spLocks/>
          </p:cNvSpPr>
          <p:nvPr/>
        </p:nvSpPr>
        <p:spPr>
          <a:xfrm>
            <a:off x="5678960" y="1815596"/>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58" name="Title">
            <a:extLst>
              <a:ext uri="{FF2B5EF4-FFF2-40B4-BE49-F238E27FC236}">
                <a16:creationId xmlns:a16="http://schemas.microsoft.com/office/drawing/2014/main" id="{6E7DF68E-3255-391E-03DA-4D89EC877F70}"/>
              </a:ext>
            </a:extLst>
          </p:cNvPr>
          <p:cNvSpPr txBox="1">
            <a:spLocks/>
          </p:cNvSpPr>
          <p:nvPr/>
        </p:nvSpPr>
        <p:spPr>
          <a:xfrm>
            <a:off x="5678960" y="2156361"/>
            <a:ext cx="2076760"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Log</a:t>
            </a:r>
          </a:p>
        </p:txBody>
      </p:sp>
      <p:sp>
        <p:nvSpPr>
          <p:cNvPr id="59" name="Scaling Sel">
            <a:extLst>
              <a:ext uri="{FF2B5EF4-FFF2-40B4-BE49-F238E27FC236}">
                <a16:creationId xmlns:a16="http://schemas.microsoft.com/office/drawing/2014/main" id="{DED018EA-9C23-A527-BBDA-390C214297F1}"/>
              </a:ext>
            </a:extLst>
          </p:cNvPr>
          <p:cNvSpPr/>
          <p:nvPr/>
        </p:nvSpPr>
        <p:spPr>
          <a:xfrm>
            <a:off x="7900455" y="1816353"/>
            <a:ext cx="1226999" cy="617315"/>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Scaling">
            <a:extLst>
              <a:ext uri="{FF2B5EF4-FFF2-40B4-BE49-F238E27FC236}">
                <a16:creationId xmlns:a16="http://schemas.microsoft.com/office/drawing/2014/main" id="{2F8D8AEF-3623-8AB5-DF8A-D4B7764FCE45}"/>
              </a:ext>
            </a:extLst>
          </p:cNvPr>
          <p:cNvSpPr txBox="1">
            <a:spLocks/>
          </p:cNvSpPr>
          <p:nvPr/>
        </p:nvSpPr>
        <p:spPr>
          <a:xfrm>
            <a:off x="7900455" y="1815833"/>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61" name="Normalization Sel">
            <a:extLst>
              <a:ext uri="{FF2B5EF4-FFF2-40B4-BE49-F238E27FC236}">
                <a16:creationId xmlns:a16="http://schemas.microsoft.com/office/drawing/2014/main" id="{D9A40ADA-5FC0-48B8-34A3-73C8A3DD75F1}"/>
              </a:ext>
            </a:extLst>
          </p:cNvPr>
          <p:cNvSpPr/>
          <p:nvPr/>
        </p:nvSpPr>
        <p:spPr>
          <a:xfrm>
            <a:off x="3690136" y="1825119"/>
            <a:ext cx="1853456" cy="601116"/>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Normalization">
            <a:extLst>
              <a:ext uri="{FF2B5EF4-FFF2-40B4-BE49-F238E27FC236}">
                <a16:creationId xmlns:a16="http://schemas.microsoft.com/office/drawing/2014/main" id="{40C4AF2F-8015-9E4C-B7B7-B8A62CFC0408}"/>
              </a:ext>
            </a:extLst>
          </p:cNvPr>
          <p:cNvSpPr txBox="1">
            <a:spLocks/>
          </p:cNvSpPr>
          <p:nvPr/>
        </p:nvSpPr>
        <p:spPr>
          <a:xfrm>
            <a:off x="3690136" y="1817889"/>
            <a:ext cx="1853456" cy="33283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81" name="Title">
            <a:extLst>
              <a:ext uri="{FF2B5EF4-FFF2-40B4-BE49-F238E27FC236}">
                <a16:creationId xmlns:a16="http://schemas.microsoft.com/office/drawing/2014/main" id="{905B0CC2-4F3B-BBA0-559A-D365B70796CF}"/>
              </a:ext>
            </a:extLst>
          </p:cNvPr>
          <p:cNvSpPr txBox="1">
            <a:spLocks/>
          </p:cNvSpPr>
          <p:nvPr/>
        </p:nvSpPr>
        <p:spPr>
          <a:xfrm>
            <a:off x="3686351" y="2156941"/>
            <a:ext cx="1862206" cy="269294"/>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ISN = Creatine</a:t>
            </a:r>
          </a:p>
        </p:txBody>
      </p:sp>
      <p:sp>
        <p:nvSpPr>
          <p:cNvPr id="82" name="Title">
            <a:extLst>
              <a:ext uri="{FF2B5EF4-FFF2-40B4-BE49-F238E27FC236}">
                <a16:creationId xmlns:a16="http://schemas.microsoft.com/office/drawing/2014/main" id="{DFFE9FB5-237F-3892-6A0D-8EC6B94B18D3}"/>
              </a:ext>
            </a:extLst>
          </p:cNvPr>
          <p:cNvSpPr txBox="1">
            <a:spLocks/>
          </p:cNvSpPr>
          <p:nvPr/>
        </p:nvSpPr>
        <p:spPr>
          <a:xfrm>
            <a:off x="7909205" y="2157119"/>
            <a:ext cx="1218249"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Autoscaling</a:t>
            </a:r>
          </a:p>
        </p:txBody>
      </p:sp>
      <p:cxnSp>
        <p:nvCxnSpPr>
          <p:cNvPr id="83" name="Straight Arrow Connector 82">
            <a:extLst>
              <a:ext uri="{FF2B5EF4-FFF2-40B4-BE49-F238E27FC236}">
                <a16:creationId xmlns:a16="http://schemas.microsoft.com/office/drawing/2014/main" id="{1C87DBEA-3D08-7D26-B09A-8530B9D71B64}"/>
              </a:ext>
            </a:extLst>
          </p:cNvPr>
          <p:cNvCxnSpPr>
            <a:cxnSpLocks/>
            <a:stCxn id="42" idx="3"/>
            <a:endCxn id="61" idx="1"/>
          </p:cNvCxnSpPr>
          <p:nvPr/>
        </p:nvCxnSpPr>
        <p:spPr>
          <a:xfrm flipV="1">
            <a:off x="3563518" y="2125677"/>
            <a:ext cx="126618" cy="142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8F6E1EBF-6F2D-6816-58C7-426EBB740FDF}"/>
              </a:ext>
            </a:extLst>
          </p:cNvPr>
          <p:cNvCxnSpPr>
            <a:cxnSpLocks/>
            <a:stCxn id="61" idx="3"/>
            <a:endCxn id="56" idx="1"/>
          </p:cNvCxnSpPr>
          <p:nvPr/>
        </p:nvCxnSpPr>
        <p:spPr>
          <a:xfrm flipV="1">
            <a:off x="5543592" y="2124253"/>
            <a:ext cx="135368" cy="142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ED7A91E4-90DC-68F7-F410-AD55F0951B10}"/>
              </a:ext>
            </a:extLst>
          </p:cNvPr>
          <p:cNvCxnSpPr>
            <a:cxnSpLocks/>
            <a:stCxn id="56" idx="3"/>
            <a:endCxn id="59" idx="1"/>
          </p:cNvCxnSpPr>
          <p:nvPr/>
        </p:nvCxnSpPr>
        <p:spPr>
          <a:xfrm>
            <a:off x="7755720" y="2124253"/>
            <a:ext cx="144735" cy="75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88" name="Scaling Sel">
            <a:extLst>
              <a:ext uri="{FF2B5EF4-FFF2-40B4-BE49-F238E27FC236}">
                <a16:creationId xmlns:a16="http://schemas.microsoft.com/office/drawing/2014/main" id="{828CB34D-210D-D4E6-B034-68CBEC68C8DF}"/>
              </a:ext>
            </a:extLst>
          </p:cNvPr>
          <p:cNvSpPr/>
          <p:nvPr/>
        </p:nvSpPr>
        <p:spPr>
          <a:xfrm>
            <a:off x="4263488" y="5570570"/>
            <a:ext cx="1226999" cy="617315"/>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Scaling">
            <a:extLst>
              <a:ext uri="{FF2B5EF4-FFF2-40B4-BE49-F238E27FC236}">
                <a16:creationId xmlns:a16="http://schemas.microsoft.com/office/drawing/2014/main" id="{C68830CF-0019-9535-2BBE-341B3AA913EA}"/>
              </a:ext>
            </a:extLst>
          </p:cNvPr>
          <p:cNvSpPr txBox="1">
            <a:spLocks/>
          </p:cNvSpPr>
          <p:nvPr/>
        </p:nvSpPr>
        <p:spPr>
          <a:xfrm>
            <a:off x="4263488" y="5570050"/>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90" name="Normalization Sel">
            <a:extLst>
              <a:ext uri="{FF2B5EF4-FFF2-40B4-BE49-F238E27FC236}">
                <a16:creationId xmlns:a16="http://schemas.microsoft.com/office/drawing/2014/main" id="{F453CDE0-4DC6-5D90-AB7D-C36314A232E7}"/>
              </a:ext>
            </a:extLst>
          </p:cNvPr>
          <p:cNvSpPr/>
          <p:nvPr/>
        </p:nvSpPr>
        <p:spPr>
          <a:xfrm>
            <a:off x="5638375" y="5568656"/>
            <a:ext cx="1853456" cy="617316"/>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Normalization">
            <a:extLst>
              <a:ext uri="{FF2B5EF4-FFF2-40B4-BE49-F238E27FC236}">
                <a16:creationId xmlns:a16="http://schemas.microsoft.com/office/drawing/2014/main" id="{E6267671-8533-70F4-1C23-137A932FFB87}"/>
              </a:ext>
            </a:extLst>
          </p:cNvPr>
          <p:cNvSpPr txBox="1">
            <a:spLocks/>
          </p:cNvSpPr>
          <p:nvPr/>
        </p:nvSpPr>
        <p:spPr>
          <a:xfrm>
            <a:off x="5638375" y="5568656"/>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93" name="Title">
            <a:extLst>
              <a:ext uri="{FF2B5EF4-FFF2-40B4-BE49-F238E27FC236}">
                <a16:creationId xmlns:a16="http://schemas.microsoft.com/office/drawing/2014/main" id="{71B50854-F28B-63C6-0410-9A9F6E2A9AA9}"/>
              </a:ext>
            </a:extLst>
          </p:cNvPr>
          <p:cNvSpPr txBox="1">
            <a:spLocks/>
          </p:cNvSpPr>
          <p:nvPr/>
        </p:nvSpPr>
        <p:spPr>
          <a:xfrm>
            <a:off x="5634590" y="5909421"/>
            <a:ext cx="1862206"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ISN = Creatine</a:t>
            </a:r>
          </a:p>
        </p:txBody>
      </p:sp>
      <p:sp>
        <p:nvSpPr>
          <p:cNvPr id="94" name="Title">
            <a:extLst>
              <a:ext uri="{FF2B5EF4-FFF2-40B4-BE49-F238E27FC236}">
                <a16:creationId xmlns:a16="http://schemas.microsoft.com/office/drawing/2014/main" id="{A2A13F6A-483D-C626-BF5A-AD7460524BD9}"/>
              </a:ext>
            </a:extLst>
          </p:cNvPr>
          <p:cNvSpPr txBox="1">
            <a:spLocks/>
          </p:cNvSpPr>
          <p:nvPr/>
        </p:nvSpPr>
        <p:spPr>
          <a:xfrm>
            <a:off x="4272238" y="5911336"/>
            <a:ext cx="1218249"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Autoscaling</a:t>
            </a:r>
          </a:p>
        </p:txBody>
      </p:sp>
      <p:sp>
        <p:nvSpPr>
          <p:cNvPr id="96" name="Transformation Sel">
            <a:extLst>
              <a:ext uri="{FF2B5EF4-FFF2-40B4-BE49-F238E27FC236}">
                <a16:creationId xmlns:a16="http://schemas.microsoft.com/office/drawing/2014/main" id="{03DF1F97-568E-79B1-15C0-802265009CCE}"/>
              </a:ext>
            </a:extLst>
          </p:cNvPr>
          <p:cNvSpPr/>
          <p:nvPr/>
        </p:nvSpPr>
        <p:spPr>
          <a:xfrm>
            <a:off x="7668116" y="5567612"/>
            <a:ext cx="2076760" cy="617316"/>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ransformation">
            <a:extLst>
              <a:ext uri="{FF2B5EF4-FFF2-40B4-BE49-F238E27FC236}">
                <a16:creationId xmlns:a16="http://schemas.microsoft.com/office/drawing/2014/main" id="{BC94EA25-1639-BC1C-ADAE-8EEBCB32BE14}"/>
              </a:ext>
            </a:extLst>
          </p:cNvPr>
          <p:cNvSpPr txBox="1">
            <a:spLocks/>
          </p:cNvSpPr>
          <p:nvPr/>
        </p:nvSpPr>
        <p:spPr>
          <a:xfrm>
            <a:off x="7668116" y="5567613"/>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98" name="Title">
            <a:extLst>
              <a:ext uri="{FF2B5EF4-FFF2-40B4-BE49-F238E27FC236}">
                <a16:creationId xmlns:a16="http://schemas.microsoft.com/office/drawing/2014/main" id="{9E50F47F-69A7-F636-D728-A511311B1AF5}"/>
              </a:ext>
            </a:extLst>
          </p:cNvPr>
          <p:cNvSpPr txBox="1">
            <a:spLocks/>
          </p:cNvSpPr>
          <p:nvPr/>
        </p:nvSpPr>
        <p:spPr>
          <a:xfrm>
            <a:off x="7668116" y="5908378"/>
            <a:ext cx="2076760" cy="27655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solidFill>
                  <a:schemeClr val="bg1"/>
                </a:solidFill>
                <a:latin typeface="Chakra Petch" panose="00000500000000000000" pitchFamily="2" charset="-34"/>
                <a:cs typeface="Chakra Petch" panose="00000500000000000000" pitchFamily="2" charset="-34"/>
              </a:rPr>
              <a:t>Log</a:t>
            </a:r>
          </a:p>
        </p:txBody>
      </p:sp>
      <p:cxnSp>
        <p:nvCxnSpPr>
          <p:cNvPr id="100" name="Straight Arrow Connector 99">
            <a:extLst>
              <a:ext uri="{FF2B5EF4-FFF2-40B4-BE49-F238E27FC236}">
                <a16:creationId xmlns:a16="http://schemas.microsoft.com/office/drawing/2014/main" id="{C24E17ED-3AA2-8C95-0846-8BE245D1AAE3}"/>
              </a:ext>
            </a:extLst>
          </p:cNvPr>
          <p:cNvCxnSpPr>
            <a:cxnSpLocks/>
            <a:stCxn id="88" idx="3"/>
            <a:endCxn id="90" idx="1"/>
          </p:cNvCxnSpPr>
          <p:nvPr/>
        </p:nvCxnSpPr>
        <p:spPr>
          <a:xfrm flipV="1">
            <a:off x="5490487" y="5877314"/>
            <a:ext cx="147888" cy="191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27149C6B-EAA9-5D4E-95F3-0975372F9F76}"/>
              </a:ext>
            </a:extLst>
          </p:cNvPr>
          <p:cNvCxnSpPr>
            <a:cxnSpLocks/>
            <a:stCxn id="90" idx="3"/>
            <a:endCxn id="96" idx="1"/>
          </p:cNvCxnSpPr>
          <p:nvPr/>
        </p:nvCxnSpPr>
        <p:spPr>
          <a:xfrm flipV="1">
            <a:off x="7491831" y="5876270"/>
            <a:ext cx="176285" cy="104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BCAA2D96-5BB9-9F77-938A-E5CE93B66B72}"/>
              </a:ext>
            </a:extLst>
          </p:cNvPr>
          <p:cNvCxnSpPr>
            <a:cxnSpLocks/>
            <a:endCxn id="88" idx="0"/>
          </p:cNvCxnSpPr>
          <p:nvPr/>
        </p:nvCxnSpPr>
        <p:spPr>
          <a:xfrm>
            <a:off x="4875281" y="5404691"/>
            <a:ext cx="1707" cy="165879"/>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18586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caling Sel">
            <a:extLst>
              <a:ext uri="{FF2B5EF4-FFF2-40B4-BE49-F238E27FC236}">
                <a16:creationId xmlns:a16="http://schemas.microsoft.com/office/drawing/2014/main" id="{CF88A057-45E2-BFB6-115E-33086B286DBA}"/>
              </a:ext>
            </a:extLst>
          </p:cNvPr>
          <p:cNvSpPr/>
          <p:nvPr/>
        </p:nvSpPr>
        <p:spPr>
          <a:xfrm>
            <a:off x="10663510" y="3257574"/>
            <a:ext cx="1226999" cy="341808"/>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caling">
            <a:extLst>
              <a:ext uri="{FF2B5EF4-FFF2-40B4-BE49-F238E27FC236}">
                <a16:creationId xmlns:a16="http://schemas.microsoft.com/office/drawing/2014/main" id="{94160735-FB48-B5C1-478E-1826C95009F3}"/>
              </a:ext>
            </a:extLst>
          </p:cNvPr>
          <p:cNvSpPr txBox="1">
            <a:spLocks/>
          </p:cNvSpPr>
          <p:nvPr/>
        </p:nvSpPr>
        <p:spPr>
          <a:xfrm>
            <a:off x="10663510" y="3257053"/>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26" name="Transformation Sel">
            <a:extLst>
              <a:ext uri="{FF2B5EF4-FFF2-40B4-BE49-F238E27FC236}">
                <a16:creationId xmlns:a16="http://schemas.microsoft.com/office/drawing/2014/main" id="{4BE64C53-D6FE-079A-C99D-3D0637B8DB5F}"/>
              </a:ext>
            </a:extLst>
          </p:cNvPr>
          <p:cNvSpPr/>
          <p:nvPr/>
        </p:nvSpPr>
        <p:spPr>
          <a:xfrm>
            <a:off x="8295463" y="3257574"/>
            <a:ext cx="2076760" cy="341808"/>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ansformation">
            <a:extLst>
              <a:ext uri="{FF2B5EF4-FFF2-40B4-BE49-F238E27FC236}">
                <a16:creationId xmlns:a16="http://schemas.microsoft.com/office/drawing/2014/main" id="{D7CE8F93-1826-913E-7C00-0F1354731329}"/>
              </a:ext>
            </a:extLst>
          </p:cNvPr>
          <p:cNvSpPr txBox="1">
            <a:spLocks/>
          </p:cNvSpPr>
          <p:nvPr/>
        </p:nvSpPr>
        <p:spPr>
          <a:xfrm>
            <a:off x="8295463" y="3257574"/>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17" name="Normalization Sel">
            <a:extLst>
              <a:ext uri="{FF2B5EF4-FFF2-40B4-BE49-F238E27FC236}">
                <a16:creationId xmlns:a16="http://schemas.microsoft.com/office/drawing/2014/main" id="{C0C7B49C-3BA3-6121-02EE-F63640FE14C1}"/>
              </a:ext>
            </a:extLst>
          </p:cNvPr>
          <p:cNvSpPr/>
          <p:nvPr/>
        </p:nvSpPr>
        <p:spPr>
          <a:xfrm>
            <a:off x="6200164" y="3257574"/>
            <a:ext cx="1853456" cy="341808"/>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rmalization">
            <a:extLst>
              <a:ext uri="{FF2B5EF4-FFF2-40B4-BE49-F238E27FC236}">
                <a16:creationId xmlns:a16="http://schemas.microsoft.com/office/drawing/2014/main" id="{EDD307DC-E534-0184-28C7-51B04952589E}"/>
              </a:ext>
            </a:extLst>
          </p:cNvPr>
          <p:cNvSpPr txBox="1">
            <a:spLocks/>
          </p:cNvSpPr>
          <p:nvPr/>
        </p:nvSpPr>
        <p:spPr>
          <a:xfrm>
            <a:off x="6200164" y="3257574"/>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14" name="Batch Sel">
            <a:extLst>
              <a:ext uri="{FF2B5EF4-FFF2-40B4-BE49-F238E27FC236}">
                <a16:creationId xmlns:a16="http://schemas.microsoft.com/office/drawing/2014/main" id="{1DC2C85D-36F3-59D9-F947-452A2D1F9CEC}"/>
              </a:ext>
            </a:extLst>
          </p:cNvPr>
          <p:cNvSpPr/>
          <p:nvPr/>
        </p:nvSpPr>
        <p:spPr>
          <a:xfrm>
            <a:off x="3685903" y="3257574"/>
            <a:ext cx="2217485" cy="341808"/>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Batch Correction">
            <a:extLst>
              <a:ext uri="{FF2B5EF4-FFF2-40B4-BE49-F238E27FC236}">
                <a16:creationId xmlns:a16="http://schemas.microsoft.com/office/drawing/2014/main" id="{85BB713F-7945-0E44-78F3-447EDAC4E275}"/>
              </a:ext>
            </a:extLst>
          </p:cNvPr>
          <p:cNvSpPr txBox="1">
            <a:spLocks/>
          </p:cNvSpPr>
          <p:nvPr/>
        </p:nvSpPr>
        <p:spPr>
          <a:xfrm>
            <a:off x="3684755" y="3257574"/>
            <a:ext cx="221978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5" name="Imputation Sel">
            <a:extLst>
              <a:ext uri="{FF2B5EF4-FFF2-40B4-BE49-F238E27FC236}">
                <a16:creationId xmlns:a16="http://schemas.microsoft.com/office/drawing/2014/main" id="{0DAE1EA2-3D70-CECB-FEF7-095CBA5AD27A}"/>
              </a:ext>
            </a:extLst>
          </p:cNvPr>
          <p:cNvSpPr/>
          <p:nvPr/>
        </p:nvSpPr>
        <p:spPr>
          <a:xfrm>
            <a:off x="1924364" y="3257574"/>
            <a:ext cx="1484412" cy="341808"/>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mputation">
            <a:extLst>
              <a:ext uri="{FF2B5EF4-FFF2-40B4-BE49-F238E27FC236}">
                <a16:creationId xmlns:a16="http://schemas.microsoft.com/office/drawing/2014/main" id="{2110ED6B-7C09-1B74-F464-3EC1FFD6C9C9}"/>
              </a:ext>
            </a:extLst>
          </p:cNvPr>
          <p:cNvSpPr txBox="1">
            <a:spLocks/>
          </p:cNvSpPr>
          <p:nvPr/>
        </p:nvSpPr>
        <p:spPr>
          <a:xfrm>
            <a:off x="1933114" y="3257574"/>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13" name="Filtering Sel">
            <a:extLst>
              <a:ext uri="{FF2B5EF4-FFF2-40B4-BE49-F238E27FC236}">
                <a16:creationId xmlns:a16="http://schemas.microsoft.com/office/drawing/2014/main" id="{DF0DF8CC-6464-CDE2-F8B6-BF8366C617F4}"/>
              </a:ext>
            </a:extLst>
          </p:cNvPr>
          <p:cNvSpPr/>
          <p:nvPr/>
        </p:nvSpPr>
        <p:spPr>
          <a:xfrm>
            <a:off x="317791" y="3257053"/>
            <a:ext cx="1311969" cy="343895"/>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iltering">
            <a:extLst>
              <a:ext uri="{FF2B5EF4-FFF2-40B4-BE49-F238E27FC236}">
                <a16:creationId xmlns:a16="http://schemas.microsoft.com/office/drawing/2014/main" id="{D30C6BD6-9535-F357-FE7D-646D083EB8EB}"/>
              </a:ext>
            </a:extLst>
          </p:cNvPr>
          <p:cNvSpPr txBox="1">
            <a:spLocks/>
          </p:cNvSpPr>
          <p:nvPr/>
        </p:nvSpPr>
        <p:spPr>
          <a:xfrm>
            <a:off x="317791" y="3258096"/>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pic>
        <p:nvPicPr>
          <p:cNvPr id="29" name="metaboPipe image">
            <a:extLst>
              <a:ext uri="{FF2B5EF4-FFF2-40B4-BE49-F238E27FC236}">
                <a16:creationId xmlns:a16="http://schemas.microsoft.com/office/drawing/2014/main" id="{21C13FC0-C1D2-6BFB-52C1-84261C652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99879" y="5514975"/>
            <a:ext cx="1087346" cy="1247775"/>
          </a:xfrm>
          <a:prstGeom prst="rect">
            <a:avLst/>
          </a:prstGeom>
        </p:spPr>
      </p:pic>
      <p:sp>
        <p:nvSpPr>
          <p:cNvPr id="28" name="Title">
            <a:extLst>
              <a:ext uri="{FF2B5EF4-FFF2-40B4-BE49-F238E27FC236}">
                <a16:creationId xmlns:a16="http://schemas.microsoft.com/office/drawing/2014/main" id="{CB680189-7E07-2E9E-B1C4-D88AD98C83E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Results</a:t>
            </a:r>
          </a:p>
        </p:txBody>
      </p:sp>
    </p:spTree>
    <p:extLst>
      <p:ext uri="{BB962C8B-B14F-4D97-AF65-F5344CB8AC3E}">
        <p14:creationId xmlns:p14="http://schemas.microsoft.com/office/powerpoint/2010/main" val="317422491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Introduction</a:t>
            </a:r>
          </a:p>
        </p:txBody>
      </p:sp>
      <p:sp>
        <p:nvSpPr>
          <p:cNvPr id="19" name="Title 1">
            <a:extLst>
              <a:ext uri="{FF2B5EF4-FFF2-40B4-BE49-F238E27FC236}">
                <a16:creationId xmlns:a16="http://schemas.microsoft.com/office/drawing/2014/main" id="{D30C6BD6-9535-F357-FE7D-646D083EB8EB}"/>
              </a:ext>
            </a:extLst>
          </p:cNvPr>
          <p:cNvSpPr txBox="1">
            <a:spLocks/>
          </p:cNvSpPr>
          <p:nvPr/>
        </p:nvSpPr>
        <p:spPr>
          <a:xfrm>
            <a:off x="4929032" y="3045216"/>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Filtering</a:t>
            </a:r>
          </a:p>
        </p:txBody>
      </p:sp>
      <p:sp>
        <p:nvSpPr>
          <p:cNvPr id="20" name="Title 1">
            <a:extLst>
              <a:ext uri="{FF2B5EF4-FFF2-40B4-BE49-F238E27FC236}">
                <a16:creationId xmlns:a16="http://schemas.microsoft.com/office/drawing/2014/main" id="{2110ED6B-7C09-1B74-F464-3EC1FFD6C9C9}"/>
              </a:ext>
            </a:extLst>
          </p:cNvPr>
          <p:cNvSpPr txBox="1">
            <a:spLocks/>
          </p:cNvSpPr>
          <p:nvPr/>
        </p:nvSpPr>
        <p:spPr>
          <a:xfrm>
            <a:off x="4929032" y="347302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Imputation</a:t>
            </a:r>
          </a:p>
        </p:txBody>
      </p:sp>
      <p:sp>
        <p:nvSpPr>
          <p:cNvPr id="21" name="Title 1">
            <a:extLst>
              <a:ext uri="{FF2B5EF4-FFF2-40B4-BE49-F238E27FC236}">
                <a16:creationId xmlns:a16="http://schemas.microsoft.com/office/drawing/2014/main" id="{85BB713F-7945-0E44-78F3-447EDAC4E275}"/>
              </a:ext>
            </a:extLst>
          </p:cNvPr>
          <p:cNvSpPr txBox="1">
            <a:spLocks/>
          </p:cNvSpPr>
          <p:nvPr/>
        </p:nvSpPr>
        <p:spPr>
          <a:xfrm>
            <a:off x="4929032" y="4756452"/>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Batch Correction</a:t>
            </a:r>
          </a:p>
        </p:txBody>
      </p:sp>
      <p:sp>
        <p:nvSpPr>
          <p:cNvPr id="22" name="Title 1">
            <a:extLst>
              <a:ext uri="{FF2B5EF4-FFF2-40B4-BE49-F238E27FC236}">
                <a16:creationId xmlns:a16="http://schemas.microsoft.com/office/drawing/2014/main" id="{EDD307DC-E534-0184-28C7-51B04952589E}"/>
              </a:ext>
            </a:extLst>
          </p:cNvPr>
          <p:cNvSpPr txBox="1">
            <a:spLocks/>
          </p:cNvSpPr>
          <p:nvPr/>
        </p:nvSpPr>
        <p:spPr>
          <a:xfrm>
            <a:off x="4929032" y="5184263"/>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Normalization</a:t>
            </a:r>
          </a:p>
        </p:txBody>
      </p:sp>
      <p:sp>
        <p:nvSpPr>
          <p:cNvPr id="23" name="Title 1">
            <a:extLst>
              <a:ext uri="{FF2B5EF4-FFF2-40B4-BE49-F238E27FC236}">
                <a16:creationId xmlns:a16="http://schemas.microsoft.com/office/drawing/2014/main" id="{D7CE8F93-1826-913E-7C00-0F1354731329}"/>
              </a:ext>
            </a:extLst>
          </p:cNvPr>
          <p:cNvSpPr txBox="1">
            <a:spLocks/>
          </p:cNvSpPr>
          <p:nvPr/>
        </p:nvSpPr>
        <p:spPr>
          <a:xfrm>
            <a:off x="4929032" y="4328643"/>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Transformation</a:t>
            </a:r>
            <a:endParaRPr lang="en-US" sz="1800" dirty="0">
              <a:solidFill>
                <a:schemeClr val="bg1"/>
              </a:solidFill>
              <a:latin typeface="Chakra Petch" panose="00000500000000000000" pitchFamily="2" charset="-34"/>
              <a:cs typeface="Chakra Petch" panose="00000500000000000000" pitchFamily="2" charset="-34"/>
            </a:endParaRPr>
          </a:p>
        </p:txBody>
      </p:sp>
      <p:sp>
        <p:nvSpPr>
          <p:cNvPr id="25" name="Title 1">
            <a:extLst>
              <a:ext uri="{FF2B5EF4-FFF2-40B4-BE49-F238E27FC236}">
                <a16:creationId xmlns:a16="http://schemas.microsoft.com/office/drawing/2014/main" id="{94160735-FB48-B5C1-478E-1826C95009F3}"/>
              </a:ext>
            </a:extLst>
          </p:cNvPr>
          <p:cNvSpPr txBox="1">
            <a:spLocks/>
          </p:cNvSpPr>
          <p:nvPr/>
        </p:nvSpPr>
        <p:spPr>
          <a:xfrm>
            <a:off x="4929032" y="3900834"/>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Scaling</a:t>
            </a:r>
          </a:p>
        </p:txBody>
      </p:sp>
      <p:sp>
        <p:nvSpPr>
          <p:cNvPr id="6" name="Title 1">
            <a:extLst>
              <a:ext uri="{FF2B5EF4-FFF2-40B4-BE49-F238E27FC236}">
                <a16:creationId xmlns:a16="http://schemas.microsoft.com/office/drawing/2014/main" id="{70DC4C34-ED7D-6A11-5FC3-D9D8ECA63BFF}"/>
              </a:ext>
            </a:extLst>
          </p:cNvPr>
          <p:cNvSpPr txBox="1">
            <a:spLocks/>
          </p:cNvSpPr>
          <p:nvPr/>
        </p:nvSpPr>
        <p:spPr>
          <a:xfrm>
            <a:off x="8449047" y="568508"/>
            <a:ext cx="1369123" cy="645872"/>
          </a:xfrm>
          <a:prstGeom prst="rect">
            <a:avLst/>
          </a:prstGeom>
          <a:ln>
            <a:noFill/>
          </a:ln>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hakra Petch" panose="00000500000000000000" pitchFamily="2" charset="-34"/>
                <a:cs typeface="Chakra Petch" panose="00000500000000000000" pitchFamily="2" charset="-34"/>
              </a:rPr>
              <a:t>NMR</a:t>
            </a:r>
          </a:p>
        </p:txBody>
      </p:sp>
      <p:sp>
        <p:nvSpPr>
          <p:cNvPr id="8" name="Title 1">
            <a:extLst>
              <a:ext uri="{FF2B5EF4-FFF2-40B4-BE49-F238E27FC236}">
                <a16:creationId xmlns:a16="http://schemas.microsoft.com/office/drawing/2014/main" id="{8CC47E69-F193-C984-4327-D436559A3E5D}"/>
              </a:ext>
            </a:extLst>
          </p:cNvPr>
          <p:cNvSpPr txBox="1">
            <a:spLocks/>
          </p:cNvSpPr>
          <p:nvPr/>
        </p:nvSpPr>
        <p:spPr>
          <a:xfrm>
            <a:off x="2373831" y="565279"/>
            <a:ext cx="926239" cy="652330"/>
          </a:xfrm>
          <a:prstGeom prst="rect">
            <a:avLst/>
          </a:prstGeom>
          <a:ln>
            <a:noFill/>
          </a:ln>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hakra Petch" panose="00000500000000000000" pitchFamily="2" charset="-34"/>
                <a:cs typeface="Chakra Petch" panose="00000500000000000000" pitchFamily="2" charset="-34"/>
              </a:rPr>
              <a:t>MS</a:t>
            </a:r>
          </a:p>
        </p:txBody>
      </p:sp>
      <p:cxnSp>
        <p:nvCxnSpPr>
          <p:cNvPr id="9" name="Connector: Elbow 8">
            <a:extLst>
              <a:ext uri="{FF2B5EF4-FFF2-40B4-BE49-F238E27FC236}">
                <a16:creationId xmlns:a16="http://schemas.microsoft.com/office/drawing/2014/main" id="{3FEE7686-4B89-79A0-DD3B-7A637F925B36}"/>
              </a:ext>
            </a:extLst>
          </p:cNvPr>
          <p:cNvCxnSpPr>
            <a:cxnSpLocks/>
            <a:stCxn id="8" idx="2"/>
            <a:endCxn id="6" idx="2"/>
          </p:cNvCxnSpPr>
          <p:nvPr/>
        </p:nvCxnSpPr>
        <p:spPr>
          <a:xfrm rot="5400000" flipH="1" flipV="1">
            <a:off x="5983665" y="-1932334"/>
            <a:ext cx="3229" cy="6296658"/>
          </a:xfrm>
          <a:prstGeom prst="bentConnector3">
            <a:avLst>
              <a:gd name="adj1" fmla="val -7079591"/>
            </a:avLst>
          </a:prstGeom>
          <a:ln w="190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DEE9DF11-035B-F6D7-DB4A-BA3637C0362D}"/>
              </a:ext>
            </a:extLst>
          </p:cNvPr>
          <p:cNvCxnSpPr>
            <a:cxnSpLocks/>
          </p:cNvCxnSpPr>
          <p:nvPr/>
        </p:nvCxnSpPr>
        <p:spPr>
          <a:xfrm>
            <a:off x="6096000" y="1452563"/>
            <a:ext cx="0" cy="52734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DA025FE1-7D71-6A5C-2ACB-06EC09311070}"/>
              </a:ext>
            </a:extLst>
          </p:cNvPr>
          <p:cNvSpPr txBox="1">
            <a:spLocks/>
          </p:cNvSpPr>
          <p:nvPr/>
        </p:nvSpPr>
        <p:spPr>
          <a:xfrm>
            <a:off x="4583984" y="825361"/>
            <a:ext cx="3024033" cy="655782"/>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Chakra Petch" panose="00000500000000000000" pitchFamily="2" charset="-34"/>
                <a:cs typeface="Chakra Petch" panose="00000500000000000000" pitchFamily="2" charset="-34"/>
              </a:rPr>
              <a:t>Preprocessing</a:t>
            </a:r>
          </a:p>
        </p:txBody>
      </p:sp>
      <p:sp>
        <p:nvSpPr>
          <p:cNvPr id="12" name="Title 1">
            <a:extLst>
              <a:ext uri="{FF2B5EF4-FFF2-40B4-BE49-F238E27FC236}">
                <a16:creationId xmlns:a16="http://schemas.microsoft.com/office/drawing/2014/main" id="{427D71C5-5E6E-78D4-A746-8682D8BF0502}"/>
              </a:ext>
            </a:extLst>
          </p:cNvPr>
          <p:cNvSpPr txBox="1">
            <a:spLocks/>
          </p:cNvSpPr>
          <p:nvPr/>
        </p:nvSpPr>
        <p:spPr>
          <a:xfrm>
            <a:off x="4583983" y="1894274"/>
            <a:ext cx="3024033" cy="655782"/>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Chakra Petch" panose="00000500000000000000" pitchFamily="2" charset="-34"/>
                <a:cs typeface="Chakra Petch" panose="00000500000000000000" pitchFamily="2" charset="-34"/>
              </a:rPr>
              <a:t>Pretreatment</a:t>
            </a:r>
          </a:p>
        </p:txBody>
      </p:sp>
      <p:sp>
        <p:nvSpPr>
          <p:cNvPr id="13" name="Left Brace 12">
            <a:extLst>
              <a:ext uri="{FF2B5EF4-FFF2-40B4-BE49-F238E27FC236}">
                <a16:creationId xmlns:a16="http://schemas.microsoft.com/office/drawing/2014/main" id="{5F0A2658-CC17-85A9-448A-620A2C8E05D7}"/>
              </a:ext>
            </a:extLst>
          </p:cNvPr>
          <p:cNvSpPr/>
          <p:nvPr/>
        </p:nvSpPr>
        <p:spPr>
          <a:xfrm rot="5400000">
            <a:off x="5895974" y="-935563"/>
            <a:ext cx="400050" cy="7140041"/>
          </a:xfrm>
          <a:prstGeom prst="leftBrace">
            <a:avLst>
              <a:gd name="adj1" fmla="val 234524"/>
              <a:gd name="adj2" fmla="val 50000"/>
            </a:avLst>
          </a:prstGeom>
          <a:ln>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3819565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Normalization Sel">
            <a:extLst>
              <a:ext uri="{FF2B5EF4-FFF2-40B4-BE49-F238E27FC236}">
                <a16:creationId xmlns:a16="http://schemas.microsoft.com/office/drawing/2014/main" id="{C0C7B49C-3BA3-6121-02EE-F63640FE14C1}"/>
              </a:ext>
            </a:extLst>
          </p:cNvPr>
          <p:cNvSpPr/>
          <p:nvPr/>
        </p:nvSpPr>
        <p:spPr>
          <a:xfrm>
            <a:off x="6200163" y="3177540"/>
            <a:ext cx="5774586" cy="480060"/>
          </a:xfrm>
          <a:prstGeom prst="roundRect">
            <a:avLst/>
          </a:prstGeom>
          <a:solidFill>
            <a:srgbClr val="B4E5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caling Sel">
            <a:extLst>
              <a:ext uri="{FF2B5EF4-FFF2-40B4-BE49-F238E27FC236}">
                <a16:creationId xmlns:a16="http://schemas.microsoft.com/office/drawing/2014/main" id="{CF88A057-45E2-BFB6-115E-33086B286DBA}"/>
              </a:ext>
            </a:extLst>
          </p:cNvPr>
          <p:cNvSpPr/>
          <p:nvPr/>
        </p:nvSpPr>
        <p:spPr>
          <a:xfrm>
            <a:off x="10663510" y="3257574"/>
            <a:ext cx="1226999" cy="341808"/>
          </a:xfrm>
          <a:prstGeom prst="roundRect">
            <a:avLst/>
          </a:prstGeom>
          <a:solidFill>
            <a:srgbClr val="F062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ransformation Sel">
            <a:extLst>
              <a:ext uri="{FF2B5EF4-FFF2-40B4-BE49-F238E27FC236}">
                <a16:creationId xmlns:a16="http://schemas.microsoft.com/office/drawing/2014/main" id="{4BE64C53-D6FE-079A-C99D-3D0637B8DB5F}"/>
              </a:ext>
            </a:extLst>
          </p:cNvPr>
          <p:cNvSpPr/>
          <p:nvPr/>
        </p:nvSpPr>
        <p:spPr>
          <a:xfrm>
            <a:off x="8295463" y="3257574"/>
            <a:ext cx="2076760" cy="341808"/>
          </a:xfrm>
          <a:prstGeom prst="roundRect">
            <a:avLst/>
          </a:prstGeom>
          <a:solidFill>
            <a:srgbClr val="96DC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caling">
            <a:extLst>
              <a:ext uri="{FF2B5EF4-FFF2-40B4-BE49-F238E27FC236}">
                <a16:creationId xmlns:a16="http://schemas.microsoft.com/office/drawing/2014/main" id="{94160735-FB48-B5C1-478E-1826C95009F3}"/>
              </a:ext>
            </a:extLst>
          </p:cNvPr>
          <p:cNvSpPr txBox="1">
            <a:spLocks/>
          </p:cNvSpPr>
          <p:nvPr/>
        </p:nvSpPr>
        <p:spPr>
          <a:xfrm>
            <a:off x="10663510" y="3257053"/>
            <a:ext cx="1226999" cy="3428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Scaling</a:t>
            </a:r>
          </a:p>
        </p:txBody>
      </p:sp>
      <p:sp>
        <p:nvSpPr>
          <p:cNvPr id="23" name="Transformation">
            <a:extLst>
              <a:ext uri="{FF2B5EF4-FFF2-40B4-BE49-F238E27FC236}">
                <a16:creationId xmlns:a16="http://schemas.microsoft.com/office/drawing/2014/main" id="{D7CE8F93-1826-913E-7C00-0F1354731329}"/>
              </a:ext>
            </a:extLst>
          </p:cNvPr>
          <p:cNvSpPr txBox="1">
            <a:spLocks/>
          </p:cNvSpPr>
          <p:nvPr/>
        </p:nvSpPr>
        <p:spPr>
          <a:xfrm>
            <a:off x="8295463" y="3257574"/>
            <a:ext cx="207676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Transformation</a:t>
            </a:r>
            <a:endParaRPr lang="en-US" sz="1800" dirty="0">
              <a:solidFill>
                <a:schemeClr val="tx1">
                  <a:lumMod val="75000"/>
                  <a:lumOff val="25000"/>
                </a:schemeClr>
              </a:solidFill>
              <a:latin typeface="Chakra Petch" panose="00000500000000000000" pitchFamily="2" charset="-34"/>
              <a:cs typeface="Chakra Petch" panose="00000500000000000000" pitchFamily="2" charset="-34"/>
            </a:endParaRPr>
          </a:p>
        </p:txBody>
      </p:sp>
      <p:sp>
        <p:nvSpPr>
          <p:cNvPr id="22" name="Normalization">
            <a:extLst>
              <a:ext uri="{FF2B5EF4-FFF2-40B4-BE49-F238E27FC236}">
                <a16:creationId xmlns:a16="http://schemas.microsoft.com/office/drawing/2014/main" id="{EDD307DC-E534-0184-28C7-51B04952589E}"/>
              </a:ext>
            </a:extLst>
          </p:cNvPr>
          <p:cNvSpPr txBox="1">
            <a:spLocks/>
          </p:cNvSpPr>
          <p:nvPr/>
        </p:nvSpPr>
        <p:spPr>
          <a:xfrm>
            <a:off x="6200164" y="3257574"/>
            <a:ext cx="1853456"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solidFill>
                  <a:schemeClr val="tx1">
                    <a:lumMod val="75000"/>
                    <a:lumOff val="25000"/>
                  </a:schemeClr>
                </a:solidFill>
                <a:latin typeface="Chakra Petch" panose="00000500000000000000" pitchFamily="2" charset="-34"/>
                <a:cs typeface="Chakra Petch" panose="00000500000000000000" pitchFamily="2" charset="-34"/>
              </a:rPr>
              <a:t>Normalization</a:t>
            </a:r>
          </a:p>
        </p:txBody>
      </p:sp>
      <p:sp>
        <p:nvSpPr>
          <p:cNvPr id="14" name="Batch Sel">
            <a:extLst>
              <a:ext uri="{FF2B5EF4-FFF2-40B4-BE49-F238E27FC236}">
                <a16:creationId xmlns:a16="http://schemas.microsoft.com/office/drawing/2014/main" id="{1DC2C85D-36F3-59D9-F947-452A2D1F9CEC}"/>
              </a:ext>
            </a:extLst>
          </p:cNvPr>
          <p:cNvSpPr/>
          <p:nvPr/>
        </p:nvSpPr>
        <p:spPr>
          <a:xfrm>
            <a:off x="3685903" y="3257574"/>
            <a:ext cx="2217485" cy="341808"/>
          </a:xfrm>
          <a:prstGeom prst="roundRect">
            <a:avLst/>
          </a:pr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Batch Correction">
            <a:extLst>
              <a:ext uri="{FF2B5EF4-FFF2-40B4-BE49-F238E27FC236}">
                <a16:creationId xmlns:a16="http://schemas.microsoft.com/office/drawing/2014/main" id="{85BB713F-7945-0E44-78F3-447EDAC4E275}"/>
              </a:ext>
            </a:extLst>
          </p:cNvPr>
          <p:cNvSpPr txBox="1">
            <a:spLocks/>
          </p:cNvSpPr>
          <p:nvPr/>
        </p:nvSpPr>
        <p:spPr>
          <a:xfrm>
            <a:off x="3684755" y="3257574"/>
            <a:ext cx="2219780"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Batch Correction</a:t>
            </a:r>
          </a:p>
        </p:txBody>
      </p:sp>
      <p:sp>
        <p:nvSpPr>
          <p:cNvPr id="5" name="Imputation Sel">
            <a:extLst>
              <a:ext uri="{FF2B5EF4-FFF2-40B4-BE49-F238E27FC236}">
                <a16:creationId xmlns:a16="http://schemas.microsoft.com/office/drawing/2014/main" id="{0DAE1EA2-3D70-CECB-FEF7-095CBA5AD27A}"/>
              </a:ext>
            </a:extLst>
          </p:cNvPr>
          <p:cNvSpPr/>
          <p:nvPr/>
        </p:nvSpPr>
        <p:spPr>
          <a:xfrm>
            <a:off x="1924364" y="3257574"/>
            <a:ext cx="1484412" cy="341808"/>
          </a:xfrm>
          <a:prstGeom prst="roundRect">
            <a:avLst/>
          </a:prstGeom>
          <a:solidFill>
            <a:srgbClr val="FFF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mputation">
            <a:extLst>
              <a:ext uri="{FF2B5EF4-FFF2-40B4-BE49-F238E27FC236}">
                <a16:creationId xmlns:a16="http://schemas.microsoft.com/office/drawing/2014/main" id="{2110ED6B-7C09-1B74-F464-3EC1FFD6C9C9}"/>
              </a:ext>
            </a:extLst>
          </p:cNvPr>
          <p:cNvSpPr txBox="1">
            <a:spLocks/>
          </p:cNvSpPr>
          <p:nvPr/>
        </p:nvSpPr>
        <p:spPr>
          <a:xfrm>
            <a:off x="1933114" y="3257574"/>
            <a:ext cx="1466912" cy="3418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Imputation</a:t>
            </a:r>
          </a:p>
        </p:txBody>
      </p:sp>
      <p:sp>
        <p:nvSpPr>
          <p:cNvPr id="13" name="Filtering Sel">
            <a:extLst>
              <a:ext uri="{FF2B5EF4-FFF2-40B4-BE49-F238E27FC236}">
                <a16:creationId xmlns:a16="http://schemas.microsoft.com/office/drawing/2014/main" id="{DF0DF8CC-6464-CDE2-F8B6-BF8366C617F4}"/>
              </a:ext>
            </a:extLst>
          </p:cNvPr>
          <p:cNvSpPr/>
          <p:nvPr/>
        </p:nvSpPr>
        <p:spPr>
          <a:xfrm>
            <a:off x="317791" y="3257053"/>
            <a:ext cx="1311969" cy="343895"/>
          </a:xfrm>
          <a:prstGeom prst="roundRect">
            <a:avLst/>
          </a:prstGeom>
          <a:solidFill>
            <a:srgbClr val="CC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iltering">
            <a:extLst>
              <a:ext uri="{FF2B5EF4-FFF2-40B4-BE49-F238E27FC236}">
                <a16:creationId xmlns:a16="http://schemas.microsoft.com/office/drawing/2014/main" id="{D30C6BD6-9535-F357-FE7D-646D083EB8EB}"/>
              </a:ext>
            </a:extLst>
          </p:cNvPr>
          <p:cNvSpPr txBox="1">
            <a:spLocks/>
          </p:cNvSpPr>
          <p:nvPr/>
        </p:nvSpPr>
        <p:spPr>
          <a:xfrm>
            <a:off x="317791" y="3258096"/>
            <a:ext cx="1311969" cy="341808"/>
          </a:xfrm>
          <a:prstGeom prst="rect">
            <a:avLst/>
          </a:prstGeom>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tx1">
                    <a:lumMod val="75000"/>
                    <a:lumOff val="25000"/>
                  </a:schemeClr>
                </a:solidFill>
                <a:latin typeface="Chakra Petch" panose="00000500000000000000" pitchFamily="2" charset="-34"/>
                <a:cs typeface="Chakra Petch" panose="00000500000000000000" pitchFamily="2" charset="-34"/>
              </a:rPr>
              <a:t>Filtering</a:t>
            </a:r>
          </a:p>
        </p:txBody>
      </p:sp>
      <p:pic>
        <p:nvPicPr>
          <p:cNvPr id="29" name="metaboPipe image">
            <a:extLst>
              <a:ext uri="{FF2B5EF4-FFF2-40B4-BE49-F238E27FC236}">
                <a16:creationId xmlns:a16="http://schemas.microsoft.com/office/drawing/2014/main" id="{21C13FC0-C1D2-6BFB-52C1-84261C652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99879" y="5514975"/>
            <a:ext cx="1087346" cy="1247775"/>
          </a:xfrm>
          <a:prstGeom prst="rect">
            <a:avLst/>
          </a:prstGeom>
        </p:spPr>
      </p:pic>
      <p:sp>
        <p:nvSpPr>
          <p:cNvPr id="28" name="Title">
            <a:extLst>
              <a:ext uri="{FF2B5EF4-FFF2-40B4-BE49-F238E27FC236}">
                <a16:creationId xmlns:a16="http://schemas.microsoft.com/office/drawing/2014/main" id="{CB680189-7E07-2E9E-B1C4-D88AD98C83E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Results</a:t>
            </a:r>
          </a:p>
        </p:txBody>
      </p:sp>
    </p:spTree>
    <p:extLst>
      <p:ext uri="{BB962C8B-B14F-4D97-AF65-F5344CB8AC3E}">
        <p14:creationId xmlns:p14="http://schemas.microsoft.com/office/powerpoint/2010/main" val="286364283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Results</a:t>
            </a:r>
          </a:p>
        </p:txBody>
      </p:sp>
      <p:pic>
        <p:nvPicPr>
          <p:cNvPr id="4" name="Picture 2">
            <a:extLst>
              <a:ext uri="{FF2B5EF4-FFF2-40B4-BE49-F238E27FC236}">
                <a16:creationId xmlns:a16="http://schemas.microsoft.com/office/drawing/2014/main" id="{31F5CEAB-CB19-897D-FD66-08EF2F9B7E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999879" y="5514975"/>
            <a:ext cx="1087346" cy="1247775"/>
          </a:xfrm>
          <a:prstGeom prst="rect">
            <a:avLst/>
          </a:prstGeom>
        </p:spPr>
      </p:pic>
      <p:pic>
        <p:nvPicPr>
          <p:cNvPr id="10" name="Picture 9" descr="A screen shot of a computer code&#10;&#10;Description automatically generated">
            <a:extLst>
              <a:ext uri="{FF2B5EF4-FFF2-40B4-BE49-F238E27FC236}">
                <a16:creationId xmlns:a16="http://schemas.microsoft.com/office/drawing/2014/main" id="{08E0F0E4-B6A1-53DD-9B42-05E9560F4EAB}"/>
              </a:ext>
            </a:extLst>
          </p:cNvPr>
          <p:cNvPicPr>
            <a:picLocks noChangeAspect="1"/>
          </p:cNvPicPr>
          <p:nvPr/>
        </p:nvPicPr>
        <p:blipFill rotWithShape="1">
          <a:blip r:embed="rId4">
            <a:extLst>
              <a:ext uri="{28A0092B-C50C-407E-A947-70E740481C1C}">
                <a14:useLocalDpi xmlns:a14="http://schemas.microsoft.com/office/drawing/2010/main" val="0"/>
              </a:ext>
            </a:extLst>
          </a:blip>
          <a:srcRect l="4156" t="5391" r="3641" b="5531"/>
          <a:stretch/>
        </p:blipFill>
        <p:spPr>
          <a:xfrm>
            <a:off x="3560324" y="535022"/>
            <a:ext cx="5894962" cy="6322978"/>
          </a:xfrm>
          <a:prstGeom prst="rect">
            <a:avLst/>
          </a:prstGeom>
        </p:spPr>
      </p:pic>
      <p:pic>
        <p:nvPicPr>
          <p:cNvPr id="1026" name="Picture 2">
            <a:extLst>
              <a:ext uri="{FF2B5EF4-FFF2-40B4-BE49-F238E27FC236}">
                <a16:creationId xmlns:a16="http://schemas.microsoft.com/office/drawing/2014/main" id="{C641F8BE-EBA5-33DE-FD1D-7C65B2BBDB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35022"/>
            <a:ext cx="12192000" cy="2062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58432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Results</a:t>
            </a:r>
          </a:p>
        </p:txBody>
      </p:sp>
      <p:pic>
        <p:nvPicPr>
          <p:cNvPr id="4" name="Picture 2">
            <a:extLst>
              <a:ext uri="{FF2B5EF4-FFF2-40B4-BE49-F238E27FC236}">
                <a16:creationId xmlns:a16="http://schemas.microsoft.com/office/drawing/2014/main" id="{31F5CEAB-CB19-897D-FD66-08EF2F9B7E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999879" y="5514975"/>
            <a:ext cx="1087346" cy="1247775"/>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7319E2FF-6535-DFC1-E9AE-24A54DFFDEFD}"/>
              </a:ext>
            </a:extLst>
          </p:cNvPr>
          <p:cNvPicPr>
            <a:picLocks noChangeAspect="1"/>
          </p:cNvPicPr>
          <p:nvPr/>
        </p:nvPicPr>
        <p:blipFill rotWithShape="1">
          <a:blip r:embed="rId4">
            <a:extLst>
              <a:ext uri="{28A0092B-C50C-407E-A947-70E740481C1C}">
                <a14:useLocalDpi xmlns:a14="http://schemas.microsoft.com/office/drawing/2010/main" val="0"/>
              </a:ext>
            </a:extLst>
          </a:blip>
          <a:srcRect l="4873" t="4255" r="4985" b="4681"/>
          <a:stretch/>
        </p:blipFill>
        <p:spPr>
          <a:xfrm>
            <a:off x="7638037" y="0"/>
            <a:ext cx="4553964" cy="6858000"/>
          </a:xfrm>
          <a:prstGeom prst="rect">
            <a:avLst/>
          </a:prstGeom>
        </p:spPr>
      </p:pic>
      <p:pic>
        <p:nvPicPr>
          <p:cNvPr id="7" name="Picture 6" descr="A screen shot of a computer program&#10;&#10;Description automatically generated">
            <a:extLst>
              <a:ext uri="{FF2B5EF4-FFF2-40B4-BE49-F238E27FC236}">
                <a16:creationId xmlns:a16="http://schemas.microsoft.com/office/drawing/2014/main" id="{265EC53A-16A0-0A4A-31DB-48EEDBDF728F}"/>
              </a:ext>
            </a:extLst>
          </p:cNvPr>
          <p:cNvPicPr>
            <a:picLocks noChangeAspect="1"/>
          </p:cNvPicPr>
          <p:nvPr/>
        </p:nvPicPr>
        <p:blipFill rotWithShape="1">
          <a:blip r:embed="rId5">
            <a:extLst>
              <a:ext uri="{28A0092B-C50C-407E-A947-70E740481C1C}">
                <a14:useLocalDpi xmlns:a14="http://schemas.microsoft.com/office/drawing/2010/main" val="0"/>
              </a:ext>
            </a:extLst>
          </a:blip>
          <a:srcRect l="4569" t="9561" r="4605" b="9563"/>
          <a:stretch/>
        </p:blipFill>
        <p:spPr>
          <a:xfrm>
            <a:off x="2340314" y="1770434"/>
            <a:ext cx="5297723" cy="3500129"/>
          </a:xfrm>
          <a:prstGeom prst="rect">
            <a:avLst/>
          </a:prstGeom>
        </p:spPr>
      </p:pic>
    </p:spTree>
    <p:extLst>
      <p:ext uri="{BB962C8B-B14F-4D97-AF65-F5344CB8AC3E}">
        <p14:creationId xmlns:p14="http://schemas.microsoft.com/office/powerpoint/2010/main" val="229665764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Results</a:t>
            </a:r>
          </a:p>
        </p:txBody>
      </p:sp>
      <p:pic>
        <p:nvPicPr>
          <p:cNvPr id="4" name="Picture 2">
            <a:extLst>
              <a:ext uri="{FF2B5EF4-FFF2-40B4-BE49-F238E27FC236}">
                <a16:creationId xmlns:a16="http://schemas.microsoft.com/office/drawing/2014/main" id="{31F5CEAB-CB19-897D-FD66-08EF2F9B7E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99879" y="5514975"/>
            <a:ext cx="1087346" cy="1247775"/>
          </a:xfrm>
          <a:prstGeom prst="rect">
            <a:avLst/>
          </a:prstGeom>
        </p:spPr>
      </p:pic>
      <p:pic>
        <p:nvPicPr>
          <p:cNvPr id="37" name="Picture 36" descr="A diagram of a diagram&#10;&#10;Description automatically generated">
            <a:extLst>
              <a:ext uri="{FF2B5EF4-FFF2-40B4-BE49-F238E27FC236}">
                <a16:creationId xmlns:a16="http://schemas.microsoft.com/office/drawing/2014/main" id="{6AEAED8B-F9ED-8368-4C89-B6130B68210E}"/>
              </a:ext>
            </a:extLst>
          </p:cNvPr>
          <p:cNvPicPr>
            <a:picLocks noChangeAspect="1"/>
          </p:cNvPicPr>
          <p:nvPr/>
        </p:nvPicPr>
        <p:blipFill rotWithShape="1">
          <a:blip r:embed="rId5">
            <a:extLst>
              <a:ext uri="{28A0092B-C50C-407E-A947-70E740481C1C}">
                <a14:useLocalDpi xmlns:a14="http://schemas.microsoft.com/office/drawing/2010/main" val="0"/>
              </a:ext>
            </a:extLst>
          </a:blip>
          <a:srcRect l="2048" t="21168" r="19727" b="28064"/>
          <a:stretch/>
        </p:blipFill>
        <p:spPr>
          <a:xfrm>
            <a:off x="10680" y="700389"/>
            <a:ext cx="12181320" cy="4309352"/>
          </a:xfrm>
          <a:prstGeom prst="rect">
            <a:avLst/>
          </a:prstGeom>
        </p:spPr>
      </p:pic>
    </p:spTree>
    <p:extLst>
      <p:ext uri="{BB962C8B-B14F-4D97-AF65-F5344CB8AC3E}">
        <p14:creationId xmlns:p14="http://schemas.microsoft.com/office/powerpoint/2010/main" val="385716241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Results</a:t>
            </a:r>
          </a:p>
        </p:txBody>
      </p:sp>
      <p:pic>
        <p:nvPicPr>
          <p:cNvPr id="4" name="Picture 2">
            <a:extLst>
              <a:ext uri="{FF2B5EF4-FFF2-40B4-BE49-F238E27FC236}">
                <a16:creationId xmlns:a16="http://schemas.microsoft.com/office/drawing/2014/main" id="{31F5CEAB-CB19-897D-FD66-08EF2F9B7E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999879" y="5514975"/>
            <a:ext cx="1087346" cy="1247775"/>
          </a:xfrm>
          <a:prstGeom prst="rect">
            <a:avLst/>
          </a:prstGeom>
        </p:spPr>
      </p:pic>
      <p:pic>
        <p:nvPicPr>
          <p:cNvPr id="5" name="Shiny_Example">
            <a:hlinkClick r:id="" action="ppaction://media"/>
            <a:extLst>
              <a:ext uri="{FF2B5EF4-FFF2-40B4-BE49-F238E27FC236}">
                <a16:creationId xmlns:a16="http://schemas.microsoft.com/office/drawing/2014/main" id="{BC608354-E748-AEFB-D3DF-A0B4672E2F6C}"/>
              </a:ext>
            </a:extLst>
          </p:cNvPr>
          <p:cNvPicPr>
            <a:picLocks noChangeAspect="1"/>
          </p:cNvPicPr>
          <p:nvPr>
            <a:videoFile r:link="rId1"/>
            <p:extLst>
              <p:ext uri="{DAA4B4D4-6D71-4841-9C94-3DE7FCFB9230}">
                <p14:media xmlns:p14="http://schemas.microsoft.com/office/powerpoint/2010/main" r:embed="rId2">
                  <p14:trim st="1257" end="2812"/>
                </p14:media>
              </p:ext>
            </p:extLst>
          </p:nvPr>
        </p:nvPicPr>
        <p:blipFill>
          <a:blip r:embed="rId7"/>
          <a:stretch>
            <a:fillRect/>
          </a:stretch>
        </p:blipFill>
        <p:spPr>
          <a:xfrm>
            <a:off x="930142" y="523205"/>
            <a:ext cx="10331716" cy="5811590"/>
          </a:xfrm>
          <a:prstGeom prst="rect">
            <a:avLst/>
          </a:prstGeom>
        </p:spPr>
      </p:pic>
    </p:spTree>
    <p:extLst>
      <p:ext uri="{BB962C8B-B14F-4D97-AF65-F5344CB8AC3E}">
        <p14:creationId xmlns:p14="http://schemas.microsoft.com/office/powerpoint/2010/main" val="256057421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19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Results</a:t>
            </a:r>
          </a:p>
        </p:txBody>
      </p:sp>
      <p:pic>
        <p:nvPicPr>
          <p:cNvPr id="3" name="Picture 2">
            <a:extLst>
              <a:ext uri="{FF2B5EF4-FFF2-40B4-BE49-F238E27FC236}">
                <a16:creationId xmlns:a16="http://schemas.microsoft.com/office/drawing/2014/main" id="{6ED3BAFD-309C-2743-C11A-D4FBC2FC7A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325759" y="2545117"/>
            <a:ext cx="1540480" cy="1767765"/>
          </a:xfrm>
          <a:prstGeom prst="rect">
            <a:avLst/>
          </a:prstGeom>
        </p:spPr>
      </p:pic>
    </p:spTree>
    <p:extLst>
      <p:ext uri="{BB962C8B-B14F-4D97-AF65-F5344CB8AC3E}">
        <p14:creationId xmlns:p14="http://schemas.microsoft.com/office/powerpoint/2010/main" val="14182482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0" y="1"/>
            <a:ext cx="6793992"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Conclusion and Future Work</a:t>
            </a:r>
          </a:p>
        </p:txBody>
      </p:sp>
      <p:pic>
        <p:nvPicPr>
          <p:cNvPr id="3" name="Picture 2">
            <a:extLst>
              <a:ext uri="{FF2B5EF4-FFF2-40B4-BE49-F238E27FC236}">
                <a16:creationId xmlns:a16="http://schemas.microsoft.com/office/drawing/2014/main" id="{07730D09-E18B-662F-8536-52F00EF299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007297" y="562450"/>
            <a:ext cx="1540480" cy="1767765"/>
          </a:xfrm>
          <a:prstGeom prst="rect">
            <a:avLst/>
          </a:prstGeom>
        </p:spPr>
      </p:pic>
      <p:sp>
        <p:nvSpPr>
          <p:cNvPr id="6" name="Title 1">
            <a:extLst>
              <a:ext uri="{FF2B5EF4-FFF2-40B4-BE49-F238E27FC236}">
                <a16:creationId xmlns:a16="http://schemas.microsoft.com/office/drawing/2014/main" id="{92A10454-5878-0BF5-7BC2-2934E99A6B49}"/>
              </a:ext>
            </a:extLst>
          </p:cNvPr>
          <p:cNvSpPr txBox="1">
            <a:spLocks/>
          </p:cNvSpPr>
          <p:nvPr/>
        </p:nvSpPr>
        <p:spPr>
          <a:xfrm>
            <a:off x="9912782" y="2330215"/>
            <a:ext cx="1729509" cy="4701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i="1" dirty="0">
                <a:solidFill>
                  <a:schemeClr val="bg1"/>
                </a:solidFill>
                <a:latin typeface="Chakra Petch" panose="00000500000000000000" pitchFamily="2" charset="-34"/>
                <a:cs typeface="Chakra Petch" panose="00000500000000000000" pitchFamily="2" charset="-34"/>
              </a:rPr>
              <a:t>metaboPipe</a:t>
            </a:r>
          </a:p>
        </p:txBody>
      </p:sp>
    </p:spTree>
    <p:extLst>
      <p:ext uri="{BB962C8B-B14F-4D97-AF65-F5344CB8AC3E}">
        <p14:creationId xmlns:p14="http://schemas.microsoft.com/office/powerpoint/2010/main" val="276451657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C561361-8CE2-CD13-6E32-28866013DD33}"/>
              </a:ext>
            </a:extLst>
          </p:cNvPr>
          <p:cNvSpPr>
            <a:spLocks noGrp="1"/>
          </p:cNvSpPr>
          <p:nvPr>
            <p:ph type="subTitle" idx="1"/>
          </p:nvPr>
        </p:nvSpPr>
        <p:spPr>
          <a:xfrm>
            <a:off x="695034" y="4055780"/>
            <a:ext cx="5980546" cy="728656"/>
          </a:xfrm>
        </p:spPr>
        <p:txBody>
          <a:bodyPr>
            <a:normAutofit lnSpcReduction="10000"/>
          </a:bodyPr>
          <a:lstStyle/>
          <a:p>
            <a:r>
              <a:rPr lang="en-US" i="1" dirty="0">
                <a:solidFill>
                  <a:schemeClr val="bg1"/>
                </a:solidFill>
                <a:latin typeface="Chakra Petch" panose="00000500000000000000" pitchFamily="2" charset="-34"/>
                <a:cs typeface="Chakra Petch" panose="00000500000000000000" pitchFamily="2" charset="-34"/>
              </a:rPr>
              <a:t>A Modular Pipeline for Metabolomic Data Pretreatment</a:t>
            </a:r>
          </a:p>
        </p:txBody>
      </p:sp>
      <p:pic>
        <p:nvPicPr>
          <p:cNvPr id="6" name="Picture 5">
            <a:extLst>
              <a:ext uri="{FF2B5EF4-FFF2-40B4-BE49-F238E27FC236}">
                <a16:creationId xmlns:a16="http://schemas.microsoft.com/office/drawing/2014/main" id="{15BBCFB6-9B14-A0B6-2A84-61F3425E30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781800" y="996507"/>
            <a:ext cx="4239486" cy="4864986"/>
          </a:xfrm>
          <a:prstGeom prst="rect">
            <a:avLst/>
          </a:prstGeom>
        </p:spPr>
      </p:pic>
      <p:sp>
        <p:nvSpPr>
          <p:cNvPr id="2" name="Title 1">
            <a:extLst>
              <a:ext uri="{FF2B5EF4-FFF2-40B4-BE49-F238E27FC236}">
                <a16:creationId xmlns:a16="http://schemas.microsoft.com/office/drawing/2014/main" id="{9B7049E5-8EAE-616E-54F3-97718892FA30}"/>
              </a:ext>
            </a:extLst>
          </p:cNvPr>
          <p:cNvSpPr>
            <a:spLocks noGrp="1"/>
          </p:cNvSpPr>
          <p:nvPr>
            <p:ph type="ctrTitle"/>
          </p:nvPr>
        </p:nvSpPr>
        <p:spPr>
          <a:xfrm>
            <a:off x="1487053" y="2948636"/>
            <a:ext cx="4396509" cy="960726"/>
          </a:xfrm>
        </p:spPr>
        <p:txBody>
          <a:bodyPr>
            <a:normAutofit/>
          </a:bodyPr>
          <a:lstStyle/>
          <a:p>
            <a:r>
              <a:rPr lang="en-US" i="1" dirty="0">
                <a:solidFill>
                  <a:schemeClr val="bg1"/>
                </a:solidFill>
                <a:latin typeface="Chakra Petch" panose="00000500000000000000" pitchFamily="2" charset="-34"/>
                <a:cs typeface="Chakra Petch" panose="00000500000000000000" pitchFamily="2" charset="-34"/>
              </a:rPr>
              <a:t>metaboPipe</a:t>
            </a:r>
          </a:p>
        </p:txBody>
      </p:sp>
      <p:sp>
        <p:nvSpPr>
          <p:cNvPr id="7" name="Subtitle 2">
            <a:extLst>
              <a:ext uri="{FF2B5EF4-FFF2-40B4-BE49-F238E27FC236}">
                <a16:creationId xmlns:a16="http://schemas.microsoft.com/office/drawing/2014/main" id="{7D01712F-247C-4E5C-7785-92DB41247D6D}"/>
              </a:ext>
            </a:extLst>
          </p:cNvPr>
          <p:cNvSpPr txBox="1">
            <a:spLocks/>
          </p:cNvSpPr>
          <p:nvPr/>
        </p:nvSpPr>
        <p:spPr>
          <a:xfrm>
            <a:off x="695034" y="4784436"/>
            <a:ext cx="5980546" cy="13920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i="1" dirty="0">
                <a:solidFill>
                  <a:schemeClr val="bg1"/>
                </a:solidFill>
                <a:latin typeface="Chakra Petch" panose="00000500000000000000" pitchFamily="2" charset="-34"/>
                <a:cs typeface="Chakra Petch" panose="00000500000000000000" pitchFamily="2" charset="-34"/>
              </a:rPr>
              <a:t>Eduard Pérez Méndez</a:t>
            </a:r>
          </a:p>
        </p:txBody>
      </p:sp>
    </p:spTree>
    <p:extLst>
      <p:ext uri="{BB962C8B-B14F-4D97-AF65-F5344CB8AC3E}">
        <p14:creationId xmlns:p14="http://schemas.microsoft.com/office/powerpoint/2010/main" val="242313876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AFD1F-4834-69DC-9339-DFE22FD93B7A}"/>
              </a:ext>
            </a:extLst>
          </p:cNvPr>
          <p:cNvSpPr>
            <a:spLocks noGrp="1"/>
          </p:cNvSpPr>
          <p:nvPr>
            <p:ph type="title"/>
          </p:nvPr>
        </p:nvSpPr>
        <p:spPr>
          <a:xfrm>
            <a:off x="0" y="1"/>
            <a:ext cx="3140364" cy="655782"/>
          </a:xfrm>
        </p:spPr>
        <p:txBody>
          <a:bodyPr>
            <a:normAutofit fontScale="90000"/>
          </a:bodyPr>
          <a:lstStyle/>
          <a:p>
            <a:r>
              <a:rPr lang="en-US" dirty="0">
                <a:solidFill>
                  <a:schemeClr val="bg1"/>
                </a:solidFill>
                <a:latin typeface="Chakra Petch" panose="00000500000000000000" pitchFamily="2" charset="-34"/>
                <a:cs typeface="Chakra Petch" panose="00000500000000000000" pitchFamily="2" charset="-34"/>
              </a:rPr>
              <a:t>Introduction</a:t>
            </a:r>
          </a:p>
        </p:txBody>
      </p:sp>
      <p:sp>
        <p:nvSpPr>
          <p:cNvPr id="19" name="Title 1">
            <a:extLst>
              <a:ext uri="{FF2B5EF4-FFF2-40B4-BE49-F238E27FC236}">
                <a16:creationId xmlns:a16="http://schemas.microsoft.com/office/drawing/2014/main" id="{D30C6BD6-9535-F357-FE7D-646D083EB8EB}"/>
              </a:ext>
            </a:extLst>
          </p:cNvPr>
          <p:cNvSpPr txBox="1">
            <a:spLocks/>
          </p:cNvSpPr>
          <p:nvPr/>
        </p:nvSpPr>
        <p:spPr>
          <a:xfrm>
            <a:off x="4929032" y="3045216"/>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Filtering</a:t>
            </a:r>
          </a:p>
        </p:txBody>
      </p:sp>
      <p:sp>
        <p:nvSpPr>
          <p:cNvPr id="20" name="Title 1">
            <a:extLst>
              <a:ext uri="{FF2B5EF4-FFF2-40B4-BE49-F238E27FC236}">
                <a16:creationId xmlns:a16="http://schemas.microsoft.com/office/drawing/2014/main" id="{2110ED6B-7C09-1B74-F464-3EC1FFD6C9C9}"/>
              </a:ext>
            </a:extLst>
          </p:cNvPr>
          <p:cNvSpPr txBox="1">
            <a:spLocks/>
          </p:cNvSpPr>
          <p:nvPr/>
        </p:nvSpPr>
        <p:spPr>
          <a:xfrm>
            <a:off x="4929032" y="3856508"/>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Imputation</a:t>
            </a:r>
          </a:p>
        </p:txBody>
      </p:sp>
      <p:sp>
        <p:nvSpPr>
          <p:cNvPr id="21" name="Title 1">
            <a:extLst>
              <a:ext uri="{FF2B5EF4-FFF2-40B4-BE49-F238E27FC236}">
                <a16:creationId xmlns:a16="http://schemas.microsoft.com/office/drawing/2014/main" id="{85BB713F-7945-0E44-78F3-447EDAC4E275}"/>
              </a:ext>
            </a:extLst>
          </p:cNvPr>
          <p:cNvSpPr txBox="1">
            <a:spLocks/>
          </p:cNvSpPr>
          <p:nvPr/>
        </p:nvSpPr>
        <p:spPr>
          <a:xfrm>
            <a:off x="4929032" y="3450862"/>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Batch Correction</a:t>
            </a:r>
          </a:p>
        </p:txBody>
      </p:sp>
      <p:sp>
        <p:nvSpPr>
          <p:cNvPr id="22" name="Title 1">
            <a:extLst>
              <a:ext uri="{FF2B5EF4-FFF2-40B4-BE49-F238E27FC236}">
                <a16:creationId xmlns:a16="http://schemas.microsoft.com/office/drawing/2014/main" id="{EDD307DC-E534-0184-28C7-51B04952589E}"/>
              </a:ext>
            </a:extLst>
          </p:cNvPr>
          <p:cNvSpPr txBox="1">
            <a:spLocks/>
          </p:cNvSpPr>
          <p:nvPr/>
        </p:nvSpPr>
        <p:spPr>
          <a:xfrm>
            <a:off x="9781674" y="3979155"/>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Normalization</a:t>
            </a:r>
          </a:p>
        </p:txBody>
      </p:sp>
      <p:sp>
        <p:nvSpPr>
          <p:cNvPr id="23" name="Title 1">
            <a:extLst>
              <a:ext uri="{FF2B5EF4-FFF2-40B4-BE49-F238E27FC236}">
                <a16:creationId xmlns:a16="http://schemas.microsoft.com/office/drawing/2014/main" id="{D7CE8F93-1826-913E-7C00-0F1354731329}"/>
              </a:ext>
            </a:extLst>
          </p:cNvPr>
          <p:cNvSpPr txBox="1">
            <a:spLocks/>
          </p:cNvSpPr>
          <p:nvPr/>
        </p:nvSpPr>
        <p:spPr>
          <a:xfrm>
            <a:off x="4929032" y="4262154"/>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Transformation</a:t>
            </a:r>
            <a:endParaRPr lang="en-US" sz="1800" dirty="0">
              <a:solidFill>
                <a:schemeClr val="bg1"/>
              </a:solidFill>
              <a:latin typeface="Chakra Petch" panose="00000500000000000000" pitchFamily="2" charset="-34"/>
              <a:cs typeface="Chakra Petch" panose="00000500000000000000" pitchFamily="2" charset="-34"/>
            </a:endParaRPr>
          </a:p>
        </p:txBody>
      </p:sp>
      <p:sp>
        <p:nvSpPr>
          <p:cNvPr id="25" name="Title 1">
            <a:extLst>
              <a:ext uri="{FF2B5EF4-FFF2-40B4-BE49-F238E27FC236}">
                <a16:creationId xmlns:a16="http://schemas.microsoft.com/office/drawing/2014/main" id="{94160735-FB48-B5C1-478E-1826C95009F3}"/>
              </a:ext>
            </a:extLst>
          </p:cNvPr>
          <p:cNvSpPr txBox="1">
            <a:spLocks/>
          </p:cNvSpPr>
          <p:nvPr/>
        </p:nvSpPr>
        <p:spPr>
          <a:xfrm>
            <a:off x="4929032" y="4667799"/>
            <a:ext cx="2333936" cy="50613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Chakra Petch" panose="00000500000000000000" pitchFamily="2" charset="-34"/>
                <a:cs typeface="Chakra Petch" panose="00000500000000000000" pitchFamily="2" charset="-34"/>
              </a:rPr>
              <a:t>Scaling</a:t>
            </a:r>
          </a:p>
        </p:txBody>
      </p:sp>
      <p:sp>
        <p:nvSpPr>
          <p:cNvPr id="6" name="Title 1">
            <a:extLst>
              <a:ext uri="{FF2B5EF4-FFF2-40B4-BE49-F238E27FC236}">
                <a16:creationId xmlns:a16="http://schemas.microsoft.com/office/drawing/2014/main" id="{1B76A4FF-BAB9-9737-C7F0-451FED3DFD23}"/>
              </a:ext>
            </a:extLst>
          </p:cNvPr>
          <p:cNvSpPr txBox="1">
            <a:spLocks/>
          </p:cNvSpPr>
          <p:nvPr/>
        </p:nvSpPr>
        <p:spPr>
          <a:xfrm>
            <a:off x="5191124" y="6124576"/>
            <a:ext cx="7000875" cy="73342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900" dirty="0" err="1">
                <a:solidFill>
                  <a:schemeClr val="bg1"/>
                </a:solidFill>
                <a:effectLst/>
                <a:latin typeface="Chakra Petch" panose="00000500000000000000" pitchFamily="2" charset="-34"/>
                <a:cs typeface="Chakra Petch" panose="00000500000000000000" pitchFamily="2" charset="-34"/>
              </a:rPr>
              <a:t>Ulaszewska</a:t>
            </a:r>
            <a:r>
              <a:rPr lang="en-US" sz="900" dirty="0">
                <a:solidFill>
                  <a:schemeClr val="bg1"/>
                </a:solidFill>
                <a:effectLst/>
                <a:latin typeface="Chakra Petch" panose="00000500000000000000" pitchFamily="2" charset="-34"/>
                <a:cs typeface="Chakra Petch" panose="00000500000000000000" pitchFamily="2" charset="-34"/>
              </a:rPr>
              <a:t>, M. M., Weinert, C. H., </a:t>
            </a:r>
            <a:r>
              <a:rPr lang="en-US" sz="900" dirty="0" err="1">
                <a:solidFill>
                  <a:schemeClr val="bg1"/>
                </a:solidFill>
                <a:effectLst/>
                <a:latin typeface="Chakra Petch" panose="00000500000000000000" pitchFamily="2" charset="-34"/>
                <a:cs typeface="Chakra Petch" panose="00000500000000000000" pitchFamily="2" charset="-34"/>
              </a:rPr>
              <a:t>Trimigno</a:t>
            </a:r>
            <a:r>
              <a:rPr lang="en-US" sz="900" dirty="0">
                <a:solidFill>
                  <a:schemeClr val="bg1"/>
                </a:solidFill>
                <a:effectLst/>
                <a:latin typeface="Chakra Petch" panose="00000500000000000000" pitchFamily="2" charset="-34"/>
                <a:cs typeface="Chakra Petch" panose="00000500000000000000" pitchFamily="2" charset="-34"/>
              </a:rPr>
              <a:t>, A., </a:t>
            </a:r>
            <a:r>
              <a:rPr lang="en-US" sz="900" dirty="0" err="1">
                <a:solidFill>
                  <a:schemeClr val="bg1"/>
                </a:solidFill>
                <a:effectLst/>
                <a:latin typeface="Chakra Petch" panose="00000500000000000000" pitchFamily="2" charset="-34"/>
                <a:cs typeface="Chakra Petch" panose="00000500000000000000" pitchFamily="2" charset="-34"/>
              </a:rPr>
              <a:t>Portmann</a:t>
            </a:r>
            <a:r>
              <a:rPr lang="en-US" sz="900" dirty="0">
                <a:solidFill>
                  <a:schemeClr val="bg1"/>
                </a:solidFill>
                <a:effectLst/>
                <a:latin typeface="Chakra Petch" panose="00000500000000000000" pitchFamily="2" charset="-34"/>
                <a:cs typeface="Chakra Petch" panose="00000500000000000000" pitchFamily="2" charset="-34"/>
              </a:rPr>
              <a:t>, R., Andres </a:t>
            </a:r>
            <a:r>
              <a:rPr lang="en-US" sz="900" dirty="0" err="1">
                <a:solidFill>
                  <a:schemeClr val="bg1"/>
                </a:solidFill>
                <a:effectLst/>
                <a:latin typeface="Chakra Petch" panose="00000500000000000000" pitchFamily="2" charset="-34"/>
                <a:cs typeface="Chakra Petch" panose="00000500000000000000" pitchFamily="2" charset="-34"/>
              </a:rPr>
              <a:t>Lacueva</a:t>
            </a:r>
            <a:r>
              <a:rPr lang="en-US" sz="900" dirty="0">
                <a:solidFill>
                  <a:schemeClr val="bg1"/>
                </a:solidFill>
                <a:effectLst/>
                <a:latin typeface="Chakra Petch" panose="00000500000000000000" pitchFamily="2" charset="-34"/>
                <a:cs typeface="Chakra Petch" panose="00000500000000000000" pitchFamily="2" charset="-34"/>
              </a:rPr>
              <a:t>, C., </a:t>
            </a:r>
            <a:r>
              <a:rPr lang="en-US" sz="900" dirty="0" err="1">
                <a:solidFill>
                  <a:schemeClr val="bg1"/>
                </a:solidFill>
                <a:effectLst/>
                <a:latin typeface="Chakra Petch" panose="00000500000000000000" pitchFamily="2" charset="-34"/>
                <a:cs typeface="Chakra Petch" panose="00000500000000000000" pitchFamily="2" charset="-34"/>
              </a:rPr>
              <a:t>Badertscher</a:t>
            </a:r>
            <a:r>
              <a:rPr lang="en-US" sz="900" dirty="0">
                <a:solidFill>
                  <a:schemeClr val="bg1"/>
                </a:solidFill>
                <a:effectLst/>
                <a:latin typeface="Chakra Petch" panose="00000500000000000000" pitchFamily="2" charset="-34"/>
                <a:cs typeface="Chakra Petch" panose="00000500000000000000" pitchFamily="2" charset="-34"/>
              </a:rPr>
              <a:t>, R., Brennan, L., </a:t>
            </a:r>
            <a:r>
              <a:rPr lang="en-US" sz="900" dirty="0" err="1">
                <a:solidFill>
                  <a:schemeClr val="bg1"/>
                </a:solidFill>
                <a:effectLst/>
                <a:latin typeface="Chakra Petch" panose="00000500000000000000" pitchFamily="2" charset="-34"/>
                <a:cs typeface="Chakra Petch" panose="00000500000000000000" pitchFamily="2" charset="-34"/>
              </a:rPr>
              <a:t>Brunius</a:t>
            </a:r>
            <a:r>
              <a:rPr lang="en-US" sz="900" dirty="0">
                <a:solidFill>
                  <a:schemeClr val="bg1"/>
                </a:solidFill>
                <a:effectLst/>
                <a:latin typeface="Chakra Petch" panose="00000500000000000000" pitchFamily="2" charset="-34"/>
                <a:cs typeface="Chakra Petch" panose="00000500000000000000" pitchFamily="2" charset="-34"/>
              </a:rPr>
              <a:t>, C., Bub, A., </a:t>
            </a:r>
            <a:r>
              <a:rPr lang="en-US" sz="900" dirty="0" err="1">
                <a:solidFill>
                  <a:schemeClr val="bg1"/>
                </a:solidFill>
                <a:effectLst/>
                <a:latin typeface="Chakra Petch" panose="00000500000000000000" pitchFamily="2" charset="-34"/>
                <a:cs typeface="Chakra Petch" panose="00000500000000000000" pitchFamily="2" charset="-34"/>
              </a:rPr>
              <a:t>Capozzi</a:t>
            </a:r>
            <a:r>
              <a:rPr lang="en-US" sz="900" dirty="0">
                <a:solidFill>
                  <a:schemeClr val="bg1"/>
                </a:solidFill>
                <a:effectLst/>
                <a:latin typeface="Chakra Petch" panose="00000500000000000000" pitchFamily="2" charset="-34"/>
                <a:cs typeface="Chakra Petch" panose="00000500000000000000" pitchFamily="2" charset="-34"/>
              </a:rPr>
              <a:t>, F., </a:t>
            </a:r>
            <a:r>
              <a:rPr lang="en-US" sz="900" dirty="0" err="1">
                <a:solidFill>
                  <a:schemeClr val="bg1"/>
                </a:solidFill>
                <a:effectLst/>
                <a:latin typeface="Chakra Petch" panose="00000500000000000000" pitchFamily="2" charset="-34"/>
                <a:cs typeface="Chakra Petch" panose="00000500000000000000" pitchFamily="2" charset="-34"/>
              </a:rPr>
              <a:t>Cialiè</a:t>
            </a:r>
            <a:r>
              <a:rPr lang="en-US" sz="900" dirty="0">
                <a:solidFill>
                  <a:schemeClr val="bg1"/>
                </a:solidFill>
                <a:effectLst/>
                <a:latin typeface="Chakra Petch" panose="00000500000000000000" pitchFamily="2" charset="-34"/>
                <a:cs typeface="Chakra Petch" panose="00000500000000000000" pitchFamily="2" charset="-34"/>
              </a:rPr>
              <a:t> Rosso, M., Cordero, C. E., Daniel, H., Durand, S., </a:t>
            </a:r>
            <a:r>
              <a:rPr lang="en-US" sz="900" dirty="0" err="1">
                <a:solidFill>
                  <a:schemeClr val="bg1"/>
                </a:solidFill>
                <a:effectLst/>
                <a:latin typeface="Chakra Petch" panose="00000500000000000000" pitchFamily="2" charset="-34"/>
                <a:cs typeface="Chakra Petch" panose="00000500000000000000" pitchFamily="2" charset="-34"/>
              </a:rPr>
              <a:t>Egert</a:t>
            </a:r>
            <a:r>
              <a:rPr lang="en-US" sz="900" dirty="0">
                <a:solidFill>
                  <a:schemeClr val="bg1"/>
                </a:solidFill>
                <a:effectLst/>
                <a:latin typeface="Chakra Petch" panose="00000500000000000000" pitchFamily="2" charset="-34"/>
                <a:cs typeface="Chakra Petch" panose="00000500000000000000" pitchFamily="2" charset="-34"/>
              </a:rPr>
              <a:t>, B., </a:t>
            </a:r>
            <a:r>
              <a:rPr lang="en-US" sz="900" dirty="0" err="1">
                <a:solidFill>
                  <a:schemeClr val="bg1"/>
                </a:solidFill>
                <a:effectLst/>
                <a:latin typeface="Chakra Petch" panose="00000500000000000000" pitchFamily="2" charset="-34"/>
                <a:cs typeface="Chakra Petch" panose="00000500000000000000" pitchFamily="2" charset="-34"/>
              </a:rPr>
              <a:t>Ferrario</a:t>
            </a:r>
            <a:r>
              <a:rPr lang="en-US" sz="900" dirty="0">
                <a:solidFill>
                  <a:schemeClr val="bg1"/>
                </a:solidFill>
                <a:effectLst/>
                <a:latin typeface="Chakra Petch" panose="00000500000000000000" pitchFamily="2" charset="-34"/>
                <a:cs typeface="Chakra Petch" panose="00000500000000000000" pitchFamily="2" charset="-34"/>
              </a:rPr>
              <a:t>, P. G., </a:t>
            </a:r>
            <a:r>
              <a:rPr lang="en-US" sz="900" dirty="0" err="1">
                <a:solidFill>
                  <a:schemeClr val="bg1"/>
                </a:solidFill>
                <a:effectLst/>
                <a:latin typeface="Chakra Petch" panose="00000500000000000000" pitchFamily="2" charset="-34"/>
                <a:cs typeface="Chakra Petch" panose="00000500000000000000" pitchFamily="2" charset="-34"/>
              </a:rPr>
              <a:t>Feskens</a:t>
            </a:r>
            <a:r>
              <a:rPr lang="en-US" sz="900" dirty="0">
                <a:solidFill>
                  <a:schemeClr val="bg1"/>
                </a:solidFill>
                <a:effectLst/>
                <a:latin typeface="Chakra Petch" panose="00000500000000000000" pitchFamily="2" charset="-34"/>
                <a:cs typeface="Chakra Petch" panose="00000500000000000000" pitchFamily="2" charset="-34"/>
              </a:rPr>
              <a:t>, E. J. M., </a:t>
            </a:r>
            <a:r>
              <a:rPr lang="en-US" sz="900" dirty="0" err="1">
                <a:solidFill>
                  <a:schemeClr val="bg1"/>
                </a:solidFill>
                <a:effectLst/>
                <a:latin typeface="Chakra Petch" panose="00000500000000000000" pitchFamily="2" charset="-34"/>
                <a:cs typeface="Chakra Petch" panose="00000500000000000000" pitchFamily="2" charset="-34"/>
              </a:rPr>
              <a:t>Franceschi</a:t>
            </a:r>
            <a:r>
              <a:rPr lang="en-US" sz="900" dirty="0">
                <a:solidFill>
                  <a:schemeClr val="bg1"/>
                </a:solidFill>
                <a:effectLst/>
                <a:latin typeface="Chakra Petch" panose="00000500000000000000" pitchFamily="2" charset="-34"/>
                <a:cs typeface="Chakra Petch" panose="00000500000000000000" pitchFamily="2" charset="-34"/>
              </a:rPr>
              <a:t>, P., Garcia-</a:t>
            </a:r>
            <a:r>
              <a:rPr lang="en-US" sz="900" dirty="0" err="1">
                <a:solidFill>
                  <a:schemeClr val="bg1"/>
                </a:solidFill>
                <a:effectLst/>
                <a:latin typeface="Chakra Petch" panose="00000500000000000000" pitchFamily="2" charset="-34"/>
                <a:cs typeface="Chakra Petch" panose="00000500000000000000" pitchFamily="2" charset="-34"/>
              </a:rPr>
              <a:t>Aloy</a:t>
            </a:r>
            <a:r>
              <a:rPr lang="en-US" sz="900" dirty="0">
                <a:solidFill>
                  <a:schemeClr val="bg1"/>
                </a:solidFill>
                <a:effectLst/>
                <a:latin typeface="Chakra Petch" panose="00000500000000000000" pitchFamily="2" charset="-34"/>
                <a:cs typeface="Chakra Petch" panose="00000500000000000000" pitchFamily="2" charset="-34"/>
              </a:rPr>
              <a:t>, M., … </a:t>
            </a:r>
            <a:r>
              <a:rPr lang="en-US" sz="900" dirty="0" err="1">
                <a:solidFill>
                  <a:schemeClr val="bg1"/>
                </a:solidFill>
                <a:effectLst/>
                <a:latin typeface="Chakra Petch" panose="00000500000000000000" pitchFamily="2" charset="-34"/>
                <a:cs typeface="Chakra Petch" panose="00000500000000000000" pitchFamily="2" charset="-34"/>
              </a:rPr>
              <a:t>Vergères</a:t>
            </a:r>
            <a:r>
              <a:rPr lang="en-US" sz="900" dirty="0">
                <a:solidFill>
                  <a:schemeClr val="bg1"/>
                </a:solidFill>
                <a:effectLst/>
                <a:latin typeface="Chakra Petch" panose="00000500000000000000" pitchFamily="2" charset="-34"/>
                <a:cs typeface="Chakra Petch" panose="00000500000000000000" pitchFamily="2" charset="-34"/>
              </a:rPr>
              <a:t>, G. (2019). Nutrimetabolomics: An Integrative Action for Metabolomic Analyses in Human Nutritional Studies. </a:t>
            </a:r>
            <a:r>
              <a:rPr lang="en-US" sz="900" i="1" dirty="0">
                <a:solidFill>
                  <a:schemeClr val="bg1"/>
                </a:solidFill>
                <a:effectLst/>
                <a:latin typeface="Chakra Petch" panose="00000500000000000000" pitchFamily="2" charset="-34"/>
                <a:cs typeface="Chakra Petch" panose="00000500000000000000" pitchFamily="2" charset="-34"/>
              </a:rPr>
              <a:t>Molecular Nutrition &amp; Food Research</a:t>
            </a:r>
            <a:r>
              <a:rPr lang="en-US" sz="900" dirty="0">
                <a:solidFill>
                  <a:schemeClr val="bg1"/>
                </a:solidFill>
                <a:effectLst/>
                <a:latin typeface="Chakra Petch" panose="00000500000000000000" pitchFamily="2" charset="-34"/>
                <a:cs typeface="Chakra Petch" panose="00000500000000000000" pitchFamily="2" charset="-34"/>
              </a:rPr>
              <a:t>, </a:t>
            </a:r>
            <a:r>
              <a:rPr lang="en-US" sz="900" i="1" dirty="0">
                <a:solidFill>
                  <a:schemeClr val="bg1"/>
                </a:solidFill>
                <a:effectLst/>
                <a:latin typeface="Chakra Petch" panose="00000500000000000000" pitchFamily="2" charset="-34"/>
                <a:cs typeface="Chakra Petch" panose="00000500000000000000" pitchFamily="2" charset="-34"/>
              </a:rPr>
              <a:t>63</a:t>
            </a:r>
            <a:r>
              <a:rPr lang="en-US" sz="900" dirty="0">
                <a:solidFill>
                  <a:schemeClr val="bg1"/>
                </a:solidFill>
                <a:effectLst/>
                <a:latin typeface="Chakra Petch" panose="00000500000000000000" pitchFamily="2" charset="-34"/>
                <a:cs typeface="Chakra Petch" panose="00000500000000000000" pitchFamily="2" charset="-34"/>
              </a:rPr>
              <a:t>(1), 1800384. </a:t>
            </a:r>
            <a:r>
              <a:rPr lang="en-US" sz="900" dirty="0">
                <a:solidFill>
                  <a:schemeClr val="bg1"/>
                </a:solidFill>
                <a:effectLst/>
                <a:latin typeface="Chakra Petch" panose="00000500000000000000" pitchFamily="2" charset="-34"/>
                <a:cs typeface="Chakra Petch" panose="00000500000000000000" pitchFamily="2" charset="-34"/>
                <a:hlinkClick r:id="rId3">
                  <a:extLst>
                    <a:ext uri="{A12FA001-AC4F-418D-AE19-62706E023703}">
                      <ahyp:hlinkClr xmlns:ahyp="http://schemas.microsoft.com/office/drawing/2018/hyperlinkcolor" val="tx"/>
                    </a:ext>
                  </a:extLst>
                </a:hlinkClick>
              </a:rPr>
              <a:t>https://doi.org/10.1002/mnfr.201800384</a:t>
            </a:r>
            <a:endParaRPr lang="en-US" sz="900" dirty="0">
              <a:solidFill>
                <a:schemeClr val="bg1"/>
              </a:solidFill>
              <a:effectLst/>
              <a:latin typeface="Chakra Petch" panose="00000500000000000000" pitchFamily="2" charset="-34"/>
              <a:cs typeface="Chakra Petch" panose="00000500000000000000" pitchFamily="2" charset="-34"/>
            </a:endParaRPr>
          </a:p>
        </p:txBody>
      </p:sp>
      <p:sp>
        <p:nvSpPr>
          <p:cNvPr id="8" name="Title 1">
            <a:extLst>
              <a:ext uri="{FF2B5EF4-FFF2-40B4-BE49-F238E27FC236}">
                <a16:creationId xmlns:a16="http://schemas.microsoft.com/office/drawing/2014/main" id="{47940EC6-3D26-88DE-4EC1-105D1E43604D}"/>
              </a:ext>
            </a:extLst>
          </p:cNvPr>
          <p:cNvSpPr txBox="1">
            <a:spLocks/>
          </p:cNvSpPr>
          <p:nvPr/>
        </p:nvSpPr>
        <p:spPr>
          <a:xfrm>
            <a:off x="8449047" y="568508"/>
            <a:ext cx="1369123" cy="645872"/>
          </a:xfrm>
          <a:prstGeom prst="rect">
            <a:avLst/>
          </a:prstGeom>
          <a:ln>
            <a:noFill/>
          </a:ln>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hakra Petch" panose="00000500000000000000" pitchFamily="2" charset="-34"/>
                <a:cs typeface="Chakra Petch" panose="00000500000000000000" pitchFamily="2" charset="-34"/>
              </a:rPr>
              <a:t>NMR</a:t>
            </a:r>
          </a:p>
        </p:txBody>
      </p:sp>
      <p:sp>
        <p:nvSpPr>
          <p:cNvPr id="9" name="Title 1">
            <a:extLst>
              <a:ext uri="{FF2B5EF4-FFF2-40B4-BE49-F238E27FC236}">
                <a16:creationId xmlns:a16="http://schemas.microsoft.com/office/drawing/2014/main" id="{9F297FBF-43E3-18AC-2099-F49E48C9EA43}"/>
              </a:ext>
            </a:extLst>
          </p:cNvPr>
          <p:cNvSpPr txBox="1">
            <a:spLocks/>
          </p:cNvSpPr>
          <p:nvPr/>
        </p:nvSpPr>
        <p:spPr>
          <a:xfrm>
            <a:off x="2373831" y="565279"/>
            <a:ext cx="926239" cy="652330"/>
          </a:xfrm>
          <a:prstGeom prst="rect">
            <a:avLst/>
          </a:prstGeom>
          <a:ln>
            <a:noFill/>
          </a:ln>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Chakra Petch" panose="00000500000000000000" pitchFamily="2" charset="-34"/>
                <a:cs typeface="Chakra Petch" panose="00000500000000000000" pitchFamily="2" charset="-34"/>
              </a:rPr>
              <a:t>MS</a:t>
            </a:r>
          </a:p>
        </p:txBody>
      </p:sp>
      <p:cxnSp>
        <p:nvCxnSpPr>
          <p:cNvPr id="10" name="Connector: Elbow 9">
            <a:extLst>
              <a:ext uri="{FF2B5EF4-FFF2-40B4-BE49-F238E27FC236}">
                <a16:creationId xmlns:a16="http://schemas.microsoft.com/office/drawing/2014/main" id="{5F5FF029-E5CD-F354-89BE-0123208A792D}"/>
              </a:ext>
            </a:extLst>
          </p:cNvPr>
          <p:cNvCxnSpPr>
            <a:cxnSpLocks/>
            <a:stCxn id="9" idx="2"/>
            <a:endCxn id="8" idx="2"/>
          </p:cNvCxnSpPr>
          <p:nvPr/>
        </p:nvCxnSpPr>
        <p:spPr>
          <a:xfrm rot="5400000" flipH="1" flipV="1">
            <a:off x="5983665" y="-1932334"/>
            <a:ext cx="3229" cy="6296658"/>
          </a:xfrm>
          <a:prstGeom prst="bentConnector3">
            <a:avLst>
              <a:gd name="adj1" fmla="val -7079591"/>
            </a:avLst>
          </a:prstGeom>
          <a:ln w="190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Arrow Connector 10">
            <a:extLst>
              <a:ext uri="{FF2B5EF4-FFF2-40B4-BE49-F238E27FC236}">
                <a16:creationId xmlns:a16="http://schemas.microsoft.com/office/drawing/2014/main" id="{A684A17C-BB7F-6C8E-FECC-DEBB658CBBAA}"/>
              </a:ext>
            </a:extLst>
          </p:cNvPr>
          <p:cNvCxnSpPr>
            <a:cxnSpLocks/>
          </p:cNvCxnSpPr>
          <p:nvPr/>
        </p:nvCxnSpPr>
        <p:spPr>
          <a:xfrm>
            <a:off x="6096000" y="1452563"/>
            <a:ext cx="0" cy="527344"/>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2" name="Title 1">
            <a:extLst>
              <a:ext uri="{FF2B5EF4-FFF2-40B4-BE49-F238E27FC236}">
                <a16:creationId xmlns:a16="http://schemas.microsoft.com/office/drawing/2014/main" id="{94951CA3-FE69-E83C-C93A-0062323CF543}"/>
              </a:ext>
            </a:extLst>
          </p:cNvPr>
          <p:cNvSpPr txBox="1">
            <a:spLocks/>
          </p:cNvSpPr>
          <p:nvPr/>
        </p:nvSpPr>
        <p:spPr>
          <a:xfrm>
            <a:off x="4583984" y="825361"/>
            <a:ext cx="3024033" cy="655782"/>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Chakra Petch" panose="00000500000000000000" pitchFamily="2" charset="-34"/>
                <a:cs typeface="Chakra Petch" panose="00000500000000000000" pitchFamily="2" charset="-34"/>
              </a:rPr>
              <a:t>Preprocessing</a:t>
            </a:r>
          </a:p>
        </p:txBody>
      </p:sp>
      <p:sp>
        <p:nvSpPr>
          <p:cNvPr id="13" name="Title 1">
            <a:extLst>
              <a:ext uri="{FF2B5EF4-FFF2-40B4-BE49-F238E27FC236}">
                <a16:creationId xmlns:a16="http://schemas.microsoft.com/office/drawing/2014/main" id="{786850A3-205F-2550-C6B5-FFACE822876B}"/>
              </a:ext>
            </a:extLst>
          </p:cNvPr>
          <p:cNvSpPr txBox="1">
            <a:spLocks/>
          </p:cNvSpPr>
          <p:nvPr/>
        </p:nvSpPr>
        <p:spPr>
          <a:xfrm>
            <a:off x="4583983" y="1894274"/>
            <a:ext cx="3024033" cy="655782"/>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Chakra Petch" panose="00000500000000000000" pitchFamily="2" charset="-34"/>
                <a:cs typeface="Chakra Petch" panose="00000500000000000000" pitchFamily="2" charset="-34"/>
              </a:rPr>
              <a:t>Pretreatment</a:t>
            </a:r>
          </a:p>
        </p:txBody>
      </p:sp>
      <p:sp>
        <p:nvSpPr>
          <p:cNvPr id="14" name="Left Brace 13">
            <a:extLst>
              <a:ext uri="{FF2B5EF4-FFF2-40B4-BE49-F238E27FC236}">
                <a16:creationId xmlns:a16="http://schemas.microsoft.com/office/drawing/2014/main" id="{1E2EC426-D43F-9780-5283-6C11A9AB15D1}"/>
              </a:ext>
            </a:extLst>
          </p:cNvPr>
          <p:cNvSpPr/>
          <p:nvPr/>
        </p:nvSpPr>
        <p:spPr>
          <a:xfrm rot="5400000">
            <a:off x="5895974" y="-935563"/>
            <a:ext cx="400050" cy="7140041"/>
          </a:xfrm>
          <a:prstGeom prst="leftBrace">
            <a:avLst>
              <a:gd name="adj1" fmla="val 234524"/>
              <a:gd name="adj2" fmla="val 50000"/>
            </a:avLst>
          </a:prstGeom>
          <a:ln>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3181011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
</p:tagLst>
</file>

<file path=ppt/tags/tag10.xml><?xml version="1.0" encoding="utf-8"?>
<p:tagLst xmlns:a="http://schemas.openxmlformats.org/drawingml/2006/main" xmlns:r="http://schemas.openxmlformats.org/officeDocument/2006/relationships" xmlns:p="http://schemas.openxmlformats.org/presentationml/2006/main">
  <p:tag name="TIMING" val="|0"/>
</p:tagLst>
</file>

<file path=ppt/tags/tag2.xml><?xml version="1.0" encoding="utf-8"?>
<p:tagLst xmlns:a="http://schemas.openxmlformats.org/drawingml/2006/main" xmlns:r="http://schemas.openxmlformats.org/officeDocument/2006/relationships" xmlns:p="http://schemas.openxmlformats.org/presentationml/2006/main">
  <p:tag name="TIMING" val="|0|0"/>
</p:tagLst>
</file>

<file path=ppt/tags/tag3.xml><?xml version="1.0" encoding="utf-8"?>
<p:tagLst xmlns:a="http://schemas.openxmlformats.org/drawingml/2006/main" xmlns:r="http://schemas.openxmlformats.org/officeDocument/2006/relationships" xmlns:p="http://schemas.openxmlformats.org/presentationml/2006/main">
  <p:tag name="TIMING" val="|0"/>
</p:tagLst>
</file>

<file path=ppt/tags/tag4.xml><?xml version="1.0" encoding="utf-8"?>
<p:tagLst xmlns:a="http://schemas.openxmlformats.org/drawingml/2006/main" xmlns:r="http://schemas.openxmlformats.org/officeDocument/2006/relationships" xmlns:p="http://schemas.openxmlformats.org/presentationml/2006/main">
  <p:tag name="TIMING" val="|0|0|0|0|0|0|0"/>
</p:tagLst>
</file>

<file path=ppt/tags/tag5.xml><?xml version="1.0" encoding="utf-8"?>
<p:tagLst xmlns:a="http://schemas.openxmlformats.org/drawingml/2006/main" xmlns:r="http://schemas.openxmlformats.org/officeDocument/2006/relationships" xmlns:p="http://schemas.openxmlformats.org/presentationml/2006/main">
  <p:tag name="TIMING" val="|0"/>
</p:tagLst>
</file>

<file path=ppt/tags/tag6.xml><?xml version="1.0" encoding="utf-8"?>
<p:tagLst xmlns:a="http://schemas.openxmlformats.org/drawingml/2006/main" xmlns:r="http://schemas.openxmlformats.org/officeDocument/2006/relationships" xmlns:p="http://schemas.openxmlformats.org/presentationml/2006/main">
  <p:tag name="TIMING" val="|0|0"/>
</p:tagLst>
</file>

<file path=ppt/tags/tag7.xml><?xml version="1.0" encoding="utf-8"?>
<p:tagLst xmlns:a="http://schemas.openxmlformats.org/drawingml/2006/main" xmlns:r="http://schemas.openxmlformats.org/officeDocument/2006/relationships" xmlns:p="http://schemas.openxmlformats.org/presentationml/2006/main">
  <p:tag name="TIMING" val="|0.7"/>
</p:tagLst>
</file>

<file path=ppt/tags/tag8.xml><?xml version="1.0" encoding="utf-8"?>
<p:tagLst xmlns:a="http://schemas.openxmlformats.org/drawingml/2006/main" xmlns:r="http://schemas.openxmlformats.org/officeDocument/2006/relationships" xmlns:p="http://schemas.openxmlformats.org/presentationml/2006/main">
  <p:tag name="TIMING" val="|0|0"/>
</p:tagLst>
</file>

<file path=ppt/tags/tag9.xml><?xml version="1.0" encoding="utf-8"?>
<p:tagLst xmlns:a="http://schemas.openxmlformats.org/drawingml/2006/main" xmlns:r="http://schemas.openxmlformats.org/officeDocument/2006/relationships" xmlns:p="http://schemas.openxmlformats.org/presentationml/2006/main">
  <p:tag name="TIMING"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4217D43B147AB241A74B7965C5DF153A" ma:contentTypeVersion="4" ma:contentTypeDescription="Crear nuevo documento." ma:contentTypeScope="" ma:versionID="fe29577016a9318254ddffdbe42b857f">
  <xsd:schema xmlns:xsd="http://www.w3.org/2001/XMLSchema" xmlns:xs="http://www.w3.org/2001/XMLSchema" xmlns:p="http://schemas.microsoft.com/office/2006/metadata/properties" xmlns:ns3="2643f3a6-9c10-4c41-a700-b942b2b209ce" targetNamespace="http://schemas.microsoft.com/office/2006/metadata/properties" ma:root="true" ma:fieldsID="868fb59e53461aef16f56f0519dd490b" ns3:_="">
    <xsd:import namespace="2643f3a6-9c10-4c41-a700-b942b2b209ce"/>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643f3a6-9c10-4c41-a700-b942b2b209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52ECA35-C2B8-4D06-B97E-D83A73A113DA}">
  <ds:schemaRefs>
    <ds:schemaRef ds:uri="http://purl.org/dc/elements/1.1/"/>
    <ds:schemaRef ds:uri="http://schemas.openxmlformats.org/package/2006/metadata/core-properties"/>
    <ds:schemaRef ds:uri="http://schemas.microsoft.com/office/infopath/2007/PartnerControls"/>
    <ds:schemaRef ds:uri="http://purl.org/dc/dcmitype/"/>
    <ds:schemaRef ds:uri="http://schemas.microsoft.com/office/2006/metadata/properties"/>
    <ds:schemaRef ds:uri="http://schemas.microsoft.com/office/2006/documentManagement/types"/>
    <ds:schemaRef ds:uri="2643f3a6-9c10-4c41-a700-b942b2b209ce"/>
    <ds:schemaRef ds:uri="http://www.w3.org/XML/1998/namespace"/>
    <ds:schemaRef ds:uri="http://purl.org/dc/terms/"/>
  </ds:schemaRefs>
</ds:datastoreItem>
</file>

<file path=customXml/itemProps2.xml><?xml version="1.0" encoding="utf-8"?>
<ds:datastoreItem xmlns:ds="http://schemas.openxmlformats.org/officeDocument/2006/customXml" ds:itemID="{E96081EB-0C38-4AA7-BC8D-FB5ADBE2367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643f3a6-9c10-4c41-a700-b942b2b209c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43B4297-5FA9-4D7D-8D8C-1A3A0F41324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1492</TotalTime>
  <Words>6113</Words>
  <Application>Microsoft Office PowerPoint</Application>
  <PresentationFormat>Widescreen</PresentationFormat>
  <Paragraphs>2056</Paragraphs>
  <Slides>87</Slides>
  <Notes>79</Notes>
  <HiddenSlides>1</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87</vt:i4>
      </vt:variant>
    </vt:vector>
  </HeadingPairs>
  <TitlesOfParts>
    <vt:vector size="94" baseType="lpstr">
      <vt:lpstr>Arial</vt:lpstr>
      <vt:lpstr>Aptos</vt:lpstr>
      <vt:lpstr>Constantia</vt:lpstr>
      <vt:lpstr>Cambria Math</vt:lpstr>
      <vt:lpstr>Chakra Petch</vt:lpstr>
      <vt:lpstr>Aptos Display</vt:lpstr>
      <vt:lpstr>Office Theme</vt:lpstr>
      <vt:lpstr>metaboPipe</vt:lpstr>
      <vt:lpstr>PowerPoint Presentation</vt:lpstr>
      <vt:lpstr>PowerPoint Presentation</vt:lpstr>
      <vt:lpstr>Introduction</vt:lpstr>
      <vt:lpstr>Introduction</vt:lpstr>
      <vt:lpstr>Introduction</vt:lpstr>
      <vt:lpstr>Introduction</vt:lpstr>
      <vt:lpstr>Introduction</vt:lpstr>
      <vt:lpstr>Introduction</vt:lpstr>
      <vt:lpstr>Introduction</vt:lpstr>
      <vt:lpstr>Introduction</vt:lpstr>
      <vt:lpstr>Aims</vt:lpstr>
      <vt:lpstr>Aims</vt:lpstr>
      <vt:lpstr>The 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problem</vt:lpstr>
      <vt:lpstr>The problem</vt:lpstr>
      <vt:lpstr>The problem</vt:lpstr>
      <vt:lpstr>The problem</vt:lpstr>
      <vt:lpstr>The problem</vt:lpstr>
      <vt:lpstr>The problem</vt:lpstr>
      <vt:lpstr>The problem</vt:lpstr>
      <vt:lpstr>The problem</vt:lpstr>
      <vt:lpstr>The problem</vt:lpstr>
      <vt:lpstr>The problem</vt:lpstr>
      <vt:lpstr>The problem</vt:lpstr>
      <vt:lpstr>Materials and Methods</vt:lpstr>
      <vt:lpstr>Materials and Methods</vt:lpstr>
      <vt:lpstr>Materials and Methods</vt:lpstr>
      <vt:lpstr>Materials and Methods</vt:lpstr>
      <vt:lpstr>Materials and Methods</vt:lpstr>
      <vt:lpstr>Materials and Methods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Conclusion and Future Work</vt:lpstr>
      <vt:lpstr>metaboPipe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metaboPipe</dc:title>
  <dc:creator>Eduard Pérez Méndez</dc:creator>
  <cp:lastModifiedBy>Eduard Pérez Méndez</cp:lastModifiedBy>
  <cp:revision>66</cp:revision>
  <dcterms:created xsi:type="dcterms:W3CDTF">2024-06-10T09:05:56Z</dcterms:created>
  <dcterms:modified xsi:type="dcterms:W3CDTF">2024-06-14T13:57:25Z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0x0101004217D43B147AB241A74B7965C5DF153A</vt:lpwstr>
  </property>
</Properties>
</file>